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sldIdLst>
    <p:sldId id="256" r:id="rId5"/>
    <p:sldId id="263" r:id="rId6"/>
    <p:sldId id="264" r:id="rId7"/>
    <p:sldId id="262" r:id="rId8"/>
    <p:sldId id="269" r:id="rId9"/>
    <p:sldId id="5818" r:id="rId10"/>
    <p:sldId id="270" r:id="rId11"/>
    <p:sldId id="271" r:id="rId12"/>
    <p:sldId id="273" r:id="rId13"/>
    <p:sldId id="265" r:id="rId14"/>
    <p:sldId id="5802" r:id="rId15"/>
    <p:sldId id="5819" r:id="rId16"/>
    <p:sldId id="5822" r:id="rId17"/>
    <p:sldId id="5826" r:id="rId18"/>
    <p:sldId id="5816" r:id="rId19"/>
    <p:sldId id="5827" r:id="rId20"/>
    <p:sldId id="5813" r:id="rId21"/>
    <p:sldId id="284" r:id="rId22"/>
    <p:sldId id="266" r:id="rId23"/>
    <p:sldId id="286" r:id="rId24"/>
    <p:sldId id="288" r:id="rId25"/>
    <p:sldId id="289" r:id="rId26"/>
    <p:sldId id="267" r:id="rId27"/>
    <p:sldId id="291" r:id="rId28"/>
    <p:sldId id="307" r:id="rId29"/>
    <p:sldId id="308" r:id="rId30"/>
    <p:sldId id="309" r:id="rId31"/>
    <p:sldId id="5828" r:id="rId32"/>
    <p:sldId id="5825" r:id="rId33"/>
    <p:sldId id="268" r:id="rId34"/>
    <p:sldId id="304" r:id="rId35"/>
    <p:sldId id="5820" r:id="rId36"/>
    <p:sldId id="5821" r:id="rId37"/>
    <p:sldId id="306" r:id="rId38"/>
    <p:sldId id="261" r:id="rId39"/>
  </p:sldIdLst>
  <p:sldSz cx="12192000" cy="6858000"/>
  <p:notesSz cx="6858000" cy="9144000"/>
  <p:custDataLst>
    <p:tags r:id="rId4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BEDE25-D187-03FF-40F0-37C187A0D049}" name="erik.hansen@jku.at" initials="er" userId="S::urn:spo:guest#erik.hansen@jku.at::" providerId="AD"/>
  <p188:author id="{C61D1838-B523-7BC4-837F-1DEB38677AD4}" name="Tauer, Rebecca" initials="TR" userId="S::Rebecca.Tauer@wwf-germany.de::8272fe6b-22b2-428f-80a2-ed99d16af574" providerId="AD"/>
  <p188:author id="{B8B0C352-C9FB-7ED7-2261-5F72FB82F14B}" name="Kuestner, Silke" initials="KS" userId="S::silke.kuestner@wwf-germany.de::a4eda1cb-f108-4bd1-926d-9228f5fa0680" providerId="AD"/>
  <p188:author id="{DFBACA9C-9722-5DAB-F282-FD84A4C13579}" name="Völpel, Berit" initials="VB" userId="S::Berit.Voelpel@wwf-germany.de::48756d42-ea1b-4cbf-bb2c-3f61a84a8da0" providerId="AD"/>
  <p188:author id="{57F921C3-0A34-6042-D4B4-CAD25BC76A17}" name="S Heinz" initials="SH" userId="2eb87078f65feeb7" providerId="Windows Live"/>
  <p188:author id="{17CF0CCF-25B3-A379-B477-E128F2DFE506}" name="Völpel, Berit" initials="VB" userId="S::berit.voelpel@wwf-germany.de::48756d42-ea1b-4cbf-bb2c-3f61a84a8d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968"/>
    <a:srgbClr val="BC6A26"/>
    <a:srgbClr val="AD6123"/>
    <a:srgbClr val="2C58D1"/>
    <a:srgbClr val="032C3A"/>
    <a:srgbClr val="EC9B03"/>
    <a:srgbClr val="C72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9E42B-4366-4BDB-9462-5DA42E78B0D6}" v="7" dt="2023-06-12T12:19:36.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14" autoAdjust="0"/>
  </p:normalViewPr>
  <p:slideViewPr>
    <p:cSldViewPr snapToGrid="0">
      <p:cViewPr varScale="1">
        <p:scale>
          <a:sx n="57" d="100"/>
          <a:sy n="57" d="100"/>
        </p:scale>
        <p:origin x="992"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inci, Seda" userId="c3bda7c6-fdf7-4ddc-9617-be14396563eb" providerId="ADAL" clId="{9DC9E42B-4366-4BDB-9462-5DA42E78B0D6}"/>
    <pc:docChg chg="undo custSel modSld">
      <pc:chgData name="Akinci, Seda" userId="c3bda7c6-fdf7-4ddc-9617-be14396563eb" providerId="ADAL" clId="{9DC9E42B-4366-4BDB-9462-5DA42E78B0D6}" dt="2023-06-12T12:22:20.229" v="87" actId="208"/>
      <pc:docMkLst>
        <pc:docMk/>
      </pc:docMkLst>
      <pc:sldChg chg="addSp delSp modSp mod">
        <pc:chgData name="Akinci, Seda" userId="c3bda7c6-fdf7-4ddc-9617-be14396563eb" providerId="ADAL" clId="{9DC9E42B-4366-4BDB-9462-5DA42E78B0D6}" dt="2023-06-12T12:22:00.999" v="85" actId="732"/>
        <pc:sldMkLst>
          <pc:docMk/>
          <pc:sldMk cId="4121297379" sldId="5802"/>
        </pc:sldMkLst>
        <pc:spChg chg="mod ord">
          <ac:chgData name="Akinci, Seda" userId="c3bda7c6-fdf7-4ddc-9617-be14396563eb" providerId="ADAL" clId="{9DC9E42B-4366-4BDB-9462-5DA42E78B0D6}" dt="2023-06-12T12:21:51.065" v="84" actId="1038"/>
          <ac:spMkLst>
            <pc:docMk/>
            <pc:sldMk cId="4121297379" sldId="5802"/>
            <ac:spMk id="8" creationId="{7BCE5E11-2225-C49E-D914-F88BD4628021}"/>
          </ac:spMkLst>
        </pc:spChg>
        <pc:spChg chg="mod">
          <ac:chgData name="Akinci, Seda" userId="c3bda7c6-fdf7-4ddc-9617-be14396563eb" providerId="ADAL" clId="{9DC9E42B-4366-4BDB-9462-5DA42E78B0D6}" dt="2023-06-12T12:21:12.749" v="62" actId="1076"/>
          <ac:spMkLst>
            <pc:docMk/>
            <pc:sldMk cId="4121297379" sldId="5802"/>
            <ac:spMk id="10" creationId="{F7F9FD91-AE33-469C-ACD5-F062D540962C}"/>
          </ac:spMkLst>
        </pc:spChg>
        <pc:picChg chg="del">
          <ac:chgData name="Akinci, Seda" userId="c3bda7c6-fdf7-4ddc-9617-be14396563eb" providerId="ADAL" clId="{9DC9E42B-4366-4BDB-9462-5DA42E78B0D6}" dt="2023-06-12T12:20:35.359" v="50" actId="478"/>
          <ac:picMkLst>
            <pc:docMk/>
            <pc:sldMk cId="4121297379" sldId="5802"/>
            <ac:picMk id="2" creationId="{CF8F9738-4B34-B7CF-0915-0D9FC84A75D8}"/>
          </ac:picMkLst>
        </pc:picChg>
        <pc:picChg chg="add mod modCrop">
          <ac:chgData name="Akinci, Seda" userId="c3bda7c6-fdf7-4ddc-9617-be14396563eb" providerId="ADAL" clId="{9DC9E42B-4366-4BDB-9462-5DA42E78B0D6}" dt="2023-06-12T12:22:00.999" v="85" actId="732"/>
          <ac:picMkLst>
            <pc:docMk/>
            <pc:sldMk cId="4121297379" sldId="5802"/>
            <ac:picMk id="7" creationId="{BD8E046F-03DA-9414-1BA9-5F6EC423AA38}"/>
          </ac:picMkLst>
        </pc:picChg>
      </pc:sldChg>
      <pc:sldChg chg="addSp delSp modSp mod">
        <pc:chgData name="Akinci, Seda" userId="c3bda7c6-fdf7-4ddc-9617-be14396563eb" providerId="ADAL" clId="{9DC9E42B-4366-4BDB-9462-5DA42E78B0D6}" dt="2023-06-12T12:22:20.229" v="87" actId="208"/>
        <pc:sldMkLst>
          <pc:docMk/>
          <pc:sldMk cId="1067038575" sldId="5819"/>
        </pc:sldMkLst>
        <pc:picChg chg="add del mod">
          <ac:chgData name="Akinci, Seda" userId="c3bda7c6-fdf7-4ddc-9617-be14396563eb" providerId="ADAL" clId="{9DC9E42B-4366-4BDB-9462-5DA42E78B0D6}" dt="2023-06-12T12:15:50.355" v="6" actId="931"/>
          <ac:picMkLst>
            <pc:docMk/>
            <pc:sldMk cId="1067038575" sldId="5819"/>
            <ac:picMk id="8" creationId="{BF89F7F7-7327-E753-BB2A-8CFE1083F036}"/>
          </ac:picMkLst>
        </pc:picChg>
        <pc:picChg chg="add del mod">
          <ac:chgData name="Akinci, Seda" userId="c3bda7c6-fdf7-4ddc-9617-be14396563eb" providerId="ADAL" clId="{9DC9E42B-4366-4BDB-9462-5DA42E78B0D6}" dt="2023-06-12T12:16:34.007" v="15" actId="478"/>
          <ac:picMkLst>
            <pc:docMk/>
            <pc:sldMk cId="1067038575" sldId="5819"/>
            <ac:picMk id="10" creationId="{0F5A3D82-A3DD-6783-8671-7348225BD764}"/>
          </ac:picMkLst>
        </pc:picChg>
        <pc:picChg chg="add del">
          <ac:chgData name="Akinci, Seda" userId="c3bda7c6-fdf7-4ddc-9617-be14396563eb" providerId="ADAL" clId="{9DC9E42B-4366-4BDB-9462-5DA42E78B0D6}" dt="2023-06-12T12:19:06.351" v="35" actId="478"/>
          <ac:picMkLst>
            <pc:docMk/>
            <pc:sldMk cId="1067038575" sldId="5819"/>
            <ac:picMk id="12" creationId="{33102199-193E-42EA-B977-9F92B299F0D0}"/>
          </ac:picMkLst>
        </pc:picChg>
        <pc:picChg chg="add del mod">
          <ac:chgData name="Akinci, Seda" userId="c3bda7c6-fdf7-4ddc-9617-be14396563eb" providerId="ADAL" clId="{9DC9E42B-4366-4BDB-9462-5DA42E78B0D6}" dt="2023-06-12T12:18:30.330" v="27" actId="931"/>
          <ac:picMkLst>
            <pc:docMk/>
            <pc:sldMk cId="1067038575" sldId="5819"/>
            <ac:picMk id="13" creationId="{C907A6D5-D1F0-5CBD-E2A6-A5B55F81BDF7}"/>
          </ac:picMkLst>
        </pc:picChg>
        <pc:picChg chg="add mod modCrop">
          <ac:chgData name="Akinci, Seda" userId="c3bda7c6-fdf7-4ddc-9617-be14396563eb" providerId="ADAL" clId="{9DC9E42B-4366-4BDB-9462-5DA42E78B0D6}" dt="2023-06-12T12:22:20.229" v="87" actId="208"/>
          <ac:picMkLst>
            <pc:docMk/>
            <pc:sldMk cId="1067038575" sldId="5819"/>
            <ac:picMk id="15" creationId="{469CA055-ED18-F163-7F1F-4D9307F59A6B}"/>
          </ac:picMkLst>
        </pc:picChg>
      </pc:sldChg>
    </pc:docChg>
  </pc:docChgLst>
</pc:chgInfo>
</file>

<file path=ppt/charts/_rels/chart2.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38449755311012268"/>
          <c:y val="5.0019390881061554E-2"/>
          <c:w val="0.81141060590744019"/>
          <c:h val="0.58129996061325073"/>
        </c:manualLayout>
      </c:layout>
      <c:doughnutChart>
        <c:varyColors val="1"/>
        <c:ser>
          <c:idx val="0"/>
          <c:order val="0"/>
          <c:tx>
            <c:strRef>
              <c:f>Tabelle1!$B$1</c:f>
              <c:strCache>
                <c:ptCount val="1"/>
                <c:pt idx="0">
                  <c:v>Entsorgungswege Kunststoffverpackungen in 2018</c:v>
                </c:pt>
              </c:strCache>
            </c:strRef>
          </c:tx>
          <c:dPt>
            <c:idx val="0"/>
            <c:bubble3D val="0"/>
            <c:spPr>
              <a:solidFill>
                <a:schemeClr val="accent3">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177-3D4A-AE77-28D2B294D2F3}"/>
              </c:ext>
            </c:extLst>
          </c:dPt>
          <c:dPt>
            <c:idx val="1"/>
            <c:bubble3D val="0"/>
            <c:spPr>
              <a:solidFill>
                <a:schemeClr val="accent3">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177-3D4A-AE77-28D2B294D2F3}"/>
              </c:ext>
            </c:extLst>
          </c:dPt>
          <c:dLbls>
            <c:dLbl>
              <c:idx val="0"/>
              <c:tx>
                <c:rich>
                  <a:bodyPr/>
                  <a:lstStyle/>
                  <a:p>
                    <a:fld id="{3849FEDA-9EB7-A74B-9736-C169737B3BEF}" type="VALUE">
                      <a:rPr lang="en-US">
                        <a:solidFill>
                          <a:schemeClr val="bg1"/>
                        </a:solidFill>
                      </a:rPr>
                      <a:pPr/>
                      <a:t>[WERT]</a:t>
                    </a:fld>
                    <a:endParaRPr lang="de-DE"/>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77-3D4A-AE77-28D2B294D2F3}"/>
                </c:ext>
              </c:extLst>
            </c:dLbl>
            <c:dLbl>
              <c:idx val="1"/>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177-3D4A-AE77-28D2B294D2F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smtId="4294967295">
                    <a:solidFill>
                      <a:schemeClr val="lt1"/>
                    </a:solidFill>
                    <a:latin typeface="+mn-lt"/>
                    <a:ea typeface="+mn-ea"/>
                    <a:cs typeface="+mn-cs"/>
                  </a:defRPr>
                </a:pPr>
                <a:endParaRPr lang="de-DE"/>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c:spPr>
            </c:leaderLines>
            <c:extLst>
              <c:ext xmlns:c15="http://schemas.microsoft.com/office/drawing/2012/chart" uri="{CE6537A1-D6FC-4f65-9D91-7224C49458BB}"/>
            </c:extLst>
          </c:dLbls>
          <c:cat>
            <c:strRef>
              <c:f>Tabelle1!$A$2:$A$3</c:f>
              <c:strCache>
                <c:ptCount val="2"/>
                <c:pt idx="0">
                  <c:v>DERec</c:v>
                </c:pt>
                <c:pt idx="1">
                  <c:v>Primary</c:v>
                </c:pt>
              </c:strCache>
            </c:strRef>
          </c:cat>
          <c:val>
            <c:numRef>
              <c:f>Tabelle1!$B$2:$B$3</c:f>
              <c:numCache>
                <c:formatCode>General</c:formatCode>
                <c:ptCount val="2"/>
                <c:pt idx="0">
                  <c:v>13</c:v>
                </c:pt>
                <c:pt idx="1">
                  <c:v>87</c:v>
                </c:pt>
              </c:numCache>
            </c:numRef>
          </c:val>
          <c:extLst>
            <c:ext xmlns:c16="http://schemas.microsoft.com/office/drawing/2014/chart" uri="{C3380CC4-5D6E-409C-BE32-E72D297353CC}">
              <c16:uniqueId val="{00000004-0177-3D4A-AE77-28D2B294D2F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t"/>
      <c:layout>
        <c:manualLayout>
          <c:xMode val="edge"/>
          <c:yMode val="edge"/>
          <c:x val="0.22157184779644012"/>
          <c:y val="0.63470220565795898"/>
          <c:w val="0.26385354995727539"/>
          <c:h val="6.4849577844142914E-2"/>
        </c:manualLayout>
      </c:layout>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41592633724213"/>
          <c:y val="0.12620039284229279"/>
          <c:w val="0.71867382526397705"/>
          <c:h val="0.73510539531707764"/>
        </c:manualLayout>
      </c:layout>
      <c:scatterChart>
        <c:scatterStyle val="smoothMarker"/>
        <c:varyColors val="0"/>
        <c:ser>
          <c:idx val="0"/>
          <c:order val="0"/>
          <c:tx>
            <c:strRef>
              <c:f>Tabelle1!$A$1</c:f>
              <c:strCache>
                <c:ptCount val="1"/>
                <c:pt idx="0">
                  <c:v>Niederlande</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428E-8F4A-8E7F-21DF0AE3F1DA}"/>
                </c:ext>
              </c:extLst>
            </c:dLbl>
            <c:dLbl>
              <c:idx val="1"/>
              <c:delete val="1"/>
              <c:extLst>
                <c:ext xmlns:c15="http://schemas.microsoft.com/office/drawing/2012/chart" uri="{CE6537A1-D6FC-4f65-9D91-7224C49458BB}"/>
                <c:ext xmlns:c16="http://schemas.microsoft.com/office/drawing/2014/chart" uri="{C3380CC4-5D6E-409C-BE32-E72D297353CC}">
                  <c16:uniqueId val="{00000001-428E-8F4A-8E7F-21DF0AE3F1DA}"/>
                </c:ext>
              </c:extLst>
            </c:dLbl>
            <c:dLbl>
              <c:idx val="2"/>
              <c:delete val="1"/>
              <c:extLst>
                <c:ext xmlns:c15="http://schemas.microsoft.com/office/drawing/2012/chart" uri="{CE6537A1-D6FC-4f65-9D91-7224C49458BB}"/>
                <c:ext xmlns:c16="http://schemas.microsoft.com/office/drawing/2014/chart" uri="{C3380CC4-5D6E-409C-BE32-E72D297353CC}">
                  <c16:uniqueId val="{00000002-428E-8F4A-8E7F-21DF0AE3F1DA}"/>
                </c:ext>
              </c:extLst>
            </c:dLbl>
            <c:dLbl>
              <c:idx val="3"/>
              <c:delete val="1"/>
              <c:extLst>
                <c:ext xmlns:c15="http://schemas.microsoft.com/office/drawing/2012/chart" uri="{CE6537A1-D6FC-4f65-9D91-7224C49458BB}"/>
                <c:ext xmlns:c16="http://schemas.microsoft.com/office/drawing/2014/chart" uri="{C3380CC4-5D6E-409C-BE32-E72D297353CC}">
                  <c16:uniqueId val="{00000003-428E-8F4A-8E7F-21DF0AE3F1DA}"/>
                </c:ext>
              </c:extLst>
            </c:dLbl>
            <c:dLbl>
              <c:idx val="4"/>
              <c:delete val="1"/>
              <c:extLst>
                <c:ext xmlns:c15="http://schemas.microsoft.com/office/drawing/2012/chart" uri="{CE6537A1-D6FC-4f65-9D91-7224C49458BB}"/>
                <c:ext xmlns:c16="http://schemas.microsoft.com/office/drawing/2014/chart" uri="{C3380CC4-5D6E-409C-BE32-E72D297353CC}">
                  <c16:uniqueId val="{00000004-428E-8F4A-8E7F-21DF0AE3F1DA}"/>
                </c:ext>
              </c:extLst>
            </c:dLbl>
            <c:dLbl>
              <c:idx val="5"/>
              <c:delete val="1"/>
              <c:extLst>
                <c:ext xmlns:c15="http://schemas.microsoft.com/office/drawing/2012/chart" uri="{CE6537A1-D6FC-4f65-9D91-7224C49458BB}"/>
                <c:ext xmlns:c16="http://schemas.microsoft.com/office/drawing/2014/chart" uri="{C3380CC4-5D6E-409C-BE32-E72D297353CC}">
                  <c16:uniqueId val="{00000005-428E-8F4A-8E7F-21DF0AE3F1DA}"/>
                </c:ext>
              </c:extLst>
            </c:dLbl>
            <c:dLbl>
              <c:idx val="6"/>
              <c:delete val="1"/>
              <c:extLst>
                <c:ext xmlns:c15="http://schemas.microsoft.com/office/drawing/2012/chart" uri="{CE6537A1-D6FC-4f65-9D91-7224C49458BB}"/>
                <c:ext xmlns:c16="http://schemas.microsoft.com/office/drawing/2014/chart" uri="{C3380CC4-5D6E-409C-BE32-E72D297353CC}">
                  <c16:uniqueId val="{00000006-428E-8F4A-8E7F-21DF0AE3F1DA}"/>
                </c:ext>
              </c:extLst>
            </c:dLbl>
            <c:dLbl>
              <c:idx val="7"/>
              <c:layout>
                <c:manualLayout>
                  <c:x val="-7.1997553110122681E-2"/>
                  <c:y val="-4.2653307318687439E-2"/>
                </c:manualLayout>
              </c:layout>
              <c:tx>
                <c:rich>
                  <a:bodyPr/>
                  <a:lstStyle/>
                  <a:p>
                    <a:fld id="{0C284141-70B4-4C71-9394-FE4268E71D5B}" type="YVALUE">
                      <a:rPr lang="en-US">
                        <a:solidFill>
                          <a:srgbClr val="003C69"/>
                        </a:solidFill>
                      </a:rPr>
                      <a:pPr/>
                      <a:t>[Y-WERT]</a:t>
                    </a:fld>
                    <a:endParaRPr lang="de-DE"/>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28E-8F4A-8E7F-21DF0AE3F1DA}"/>
                </c:ext>
              </c:extLst>
            </c:dLbl>
            <c:spPr>
              <a:noFill/>
              <a:ln>
                <a:noFill/>
              </a:ln>
              <a:effectLst/>
            </c:spPr>
            <c:txPr>
              <a:bodyPr rot="0" spcFirstLastPara="1" vertOverflow="ellipsis" vert="horz" wrap="square" anchor="ctr" anchorCtr="1"/>
              <a:lstStyle/>
              <a:p>
                <a:pPr>
                  <a:defRPr sz="1100" b="0" i="0" u="none" strike="noStrike" kern="1200" baseline="0" smtId="4294967295">
                    <a:solidFill>
                      <a:schemeClr val="tx2"/>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003C69"/>
                      </a:solidFill>
                    </a:ln>
                  </c:spPr>
                </c15:leaderLines>
              </c:ext>
            </c:extLst>
          </c:dLbls>
          <c:xVal>
            <c:numRef>
              <c:f>Tabelle1!$A$2:$A$9</c:f>
              <c:numCache>
                <c:formatCode>General</c:formatCode>
                <c:ptCount val="8"/>
                <c:pt idx="0">
                  <c:v>2012</c:v>
                </c:pt>
                <c:pt idx="1">
                  <c:v>2013</c:v>
                </c:pt>
                <c:pt idx="2">
                  <c:v>2014</c:v>
                </c:pt>
                <c:pt idx="3">
                  <c:v>2015</c:v>
                </c:pt>
                <c:pt idx="4">
                  <c:v>2016</c:v>
                </c:pt>
                <c:pt idx="5">
                  <c:v>2017</c:v>
                </c:pt>
                <c:pt idx="6">
                  <c:v>2018</c:v>
                </c:pt>
                <c:pt idx="7">
                  <c:v>2019</c:v>
                </c:pt>
              </c:numCache>
            </c:numRef>
          </c:xVal>
          <c:yVal>
            <c:numRef>
              <c:f>Tabelle1!$G$2:$G$9</c:f>
              <c:numCache>
                <c:formatCode>General</c:formatCode>
                <c:ptCount val="8"/>
                <c:pt idx="0">
                  <c:v>26.5</c:v>
                </c:pt>
                <c:pt idx="1">
                  <c:v>27.1</c:v>
                </c:pt>
                <c:pt idx="2">
                  <c:v>26.6</c:v>
                </c:pt>
                <c:pt idx="3">
                  <c:v>25.8</c:v>
                </c:pt>
                <c:pt idx="4">
                  <c:v>28.5</c:v>
                </c:pt>
                <c:pt idx="5">
                  <c:v>29.7</c:v>
                </c:pt>
                <c:pt idx="6">
                  <c:v>28.9</c:v>
                </c:pt>
                <c:pt idx="7">
                  <c:v>30</c:v>
                </c:pt>
              </c:numCache>
            </c:numRef>
          </c:yVal>
          <c:smooth val="1"/>
          <c:extLst>
            <c:ext xmlns:c16="http://schemas.microsoft.com/office/drawing/2014/chart" uri="{C3380CC4-5D6E-409C-BE32-E72D297353CC}">
              <c16:uniqueId val="{00000008-428E-8F4A-8E7F-21DF0AE3F1DA}"/>
            </c:ext>
          </c:extLst>
        </c:ser>
        <c:ser>
          <c:idx val="1"/>
          <c:order val="1"/>
          <c:tx>
            <c:strRef>
              <c:f>Tabelle1!$B$1</c:f>
              <c:strCache>
                <c:ptCount val="1"/>
                <c:pt idx="0">
                  <c:v>Belgien</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9-428E-8F4A-8E7F-21DF0AE3F1DA}"/>
                </c:ext>
              </c:extLst>
            </c:dLbl>
            <c:dLbl>
              <c:idx val="1"/>
              <c:delete val="1"/>
              <c:extLst>
                <c:ext xmlns:c15="http://schemas.microsoft.com/office/drawing/2012/chart" uri="{CE6537A1-D6FC-4f65-9D91-7224C49458BB}"/>
                <c:ext xmlns:c16="http://schemas.microsoft.com/office/drawing/2014/chart" uri="{C3380CC4-5D6E-409C-BE32-E72D297353CC}">
                  <c16:uniqueId val="{0000000A-428E-8F4A-8E7F-21DF0AE3F1DA}"/>
                </c:ext>
              </c:extLst>
            </c:dLbl>
            <c:dLbl>
              <c:idx val="2"/>
              <c:delete val="1"/>
              <c:extLst>
                <c:ext xmlns:c15="http://schemas.microsoft.com/office/drawing/2012/chart" uri="{CE6537A1-D6FC-4f65-9D91-7224C49458BB}"/>
                <c:ext xmlns:c16="http://schemas.microsoft.com/office/drawing/2014/chart" uri="{C3380CC4-5D6E-409C-BE32-E72D297353CC}">
                  <c16:uniqueId val="{0000000B-428E-8F4A-8E7F-21DF0AE3F1DA}"/>
                </c:ext>
              </c:extLst>
            </c:dLbl>
            <c:dLbl>
              <c:idx val="3"/>
              <c:delete val="1"/>
              <c:extLst>
                <c:ext xmlns:c15="http://schemas.microsoft.com/office/drawing/2012/chart" uri="{CE6537A1-D6FC-4f65-9D91-7224C49458BB}"/>
                <c:ext xmlns:c16="http://schemas.microsoft.com/office/drawing/2014/chart" uri="{C3380CC4-5D6E-409C-BE32-E72D297353CC}">
                  <c16:uniqueId val="{0000000C-428E-8F4A-8E7F-21DF0AE3F1DA}"/>
                </c:ext>
              </c:extLst>
            </c:dLbl>
            <c:dLbl>
              <c:idx val="4"/>
              <c:delete val="1"/>
              <c:extLst>
                <c:ext xmlns:c15="http://schemas.microsoft.com/office/drawing/2012/chart" uri="{CE6537A1-D6FC-4f65-9D91-7224C49458BB}"/>
                <c:ext xmlns:c16="http://schemas.microsoft.com/office/drawing/2014/chart" uri="{C3380CC4-5D6E-409C-BE32-E72D297353CC}">
                  <c16:uniqueId val="{0000000D-428E-8F4A-8E7F-21DF0AE3F1DA}"/>
                </c:ext>
              </c:extLst>
            </c:dLbl>
            <c:dLbl>
              <c:idx val="5"/>
              <c:delete val="1"/>
              <c:extLst>
                <c:ext xmlns:c15="http://schemas.microsoft.com/office/drawing/2012/chart" uri="{CE6537A1-D6FC-4f65-9D91-7224C49458BB}"/>
                <c:ext xmlns:c16="http://schemas.microsoft.com/office/drawing/2014/chart" uri="{C3380CC4-5D6E-409C-BE32-E72D297353CC}">
                  <c16:uniqueId val="{0000000E-428E-8F4A-8E7F-21DF0AE3F1DA}"/>
                </c:ext>
              </c:extLst>
            </c:dLbl>
            <c:dLbl>
              <c:idx val="6"/>
              <c:delete val="1"/>
              <c:extLst>
                <c:ext xmlns:c15="http://schemas.microsoft.com/office/drawing/2012/chart" uri="{CE6537A1-D6FC-4f65-9D91-7224C49458BB}"/>
                <c:ext xmlns:c16="http://schemas.microsoft.com/office/drawing/2014/chart" uri="{C3380CC4-5D6E-409C-BE32-E72D297353CC}">
                  <c16:uniqueId val="{0000000F-428E-8F4A-8E7F-21DF0AE3F1DA}"/>
                </c:ext>
              </c:extLst>
            </c:dLbl>
            <c:dLbl>
              <c:idx val="7"/>
              <c:layout>
                <c:manualLayout>
                  <c:x val="-3.9654485881328583E-2"/>
                  <c:y val="-4.2653307318687439E-2"/>
                </c:manualLayout>
              </c:layout>
              <c:tx>
                <c:rich>
                  <a:bodyPr/>
                  <a:lstStyle/>
                  <a:p>
                    <a:fld id="{40778492-6BF4-4268-8DBF-674A904D7C93}" type="YVALUE">
                      <a:rPr lang="en-US">
                        <a:solidFill>
                          <a:srgbClr val="003C69"/>
                        </a:solidFill>
                      </a:rPr>
                      <a:pPr/>
                      <a:t>[Y-WERT]</a:t>
                    </a:fld>
                    <a:endParaRPr lang="de-DE"/>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428E-8F4A-8E7F-21DF0AE3F1DA}"/>
                </c:ext>
              </c:extLst>
            </c:dLbl>
            <c:spPr>
              <a:noFill/>
              <a:ln>
                <a:noFill/>
              </a:ln>
              <a:effectLst/>
            </c:spPr>
            <c:txPr>
              <a:bodyPr rot="0" spcFirstLastPara="1" vertOverflow="ellipsis" vert="horz" wrap="square" anchor="ctr" anchorCtr="1"/>
              <a:lstStyle/>
              <a:p>
                <a:pPr>
                  <a:defRPr sz="1100" b="0" i="0" u="none" strike="noStrike" kern="1200" baseline="0" smtId="4294967295">
                    <a:solidFill>
                      <a:schemeClr val="tx2"/>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c:spPr>
                </c15:leaderLines>
              </c:ext>
            </c:extLst>
          </c:dLbls>
          <c:xVal>
            <c:numRef>
              <c:f>Tabelle1!$B$2:$B$9</c:f>
              <c:numCache>
                <c:formatCode>General</c:formatCode>
                <c:ptCount val="8"/>
                <c:pt idx="0">
                  <c:v>2012</c:v>
                </c:pt>
                <c:pt idx="1">
                  <c:v>2013</c:v>
                </c:pt>
                <c:pt idx="2">
                  <c:v>2014</c:v>
                </c:pt>
                <c:pt idx="3">
                  <c:v>2015</c:v>
                </c:pt>
                <c:pt idx="4">
                  <c:v>2016</c:v>
                </c:pt>
                <c:pt idx="5">
                  <c:v>2017</c:v>
                </c:pt>
                <c:pt idx="6">
                  <c:v>2018</c:v>
                </c:pt>
                <c:pt idx="7">
                  <c:v>2019</c:v>
                </c:pt>
              </c:numCache>
            </c:numRef>
          </c:xVal>
          <c:yVal>
            <c:numRef>
              <c:f>Tabelle1!$H$2:$H$9</c:f>
              <c:numCache>
                <c:formatCode>General</c:formatCode>
                <c:ptCount val="8"/>
                <c:pt idx="0">
                  <c:v>16.899999999999999</c:v>
                </c:pt>
                <c:pt idx="1">
                  <c:v>16.8</c:v>
                </c:pt>
                <c:pt idx="2">
                  <c:v>17.600000000000001</c:v>
                </c:pt>
                <c:pt idx="3">
                  <c:v>17.7</c:v>
                </c:pt>
                <c:pt idx="4">
                  <c:v>17.600000000000001</c:v>
                </c:pt>
                <c:pt idx="5">
                  <c:v>18.5</c:v>
                </c:pt>
                <c:pt idx="6">
                  <c:v>19.899999999999999</c:v>
                </c:pt>
                <c:pt idx="7">
                  <c:v>23.5</c:v>
                </c:pt>
              </c:numCache>
            </c:numRef>
          </c:yVal>
          <c:smooth val="1"/>
          <c:extLst>
            <c:ext xmlns:c16="http://schemas.microsoft.com/office/drawing/2014/chart" uri="{C3380CC4-5D6E-409C-BE32-E72D297353CC}">
              <c16:uniqueId val="{00000011-428E-8F4A-8E7F-21DF0AE3F1DA}"/>
            </c:ext>
          </c:extLst>
        </c:ser>
        <c:ser>
          <c:idx val="2"/>
          <c:order val="2"/>
          <c:tx>
            <c:strRef>
              <c:f>Tabelle1!$C$1</c:f>
              <c:strCache>
                <c:ptCount val="1"/>
                <c:pt idx="0">
                  <c:v>Frankreich</c:v>
                </c:pt>
              </c:strCache>
            </c:strRef>
          </c:tx>
          <c:spPr>
            <a:ln w="9525" cap="rnd">
              <a:solidFill>
                <a:schemeClr val="accent3"/>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2-428E-8F4A-8E7F-21DF0AE3F1DA}"/>
                </c:ext>
              </c:extLst>
            </c:dLbl>
            <c:dLbl>
              <c:idx val="1"/>
              <c:delete val="1"/>
              <c:extLst>
                <c:ext xmlns:c15="http://schemas.microsoft.com/office/drawing/2012/chart" uri="{CE6537A1-D6FC-4f65-9D91-7224C49458BB}"/>
                <c:ext xmlns:c16="http://schemas.microsoft.com/office/drawing/2014/chart" uri="{C3380CC4-5D6E-409C-BE32-E72D297353CC}">
                  <c16:uniqueId val="{00000013-428E-8F4A-8E7F-21DF0AE3F1DA}"/>
                </c:ext>
              </c:extLst>
            </c:dLbl>
            <c:dLbl>
              <c:idx val="2"/>
              <c:delete val="1"/>
              <c:extLst>
                <c:ext xmlns:c15="http://schemas.microsoft.com/office/drawing/2012/chart" uri="{CE6537A1-D6FC-4f65-9D91-7224C49458BB}"/>
                <c:ext xmlns:c16="http://schemas.microsoft.com/office/drawing/2014/chart" uri="{C3380CC4-5D6E-409C-BE32-E72D297353CC}">
                  <c16:uniqueId val="{00000014-428E-8F4A-8E7F-21DF0AE3F1DA}"/>
                </c:ext>
              </c:extLst>
            </c:dLbl>
            <c:dLbl>
              <c:idx val="3"/>
              <c:delete val="1"/>
              <c:extLst>
                <c:ext xmlns:c15="http://schemas.microsoft.com/office/drawing/2012/chart" uri="{CE6537A1-D6FC-4f65-9D91-7224C49458BB}"/>
                <c:ext xmlns:c16="http://schemas.microsoft.com/office/drawing/2014/chart" uri="{C3380CC4-5D6E-409C-BE32-E72D297353CC}">
                  <c16:uniqueId val="{00000015-428E-8F4A-8E7F-21DF0AE3F1DA}"/>
                </c:ext>
              </c:extLst>
            </c:dLbl>
            <c:dLbl>
              <c:idx val="4"/>
              <c:delete val="1"/>
              <c:extLst>
                <c:ext xmlns:c15="http://schemas.microsoft.com/office/drawing/2012/chart" uri="{CE6537A1-D6FC-4f65-9D91-7224C49458BB}"/>
                <c:ext xmlns:c16="http://schemas.microsoft.com/office/drawing/2014/chart" uri="{C3380CC4-5D6E-409C-BE32-E72D297353CC}">
                  <c16:uniqueId val="{00000016-428E-8F4A-8E7F-21DF0AE3F1DA}"/>
                </c:ext>
              </c:extLst>
            </c:dLbl>
            <c:dLbl>
              <c:idx val="5"/>
              <c:delete val="1"/>
              <c:extLst>
                <c:ext xmlns:c15="http://schemas.microsoft.com/office/drawing/2012/chart" uri="{CE6537A1-D6FC-4f65-9D91-7224C49458BB}"/>
                <c:ext xmlns:c16="http://schemas.microsoft.com/office/drawing/2014/chart" uri="{C3380CC4-5D6E-409C-BE32-E72D297353CC}">
                  <c16:uniqueId val="{00000017-428E-8F4A-8E7F-21DF0AE3F1DA}"/>
                </c:ext>
              </c:extLst>
            </c:dLbl>
            <c:dLbl>
              <c:idx val="6"/>
              <c:delete val="1"/>
              <c:extLst>
                <c:ext xmlns:c15="http://schemas.microsoft.com/office/drawing/2012/chart" uri="{CE6537A1-D6FC-4f65-9D91-7224C49458BB}"/>
                <c:ext xmlns:c16="http://schemas.microsoft.com/office/drawing/2014/chart" uri="{C3380CC4-5D6E-409C-BE32-E72D297353CC}">
                  <c16:uniqueId val="{00000018-428E-8F4A-8E7F-21DF0AE3F1DA}"/>
                </c:ext>
              </c:extLst>
            </c:dLbl>
            <c:dLbl>
              <c:idx val="7"/>
              <c:layout>
                <c:manualLayout>
                  <c:x val="-1.7254985452741643E-2"/>
                  <c:y val="-2.647843078823774E-2"/>
                </c:manualLayout>
              </c:layout>
              <c:tx>
                <c:rich>
                  <a:bodyPr/>
                  <a:lstStyle/>
                  <a:p>
                    <a:fld id="{C4B09B04-D6EB-4A04-A3ED-890200A9104F}" type="YVALUE">
                      <a:rPr lang="en-US">
                        <a:solidFill>
                          <a:srgbClr val="C8D403"/>
                        </a:solidFill>
                      </a:rPr>
                      <a:pPr/>
                      <a:t>[Y-WERT]</a:t>
                    </a:fld>
                    <a:endParaRPr lang="de-DE"/>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428E-8F4A-8E7F-21DF0AE3F1DA}"/>
                </c:ext>
              </c:extLst>
            </c:dLbl>
            <c:spPr>
              <a:noFill/>
              <a:ln>
                <a:noFill/>
              </a:ln>
              <a:effectLst/>
            </c:spPr>
            <c:txPr>
              <a:bodyPr rot="0" spcFirstLastPara="1" vertOverflow="ellipsis" vert="horz" wrap="square" anchor="ctr" anchorCtr="1"/>
              <a:lstStyle/>
              <a:p>
                <a:pPr>
                  <a:defRPr sz="1100" b="0" i="0" u="none" strike="noStrike" kern="1200" baseline="0" smtId="4294967295">
                    <a:solidFill>
                      <a:schemeClr val="tx2"/>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c:spPr>
                </c15:leaderLines>
              </c:ext>
            </c:extLst>
          </c:dLbls>
          <c:xVal>
            <c:numRef>
              <c:f>Tabelle1!$C$2:$C$9</c:f>
              <c:numCache>
                <c:formatCode>General</c:formatCode>
                <c:ptCount val="8"/>
                <c:pt idx="0">
                  <c:v>2012</c:v>
                </c:pt>
                <c:pt idx="1">
                  <c:v>2013</c:v>
                </c:pt>
                <c:pt idx="2">
                  <c:v>2014</c:v>
                </c:pt>
                <c:pt idx="3">
                  <c:v>2015</c:v>
                </c:pt>
                <c:pt idx="4">
                  <c:v>2016</c:v>
                </c:pt>
                <c:pt idx="5">
                  <c:v>2017</c:v>
                </c:pt>
                <c:pt idx="6">
                  <c:v>2018</c:v>
                </c:pt>
                <c:pt idx="7">
                  <c:v>2019</c:v>
                </c:pt>
              </c:numCache>
            </c:numRef>
          </c:xVal>
          <c:yVal>
            <c:numRef>
              <c:f>Tabelle1!$I$2:$I$9</c:f>
              <c:numCache>
                <c:formatCode>General</c:formatCode>
                <c:ptCount val="8"/>
                <c:pt idx="0">
                  <c:v>16.899999999999999</c:v>
                </c:pt>
                <c:pt idx="1">
                  <c:v>17.3</c:v>
                </c:pt>
                <c:pt idx="2">
                  <c:v>17.8</c:v>
                </c:pt>
                <c:pt idx="3">
                  <c:v>18.7</c:v>
                </c:pt>
                <c:pt idx="4">
                  <c:v>19.399999999999999</c:v>
                </c:pt>
                <c:pt idx="5">
                  <c:v>18.8</c:v>
                </c:pt>
                <c:pt idx="6">
                  <c:v>19.7</c:v>
                </c:pt>
                <c:pt idx="7">
                  <c:v>20</c:v>
                </c:pt>
              </c:numCache>
            </c:numRef>
          </c:yVal>
          <c:smooth val="1"/>
          <c:extLst>
            <c:ext xmlns:c16="http://schemas.microsoft.com/office/drawing/2014/chart" uri="{C3380CC4-5D6E-409C-BE32-E72D297353CC}">
              <c16:uniqueId val="{0000001A-428E-8F4A-8E7F-21DF0AE3F1DA}"/>
            </c:ext>
          </c:extLst>
        </c:ser>
        <c:ser>
          <c:idx val="3"/>
          <c:order val="3"/>
          <c:tx>
            <c:strRef>
              <c:f>Tabelle1!$D$1</c:f>
              <c:strCache>
                <c:ptCount val="1"/>
                <c:pt idx="0">
                  <c:v>Italien</c:v>
                </c:pt>
              </c:strCache>
            </c:strRef>
          </c:tx>
          <c:spPr>
            <a:ln w="9525" cap="rnd">
              <a:solidFill>
                <a:srgbClr val="FFC000"/>
              </a:solidFill>
              <a:round/>
            </a:ln>
            <a:effectLst/>
          </c:spPr>
          <c:marker>
            <c:symbol val="circle"/>
            <c:size val="5"/>
            <c:spPr>
              <a:solidFill>
                <a:srgbClr val="FFC000"/>
              </a:solidFill>
              <a:ln w="9525">
                <a:solidFill>
                  <a:srgbClr val="FFC000"/>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B-428E-8F4A-8E7F-21DF0AE3F1DA}"/>
                </c:ext>
              </c:extLst>
            </c:dLbl>
            <c:dLbl>
              <c:idx val="1"/>
              <c:delete val="1"/>
              <c:extLst>
                <c:ext xmlns:c15="http://schemas.microsoft.com/office/drawing/2012/chart" uri="{CE6537A1-D6FC-4f65-9D91-7224C49458BB}"/>
                <c:ext xmlns:c16="http://schemas.microsoft.com/office/drawing/2014/chart" uri="{C3380CC4-5D6E-409C-BE32-E72D297353CC}">
                  <c16:uniqueId val="{0000001C-428E-8F4A-8E7F-21DF0AE3F1DA}"/>
                </c:ext>
              </c:extLst>
            </c:dLbl>
            <c:dLbl>
              <c:idx val="2"/>
              <c:delete val="1"/>
              <c:extLst>
                <c:ext xmlns:c15="http://schemas.microsoft.com/office/drawing/2012/chart" uri="{CE6537A1-D6FC-4f65-9D91-7224C49458BB}"/>
                <c:ext xmlns:c16="http://schemas.microsoft.com/office/drawing/2014/chart" uri="{C3380CC4-5D6E-409C-BE32-E72D297353CC}">
                  <c16:uniqueId val="{0000001D-428E-8F4A-8E7F-21DF0AE3F1DA}"/>
                </c:ext>
              </c:extLst>
            </c:dLbl>
            <c:dLbl>
              <c:idx val="3"/>
              <c:delete val="1"/>
              <c:extLst>
                <c:ext xmlns:c15="http://schemas.microsoft.com/office/drawing/2012/chart" uri="{CE6537A1-D6FC-4f65-9D91-7224C49458BB}"/>
                <c:ext xmlns:c16="http://schemas.microsoft.com/office/drawing/2014/chart" uri="{C3380CC4-5D6E-409C-BE32-E72D297353CC}">
                  <c16:uniqueId val="{0000001E-428E-8F4A-8E7F-21DF0AE3F1DA}"/>
                </c:ext>
              </c:extLst>
            </c:dLbl>
            <c:dLbl>
              <c:idx val="4"/>
              <c:delete val="1"/>
              <c:extLst>
                <c:ext xmlns:c15="http://schemas.microsoft.com/office/drawing/2012/chart" uri="{CE6537A1-D6FC-4f65-9D91-7224C49458BB}"/>
                <c:ext xmlns:c16="http://schemas.microsoft.com/office/drawing/2014/chart" uri="{C3380CC4-5D6E-409C-BE32-E72D297353CC}">
                  <c16:uniqueId val="{0000001F-428E-8F4A-8E7F-21DF0AE3F1DA}"/>
                </c:ext>
              </c:extLst>
            </c:dLbl>
            <c:dLbl>
              <c:idx val="5"/>
              <c:delete val="1"/>
              <c:extLst>
                <c:ext xmlns:c15="http://schemas.microsoft.com/office/drawing/2012/chart" uri="{CE6537A1-D6FC-4f65-9D91-7224C49458BB}"/>
                <c:ext xmlns:c16="http://schemas.microsoft.com/office/drawing/2014/chart" uri="{C3380CC4-5D6E-409C-BE32-E72D297353CC}">
                  <c16:uniqueId val="{00000020-428E-8F4A-8E7F-21DF0AE3F1DA}"/>
                </c:ext>
              </c:extLst>
            </c:dLbl>
            <c:dLbl>
              <c:idx val="6"/>
              <c:delete val="1"/>
              <c:extLst>
                <c:ext xmlns:c15="http://schemas.microsoft.com/office/drawing/2012/chart" uri="{CE6537A1-D6FC-4f65-9D91-7224C49458BB}"/>
                <c:ext xmlns:c16="http://schemas.microsoft.com/office/drawing/2014/chart" uri="{C3380CC4-5D6E-409C-BE32-E72D297353CC}">
                  <c16:uniqueId val="{00000021-428E-8F4A-8E7F-21DF0AE3F1DA}"/>
                </c:ext>
              </c:extLst>
            </c:dLbl>
            <c:dLbl>
              <c:idx val="7"/>
              <c:layout>
                <c:manualLayout>
                  <c:x val="-3.4673653542995453E-2"/>
                  <c:y val="2.9309574514627457E-2"/>
                </c:manualLayout>
              </c:layout>
              <c:tx>
                <c:rich>
                  <a:bodyPr/>
                  <a:lstStyle/>
                  <a:p>
                    <a:fld id="{968F58C3-1D84-449C-B996-4962DAD3E853}" type="YVALUE">
                      <a:rPr lang="en-US">
                        <a:solidFill>
                          <a:srgbClr val="FFC617"/>
                        </a:solidFill>
                      </a:rPr>
                      <a:pPr/>
                      <a:t>[Y-WERT]</a:t>
                    </a:fld>
                    <a:endParaRPr lang="de-DE"/>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428E-8F4A-8E7F-21DF0AE3F1DA}"/>
                </c:ext>
              </c:extLst>
            </c:dLbl>
            <c:spPr>
              <a:noFill/>
              <a:ln>
                <a:noFill/>
              </a:ln>
              <a:effectLst/>
            </c:spPr>
            <c:txPr>
              <a:bodyPr rot="0" spcFirstLastPara="1" vertOverflow="ellipsis" vert="horz" wrap="square" anchor="ctr" anchorCtr="1"/>
              <a:lstStyle/>
              <a:p>
                <a:pPr>
                  <a:defRPr sz="1100" b="0" i="0" u="none" strike="noStrike" kern="1200" baseline="0" smtId="4294967295">
                    <a:solidFill>
                      <a:schemeClr val="tx2"/>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c:spPr>
                </c15:leaderLines>
              </c:ext>
            </c:extLst>
          </c:dLbls>
          <c:xVal>
            <c:numRef>
              <c:f>Tabelle1!$D$2:$D$9</c:f>
              <c:numCache>
                <c:formatCode>General</c:formatCode>
                <c:ptCount val="8"/>
                <c:pt idx="0">
                  <c:v>2012</c:v>
                </c:pt>
                <c:pt idx="1">
                  <c:v>2013</c:v>
                </c:pt>
                <c:pt idx="2">
                  <c:v>2014</c:v>
                </c:pt>
                <c:pt idx="3">
                  <c:v>2015</c:v>
                </c:pt>
                <c:pt idx="4">
                  <c:v>2016</c:v>
                </c:pt>
                <c:pt idx="5">
                  <c:v>2017</c:v>
                </c:pt>
                <c:pt idx="6">
                  <c:v>2018</c:v>
                </c:pt>
                <c:pt idx="7">
                  <c:v>2019</c:v>
                </c:pt>
              </c:numCache>
            </c:numRef>
          </c:xVal>
          <c:yVal>
            <c:numRef>
              <c:f>Tabelle1!$J$2:$J$9</c:f>
              <c:numCache>
                <c:formatCode>General</c:formatCode>
                <c:ptCount val="8"/>
                <c:pt idx="0">
                  <c:v>13.9</c:v>
                </c:pt>
                <c:pt idx="1">
                  <c:v>16</c:v>
                </c:pt>
                <c:pt idx="2">
                  <c:v>16.100000000000001</c:v>
                </c:pt>
                <c:pt idx="3">
                  <c:v>17.2</c:v>
                </c:pt>
                <c:pt idx="4">
                  <c:v>17.8</c:v>
                </c:pt>
                <c:pt idx="5">
                  <c:v>18.399999999999999</c:v>
                </c:pt>
                <c:pt idx="6">
                  <c:v>18.8</c:v>
                </c:pt>
                <c:pt idx="7">
                  <c:v>19.5</c:v>
                </c:pt>
              </c:numCache>
            </c:numRef>
          </c:yVal>
          <c:smooth val="1"/>
          <c:extLst>
            <c:ext xmlns:c16="http://schemas.microsoft.com/office/drawing/2014/chart" uri="{C3380CC4-5D6E-409C-BE32-E72D297353CC}">
              <c16:uniqueId val="{00000023-428E-8F4A-8E7F-21DF0AE3F1DA}"/>
            </c:ext>
          </c:extLst>
        </c:ser>
        <c:ser>
          <c:idx val="4"/>
          <c:order val="4"/>
          <c:tx>
            <c:strRef>
              <c:f>Tabelle1!$E$1</c:f>
              <c:strCache>
                <c:ptCount val="1"/>
                <c:pt idx="0">
                  <c:v>EU Gesamt</c:v>
                </c:pt>
              </c:strCache>
            </c:strRef>
          </c:tx>
          <c:spPr>
            <a:ln w="9525" cap="rnd">
              <a:solidFill>
                <a:srgbClr val="FF0000"/>
              </a:solidFill>
              <a:round/>
            </a:ln>
            <a:effectLst/>
          </c:spPr>
          <c:marker>
            <c:symbol val="circle"/>
            <c:size val="5"/>
            <c:spPr>
              <a:solidFill>
                <a:srgbClr val="FF0000"/>
              </a:solidFill>
              <a:ln w="9525">
                <a:solidFill>
                  <a:srgbClr val="FF0000"/>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4-428E-8F4A-8E7F-21DF0AE3F1DA}"/>
                </c:ext>
              </c:extLst>
            </c:dLbl>
            <c:dLbl>
              <c:idx val="1"/>
              <c:delete val="1"/>
              <c:extLst>
                <c:ext xmlns:c15="http://schemas.microsoft.com/office/drawing/2012/chart" uri="{CE6537A1-D6FC-4f65-9D91-7224C49458BB}"/>
                <c:ext xmlns:c16="http://schemas.microsoft.com/office/drawing/2014/chart" uri="{C3380CC4-5D6E-409C-BE32-E72D297353CC}">
                  <c16:uniqueId val="{00000025-428E-8F4A-8E7F-21DF0AE3F1DA}"/>
                </c:ext>
              </c:extLst>
            </c:dLbl>
            <c:dLbl>
              <c:idx val="2"/>
              <c:delete val="1"/>
              <c:extLst>
                <c:ext xmlns:c15="http://schemas.microsoft.com/office/drawing/2012/chart" uri="{CE6537A1-D6FC-4f65-9D91-7224C49458BB}"/>
                <c:ext xmlns:c16="http://schemas.microsoft.com/office/drawing/2014/chart" uri="{C3380CC4-5D6E-409C-BE32-E72D297353CC}">
                  <c16:uniqueId val="{00000026-428E-8F4A-8E7F-21DF0AE3F1DA}"/>
                </c:ext>
              </c:extLst>
            </c:dLbl>
            <c:dLbl>
              <c:idx val="3"/>
              <c:delete val="1"/>
              <c:extLst>
                <c:ext xmlns:c15="http://schemas.microsoft.com/office/drawing/2012/chart" uri="{CE6537A1-D6FC-4f65-9D91-7224C49458BB}"/>
                <c:ext xmlns:c16="http://schemas.microsoft.com/office/drawing/2014/chart" uri="{C3380CC4-5D6E-409C-BE32-E72D297353CC}">
                  <c16:uniqueId val="{00000027-428E-8F4A-8E7F-21DF0AE3F1DA}"/>
                </c:ext>
              </c:extLst>
            </c:dLbl>
            <c:dLbl>
              <c:idx val="4"/>
              <c:delete val="1"/>
              <c:extLst>
                <c:ext xmlns:c15="http://schemas.microsoft.com/office/drawing/2012/chart" uri="{CE6537A1-D6FC-4f65-9D91-7224C49458BB}"/>
                <c:ext xmlns:c16="http://schemas.microsoft.com/office/drawing/2014/chart" uri="{C3380CC4-5D6E-409C-BE32-E72D297353CC}">
                  <c16:uniqueId val="{00000028-428E-8F4A-8E7F-21DF0AE3F1DA}"/>
                </c:ext>
              </c:extLst>
            </c:dLbl>
            <c:dLbl>
              <c:idx val="5"/>
              <c:delete val="1"/>
              <c:extLst>
                <c:ext xmlns:c15="http://schemas.microsoft.com/office/drawing/2012/chart" uri="{CE6537A1-D6FC-4f65-9D91-7224C49458BB}"/>
                <c:ext xmlns:c16="http://schemas.microsoft.com/office/drawing/2014/chart" uri="{C3380CC4-5D6E-409C-BE32-E72D297353CC}">
                  <c16:uniqueId val="{00000029-428E-8F4A-8E7F-21DF0AE3F1DA}"/>
                </c:ext>
              </c:extLst>
            </c:dLbl>
            <c:dLbl>
              <c:idx val="6"/>
              <c:delete val="1"/>
              <c:extLst>
                <c:ext xmlns:c15="http://schemas.microsoft.com/office/drawing/2012/chart" uri="{CE6537A1-D6FC-4f65-9D91-7224C49458BB}"/>
                <c:ext xmlns:c16="http://schemas.microsoft.com/office/drawing/2014/chart" uri="{C3380CC4-5D6E-409C-BE32-E72D297353CC}">
                  <c16:uniqueId val="{0000002A-428E-8F4A-8E7F-21DF0AE3F1DA}"/>
                </c:ext>
              </c:extLst>
            </c:dLbl>
            <c:dLbl>
              <c:idx val="7"/>
              <c:layout>
                <c:manualLayout>
                  <c:x val="-2.6731235906481743E-2"/>
                  <c:y val="-2.9267843812704086E-2"/>
                </c:manualLayout>
              </c:layout>
              <c:tx>
                <c:rich>
                  <a:bodyPr/>
                  <a:lstStyle/>
                  <a:p>
                    <a:fld id="{99DD038F-AC89-44FB-AF16-C30D326BE8F4}" type="YVALUE">
                      <a:rPr lang="en-US">
                        <a:solidFill>
                          <a:srgbClr val="FF0000"/>
                        </a:solidFill>
                      </a:rPr>
                      <a:pPr/>
                      <a:t>[Y-WERT]</a:t>
                    </a:fld>
                    <a:endParaRPr lang="de-DE"/>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428E-8F4A-8E7F-21DF0AE3F1DA}"/>
                </c:ext>
              </c:extLst>
            </c:dLbl>
            <c:spPr>
              <a:noFill/>
              <a:ln>
                <a:noFill/>
              </a:ln>
              <a:effectLst/>
            </c:spPr>
            <c:txPr>
              <a:bodyPr rot="0" spcFirstLastPara="1" vertOverflow="ellipsis" vert="horz" wrap="square" anchor="ctr" anchorCtr="1"/>
              <a:lstStyle/>
              <a:p>
                <a:pPr>
                  <a:defRPr sz="1100" b="0" i="0" u="none" strike="noStrike" kern="1200" baseline="0" smtId="4294967295">
                    <a:solidFill>
                      <a:schemeClr val="tx2"/>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c:spPr>
                </c15:leaderLines>
              </c:ext>
            </c:extLst>
          </c:dLbls>
          <c:xVal>
            <c:numRef>
              <c:f>Tabelle1!$E$2:$E$9</c:f>
              <c:numCache>
                <c:formatCode>General</c:formatCode>
                <c:ptCount val="8"/>
                <c:pt idx="0">
                  <c:v>2012</c:v>
                </c:pt>
                <c:pt idx="1">
                  <c:v>2013</c:v>
                </c:pt>
                <c:pt idx="2">
                  <c:v>2014</c:v>
                </c:pt>
                <c:pt idx="3">
                  <c:v>2015</c:v>
                </c:pt>
                <c:pt idx="4">
                  <c:v>2016</c:v>
                </c:pt>
                <c:pt idx="5">
                  <c:v>2017</c:v>
                </c:pt>
                <c:pt idx="6">
                  <c:v>2018</c:v>
                </c:pt>
                <c:pt idx="7">
                  <c:v>2019</c:v>
                </c:pt>
              </c:numCache>
            </c:numRef>
          </c:xVal>
          <c:yVal>
            <c:numRef>
              <c:f>Tabelle1!$K$2:$K$9</c:f>
              <c:numCache>
                <c:formatCode>General</c:formatCode>
                <c:ptCount val="8"/>
                <c:pt idx="0">
                  <c:v>11.5</c:v>
                </c:pt>
                <c:pt idx="1">
                  <c:v>11.7</c:v>
                </c:pt>
                <c:pt idx="2">
                  <c:v>11.6</c:v>
                </c:pt>
                <c:pt idx="3">
                  <c:v>11.8</c:v>
                </c:pt>
                <c:pt idx="4">
                  <c:v>12</c:v>
                </c:pt>
                <c:pt idx="5">
                  <c:v>12.1</c:v>
                </c:pt>
                <c:pt idx="6">
                  <c:v>12.2</c:v>
                </c:pt>
                <c:pt idx="7">
                  <c:v>12.5</c:v>
                </c:pt>
              </c:numCache>
            </c:numRef>
          </c:yVal>
          <c:smooth val="1"/>
          <c:extLst>
            <c:ext xmlns:c16="http://schemas.microsoft.com/office/drawing/2014/chart" uri="{C3380CC4-5D6E-409C-BE32-E72D297353CC}">
              <c16:uniqueId val="{0000002C-428E-8F4A-8E7F-21DF0AE3F1DA}"/>
            </c:ext>
          </c:extLst>
        </c:ser>
        <c:ser>
          <c:idx val="5"/>
          <c:order val="5"/>
          <c:tx>
            <c:strRef>
              <c:f>Tabelle1!$F$1</c:f>
              <c:strCache>
                <c:ptCount val="1"/>
                <c:pt idx="0">
                  <c:v>Deutschland</c:v>
                </c:pt>
              </c:strCache>
            </c:strRef>
          </c:tx>
          <c:spPr>
            <a:ln w="952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D-428E-8F4A-8E7F-21DF0AE3F1DA}"/>
                </c:ext>
              </c:extLst>
            </c:dLbl>
            <c:dLbl>
              <c:idx val="1"/>
              <c:delete val="1"/>
              <c:extLst>
                <c:ext xmlns:c15="http://schemas.microsoft.com/office/drawing/2012/chart" uri="{CE6537A1-D6FC-4f65-9D91-7224C49458BB}"/>
                <c:ext xmlns:c16="http://schemas.microsoft.com/office/drawing/2014/chart" uri="{C3380CC4-5D6E-409C-BE32-E72D297353CC}">
                  <c16:uniqueId val="{0000002E-428E-8F4A-8E7F-21DF0AE3F1DA}"/>
                </c:ext>
              </c:extLst>
            </c:dLbl>
            <c:dLbl>
              <c:idx val="2"/>
              <c:delete val="1"/>
              <c:extLst>
                <c:ext xmlns:c15="http://schemas.microsoft.com/office/drawing/2012/chart" uri="{CE6537A1-D6FC-4f65-9D91-7224C49458BB}"/>
                <c:ext xmlns:c16="http://schemas.microsoft.com/office/drawing/2014/chart" uri="{C3380CC4-5D6E-409C-BE32-E72D297353CC}">
                  <c16:uniqueId val="{0000002F-428E-8F4A-8E7F-21DF0AE3F1DA}"/>
                </c:ext>
              </c:extLst>
            </c:dLbl>
            <c:dLbl>
              <c:idx val="3"/>
              <c:delete val="1"/>
              <c:extLst>
                <c:ext xmlns:c15="http://schemas.microsoft.com/office/drawing/2012/chart" uri="{CE6537A1-D6FC-4f65-9D91-7224C49458BB}"/>
                <c:ext xmlns:c16="http://schemas.microsoft.com/office/drawing/2014/chart" uri="{C3380CC4-5D6E-409C-BE32-E72D297353CC}">
                  <c16:uniqueId val="{00000030-428E-8F4A-8E7F-21DF0AE3F1DA}"/>
                </c:ext>
              </c:extLst>
            </c:dLbl>
            <c:dLbl>
              <c:idx val="4"/>
              <c:delete val="1"/>
              <c:extLst>
                <c:ext xmlns:c15="http://schemas.microsoft.com/office/drawing/2012/chart" uri="{CE6537A1-D6FC-4f65-9D91-7224C49458BB}"/>
                <c:ext xmlns:c16="http://schemas.microsoft.com/office/drawing/2014/chart" uri="{C3380CC4-5D6E-409C-BE32-E72D297353CC}">
                  <c16:uniqueId val="{00000031-428E-8F4A-8E7F-21DF0AE3F1DA}"/>
                </c:ext>
              </c:extLst>
            </c:dLbl>
            <c:dLbl>
              <c:idx val="5"/>
              <c:delete val="1"/>
              <c:extLst>
                <c:ext xmlns:c15="http://schemas.microsoft.com/office/drawing/2012/chart" uri="{CE6537A1-D6FC-4f65-9D91-7224C49458BB}"/>
                <c:ext xmlns:c16="http://schemas.microsoft.com/office/drawing/2014/chart" uri="{C3380CC4-5D6E-409C-BE32-E72D297353CC}">
                  <c16:uniqueId val="{00000032-428E-8F4A-8E7F-21DF0AE3F1DA}"/>
                </c:ext>
              </c:extLst>
            </c:dLbl>
            <c:dLbl>
              <c:idx val="6"/>
              <c:delete val="1"/>
              <c:extLst>
                <c:ext xmlns:c15="http://schemas.microsoft.com/office/drawing/2012/chart" uri="{CE6537A1-D6FC-4f65-9D91-7224C49458BB}"/>
                <c:ext xmlns:c16="http://schemas.microsoft.com/office/drawing/2014/chart" uri="{C3380CC4-5D6E-409C-BE32-E72D297353CC}">
                  <c16:uniqueId val="{00000033-428E-8F4A-8E7F-21DF0AE3F1DA}"/>
                </c:ext>
              </c:extLst>
            </c:dLbl>
            <c:dLbl>
              <c:idx val="7"/>
              <c:layout>
                <c:manualLayout>
                  <c:x val="-3.0501831322908401E-2"/>
                  <c:y val="5.9862028807401657E-2"/>
                </c:manualLayout>
              </c:layout>
              <c:tx>
                <c:rich>
                  <a:bodyPr/>
                  <a:lstStyle/>
                  <a:p>
                    <a:fld id="{96F4B9AD-5C57-428F-AFCF-564C4B7ADD96}" type="YVALUE">
                      <a:rPr lang="en-US">
                        <a:solidFill>
                          <a:schemeClr val="accent6">
                            <a:lumMod val="75000"/>
                          </a:schemeClr>
                        </a:solidFill>
                      </a:rPr>
                      <a:pPr/>
                      <a:t>[Y-WERT]</a:t>
                    </a:fld>
                    <a:endParaRPr lang="de-DE"/>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4-428E-8F4A-8E7F-21DF0AE3F1DA}"/>
                </c:ext>
              </c:extLst>
            </c:dLbl>
            <c:spPr>
              <a:noFill/>
              <a:ln>
                <a:noFill/>
              </a:ln>
              <a:effectLst/>
            </c:spPr>
            <c:txPr>
              <a:bodyPr rot="0" spcFirstLastPara="1" vertOverflow="ellipsis" vert="horz" wrap="square" anchor="ctr" anchorCtr="1"/>
              <a:lstStyle/>
              <a:p>
                <a:pPr>
                  <a:defRPr sz="1100" b="0" i="0" u="none" strike="noStrike" kern="1200" baseline="0" smtId="4294967295">
                    <a:solidFill>
                      <a:schemeClr val="tx2"/>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c:spPr>
                </c15:leaderLines>
              </c:ext>
            </c:extLst>
          </c:dLbls>
          <c:xVal>
            <c:numRef>
              <c:f>Tabelle1!$F$2:$F$9</c:f>
              <c:numCache>
                <c:formatCode>General</c:formatCode>
                <c:ptCount val="8"/>
                <c:pt idx="0">
                  <c:v>2012</c:v>
                </c:pt>
                <c:pt idx="1">
                  <c:v>2013</c:v>
                </c:pt>
                <c:pt idx="2">
                  <c:v>2014</c:v>
                </c:pt>
                <c:pt idx="3">
                  <c:v>2015</c:v>
                </c:pt>
                <c:pt idx="4">
                  <c:v>2016</c:v>
                </c:pt>
                <c:pt idx="5">
                  <c:v>2017</c:v>
                </c:pt>
                <c:pt idx="6">
                  <c:v>2018</c:v>
                </c:pt>
                <c:pt idx="7">
                  <c:v>2019</c:v>
                </c:pt>
              </c:numCache>
            </c:numRef>
          </c:xVal>
          <c:yVal>
            <c:numRef>
              <c:f>Tabelle1!$L$2:$L$9</c:f>
              <c:numCache>
                <c:formatCode>General</c:formatCode>
                <c:ptCount val="8"/>
                <c:pt idx="0">
                  <c:v>11.2</c:v>
                </c:pt>
                <c:pt idx="1">
                  <c:v>11.3</c:v>
                </c:pt>
                <c:pt idx="2">
                  <c:v>11.3</c:v>
                </c:pt>
                <c:pt idx="3">
                  <c:v>12</c:v>
                </c:pt>
                <c:pt idx="4">
                  <c:v>12.2</c:v>
                </c:pt>
                <c:pt idx="5">
                  <c:v>11.8</c:v>
                </c:pt>
                <c:pt idx="6">
                  <c:v>12.4</c:v>
                </c:pt>
                <c:pt idx="7">
                  <c:v>12.9</c:v>
                </c:pt>
              </c:numCache>
            </c:numRef>
          </c:yVal>
          <c:smooth val="1"/>
          <c:extLst>
            <c:ext xmlns:c16="http://schemas.microsoft.com/office/drawing/2014/chart" uri="{C3380CC4-5D6E-409C-BE32-E72D297353CC}">
              <c16:uniqueId val="{00000035-428E-8F4A-8E7F-21DF0AE3F1DA}"/>
            </c:ext>
          </c:extLst>
        </c:ser>
        <c:dLbls>
          <c:showLegendKey val="0"/>
          <c:showVal val="0"/>
          <c:showCatName val="0"/>
          <c:showSerName val="0"/>
          <c:showPercent val="0"/>
          <c:showBubbleSize val="0"/>
        </c:dLbls>
        <c:axId val="568731312"/>
        <c:axId val="568732624"/>
      </c:scatterChart>
      <c:valAx>
        <c:axId val="568731312"/>
        <c:scaling>
          <c:orientation val="minMax"/>
          <c:max val="2019.5"/>
          <c:min val="2012"/>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00" b="0" i="0" u="none" strike="noStrike" kern="1200" baseline="0" smtId="4294967295">
                <a:solidFill>
                  <a:schemeClr val="tx2"/>
                </a:solidFill>
                <a:latin typeface="+mn-lt"/>
                <a:ea typeface="+mn-ea"/>
                <a:cs typeface="+mn-cs"/>
              </a:defRPr>
            </a:pPr>
            <a:endParaRPr lang="de-DE"/>
          </a:p>
        </c:txPr>
        <c:crossAx val="568732624"/>
        <c:crosses val="autoZero"/>
        <c:crossBetween val="midCat"/>
      </c:valAx>
      <c:valAx>
        <c:axId val="568732624"/>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2"/>
                    </a:solidFill>
                    <a:latin typeface="+mn-lt"/>
                    <a:ea typeface="+mn-ea"/>
                    <a:cs typeface="+mn-cs"/>
                  </a:defRPr>
                </a:pPr>
                <a:r>
                  <a:rPr lang="2057" b="1"/>
                  <a:t>%</a:t>
                </a:r>
              </a:p>
            </c:rich>
          </c:tx>
          <c:overlay val="0"/>
          <c:spPr>
            <a:noFill/>
            <a:ln>
              <a:noFill/>
            </a:ln>
            <a:effectLst/>
          </c:spPr>
        </c:title>
        <c:numFmt formatCode="General"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00" b="0" i="0" u="none" strike="noStrike" kern="1200" baseline="0" smtId="4294967295">
                <a:solidFill>
                  <a:schemeClr val="tx2"/>
                </a:solidFill>
                <a:latin typeface="+mn-lt"/>
                <a:ea typeface="+mn-ea"/>
                <a:cs typeface="+mn-cs"/>
              </a:defRPr>
            </a:pPr>
            <a:endParaRPr lang="de-DE"/>
          </a:p>
        </c:txPr>
        <c:crossAx val="5687313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smtId="4294967295"/>
      </a:pPr>
      <a:endParaRPr lang="de-DE"/>
    </a:p>
  </c:txPr>
  <c:userShapes r:id="rId1"/>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3C69"/>
                </a:solidFill>
                <a:latin typeface="+mj-lt"/>
                <a:ea typeface="+mn-ea"/>
                <a:cs typeface="+mn-cs"/>
              </a:defRPr>
            </a:pPr>
            <a:r>
              <a:rPr lang="2057" sz="1200" dirty="0">
                <a:solidFill>
                  <a:srgbClr val="003C69"/>
                </a:solidFill>
                <a:latin typeface="+mj-lt"/>
                <a:cs typeface="Arial" panose="020B0604020202020204" pitchFamily="34" charset="0"/>
              </a:rPr>
              <a:t>Recycling rates for the most important types of waste in 2019</a:t>
            </a:r>
            <a:endParaRPr lang="de-DE" sz="1200" dirty="0">
              <a:solidFill>
                <a:srgbClr val="003C69"/>
              </a:solidFill>
              <a:latin typeface="+mj-lt"/>
              <a:cs typeface="Arial" panose="020B0604020202020204" pitchFamily="34" charset="0"/>
            </a:endParaRPr>
          </a:p>
        </c:rich>
      </c:tx>
      <c:layout>
        <c:manualLayout>
          <c:xMode val="edge"/>
          <c:yMode val="edge"/>
          <c:x val="0.17536866664886475"/>
          <c:y val="3.9476178586483002E-2"/>
        </c:manualLayout>
      </c:layout>
      <c:overlay val="0"/>
      <c:spPr>
        <a:noFill/>
        <a:ln>
          <a:noFill/>
        </a:ln>
        <a:effectLst/>
      </c:spPr>
    </c:title>
    <c:autoTitleDeleted val="0"/>
    <c:plotArea>
      <c:layout/>
      <c:barChart>
        <c:barDir val="col"/>
        <c:grouping val="stacked"/>
        <c:varyColors val="0"/>
        <c:ser>
          <c:idx val="0"/>
          <c:order val="0"/>
          <c:tx>
            <c:strRef>
              <c:f>Tabelle1!$B$1</c:f>
              <c:strCache>
                <c:ptCount val="1"/>
                <c:pt idx="0">
                  <c:v>Material</c:v>
                </c:pt>
              </c:strCache>
            </c:strRef>
          </c:tx>
          <c:spPr>
            <a:solidFill>
              <a:srgbClr val="C2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smtId="4294967295">
                    <a:solidFill>
                      <a:srgbClr val="003C69"/>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Tabelle1!$A$2:$A$5</c:f>
              <c:strCache>
                <c:ptCount val="4"/>
                <c:pt idx="0">
                  <c:v>Municipal waste</c:v>
                </c:pt>
                <c:pt idx="1">
                  <c:v>Construction and demolition waste</c:v>
                </c:pt>
                <c:pt idx="2">
                  <c:v>Hazardous waste</c:v>
                </c:pt>
                <c:pt idx="3">
                  <c:v>Other waste</c:v>
                </c:pt>
              </c:strCache>
            </c:strRef>
          </c:cat>
          <c:val>
            <c:numRef>
              <c:f>Tabelle1!$B$2:$B$5</c:f>
              <c:numCache>
                <c:formatCode>General</c:formatCode>
                <c:ptCount val="4"/>
                <c:pt idx="0">
                  <c:v>67</c:v>
                </c:pt>
                <c:pt idx="1">
                  <c:v>87</c:v>
                </c:pt>
                <c:pt idx="2">
                  <c:v>54</c:v>
                </c:pt>
                <c:pt idx="3">
                  <c:v>49</c:v>
                </c:pt>
              </c:numCache>
            </c:numRef>
          </c:val>
          <c:extLst>
            <c:ext xmlns:c16="http://schemas.microsoft.com/office/drawing/2014/chart" uri="{C3380CC4-5D6E-409C-BE32-E72D297353CC}">
              <c16:uniqueId val="{00000000-D976-524A-9F78-DF92B75B9E73}"/>
            </c:ext>
          </c:extLst>
        </c:ser>
        <c:ser>
          <c:idx val="1"/>
          <c:order val="1"/>
          <c:tx>
            <c:strRef>
              <c:f>Tabelle1!$C$1</c:f>
              <c:strCache>
                <c:ptCount val="1"/>
                <c:pt idx="0">
                  <c:v>Energy</c:v>
                </c:pt>
              </c:strCache>
            </c:strRef>
          </c:tx>
          <c:spPr>
            <a:solidFill>
              <a:srgbClr val="003C69"/>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D976-524A-9F78-DF92B75B9E7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smtId="4294967295">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Tabelle1!$A$2:$A$5</c:f>
              <c:strCache>
                <c:ptCount val="4"/>
                <c:pt idx="0">
                  <c:v>Municipal waste</c:v>
                </c:pt>
                <c:pt idx="1">
                  <c:v>Construction and demolition waste</c:v>
                </c:pt>
                <c:pt idx="2">
                  <c:v>Hazardous waste</c:v>
                </c:pt>
                <c:pt idx="3">
                  <c:v>Other waste</c:v>
                </c:pt>
              </c:strCache>
            </c:strRef>
          </c:cat>
          <c:val>
            <c:numRef>
              <c:f>Tabelle1!$C$2:$C$5</c:f>
              <c:numCache>
                <c:formatCode>General</c:formatCode>
                <c:ptCount val="4"/>
                <c:pt idx="0">
                  <c:v>31</c:v>
                </c:pt>
                <c:pt idx="1">
                  <c:v>1</c:v>
                </c:pt>
                <c:pt idx="2">
                  <c:v>12</c:v>
                </c:pt>
                <c:pt idx="3">
                  <c:v>21</c:v>
                </c:pt>
              </c:numCache>
            </c:numRef>
          </c:val>
          <c:extLst>
            <c:ext xmlns:c16="http://schemas.microsoft.com/office/drawing/2014/chart" uri="{C3380CC4-5D6E-409C-BE32-E72D297353CC}">
              <c16:uniqueId val="{00000002-D976-524A-9F78-DF92B75B9E73}"/>
            </c:ext>
          </c:extLst>
        </c:ser>
        <c:dLbls>
          <c:showLegendKey val="0"/>
          <c:showVal val="0"/>
          <c:showCatName val="0"/>
          <c:showSerName val="0"/>
          <c:showPercent val="0"/>
          <c:showBubbleSize val="0"/>
        </c:dLbls>
        <c:gapWidth val="10"/>
        <c:overlap val="100"/>
        <c:axId val="616209712"/>
        <c:axId val="616211352"/>
      </c:barChart>
      <c:catAx>
        <c:axId val="61620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smtId="4294967295">
                <a:solidFill>
                  <a:srgbClr val="033968"/>
                </a:solidFill>
                <a:latin typeface="Abadi" panose="020B0604020104020204" pitchFamily="34" charset="0"/>
                <a:ea typeface="+mn-ea"/>
                <a:cs typeface="+mn-cs"/>
              </a:defRPr>
            </a:pPr>
            <a:endParaRPr lang="de-DE"/>
          </a:p>
        </c:txPr>
        <c:crossAx val="616211352"/>
        <c:crosses val="autoZero"/>
        <c:auto val="0"/>
        <c:lblAlgn val="ctr"/>
        <c:lblOffset val="100"/>
        <c:noMultiLvlLbl val="0"/>
      </c:catAx>
      <c:valAx>
        <c:axId val="6162113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rgbClr val="003C69"/>
                    </a:solidFill>
                    <a:latin typeface="+mn-lt"/>
                    <a:ea typeface="+mn-ea"/>
                    <a:cs typeface="+mn-cs"/>
                  </a:defRPr>
                </a:pPr>
                <a:r>
                  <a:rPr lang="2057">
                    <a:solidFill>
                      <a:srgbClr val="003C69"/>
                    </a:solidFill>
                  </a:rPr>
                  <a: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smtId="4294967295">
                <a:solidFill>
                  <a:srgbClr val="003C69"/>
                </a:solidFill>
                <a:latin typeface="+mn-lt"/>
                <a:ea typeface="+mn-ea"/>
                <a:cs typeface="+mn-cs"/>
              </a:defRPr>
            </a:pPr>
            <a:endParaRPr lang="de-DE"/>
          </a:p>
        </c:txPr>
        <c:crossAx val="616209712"/>
        <c:crosses val="autoZero"/>
        <c:crossBetween val="between"/>
        <c:majorUnit val="20"/>
      </c:valAx>
      <c:spPr>
        <a:noFill/>
        <a:ln>
          <a:noFill/>
        </a:ln>
        <a:effectLst/>
      </c:spPr>
    </c:plotArea>
    <c:legend>
      <c:legendPos val="t"/>
      <c:legendEntry>
        <c:idx val="1"/>
        <c:txPr>
          <a:bodyPr rot="0" spcFirstLastPara="1" vertOverflow="ellipsis" vert="horz" wrap="square" anchor="ctr" anchorCtr="1"/>
          <a:lstStyle/>
          <a:p>
            <a:pPr>
              <a:defRPr sz="1100" b="0" i="0" u="none" strike="noStrike" kern="1200" baseline="0" smtId="4294967295">
                <a:solidFill>
                  <a:schemeClr val="tx1">
                    <a:lumMod val="65000"/>
                    <a:lumOff val="35000"/>
                  </a:schemeClr>
                </a:solidFill>
                <a:latin typeface="+mn-lt"/>
                <a:ea typeface="+mn-ea"/>
                <a:cs typeface="+mn-cs"/>
              </a:defRPr>
            </a:pPr>
            <a:endParaRPr lang="de-DE"/>
          </a:p>
        </c:txPr>
      </c:legendEntry>
      <c:layout>
        <c:manualLayout>
          <c:xMode val="edge"/>
          <c:yMode val="edge"/>
          <c:x val="0.28817516928104076"/>
          <c:y val="0.17934647001859083"/>
          <c:w val="0.45548531413078308"/>
          <c:h val="5.414896085858345E-2"/>
        </c:manualLayout>
      </c:layout>
      <c:overlay val="0"/>
      <c:spPr>
        <a:noFill/>
        <a:ln>
          <a:noFill/>
        </a:ln>
        <a:effectLst/>
      </c:spPr>
      <c:txPr>
        <a:bodyPr rot="0" spcFirstLastPara="1" vertOverflow="ellipsis" vert="horz" wrap="square" anchor="ctr" anchorCtr="1"/>
        <a:lstStyle/>
        <a:p>
          <a:pPr>
            <a:defRPr sz="1100" b="0" i="0" u="none" strike="noStrike" kern="1200" baseline="0" smtId="4294967295">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chartSpace>
</file>

<file path=ppt/drawings/drawing1.xml><?xml version="1.0" encoding="utf-8"?>
<c:userShapes xmlns:c="http://schemas.openxmlformats.org/drawingml/2006/chart">
  <cdr:relSizeAnchor xmlns:cdr="http://schemas.openxmlformats.org/drawingml/2006/chartDrawing">
    <cdr:from>
      <cdr:x>0.43321</cdr:x>
      <cdr:y>0.17198</cdr:y>
    </cdr:from>
    <cdr:to>
      <cdr:x>0.67164</cdr:x>
      <cdr:y>0.23766</cdr:y>
    </cdr:to>
    <cdr:sp macro="" textlink="">
      <cdr:nvSpPr>
        <cdr:cNvPr id="2" name="Textfeld 1">
          <a:extLst xmlns:a="http://schemas.openxmlformats.org/drawingml/2006/main">
            <a:ext uri="{FF2B5EF4-FFF2-40B4-BE49-F238E27FC236}">
              <a16:creationId xmlns:a16="http://schemas.microsoft.com/office/drawing/2014/main" id="{61104546-7B84-43E8-884E-EBBB825B30F6}"/>
            </a:ext>
          </a:extLst>
        </cdr:cNvPr>
        <cdr:cNvSpPr txBox="1"/>
      </cdr:nvSpPr>
      <cdr:spPr>
        <a:xfrm xmlns:a="http://schemas.openxmlformats.org/drawingml/2006/main">
          <a:off x="1782452" y="443225"/>
          <a:ext cx="981038" cy="169277"/>
        </a:xfrm>
        <a:prstGeom xmlns:a="http://schemas.openxmlformats.org/drawingml/2006/main" prst="rect">
          <a:avLst/>
        </a:prstGeom>
        <a:ln xmlns:a="http://schemas.openxmlformats.org/drawingml/2006/main">
          <a:noFill/>
        </a:ln>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de-DE" dirty="0">
              <a:solidFill>
                <a:srgbClr val="00396A"/>
              </a:solidFill>
            </a:rPr>
            <a:t> </a:t>
          </a:r>
          <a:r>
            <a:rPr lang="de-DE" dirty="0">
              <a:solidFill>
                <a:srgbClr val="AD6123"/>
              </a:solidFill>
            </a:rPr>
            <a:t>The </a:t>
          </a:r>
          <a:r>
            <a:rPr lang="de-DE" dirty="0" err="1">
              <a:solidFill>
                <a:srgbClr val="AD6123"/>
              </a:solidFill>
            </a:rPr>
            <a:t>Netherlands</a:t>
          </a:r>
          <a:endParaRPr lang="de-DE" dirty="0">
            <a:solidFill>
              <a:srgbClr val="AD6123"/>
            </a:solidFill>
          </a:endParaRPr>
        </a:p>
      </cdr:txBody>
    </cdr:sp>
  </cdr:relSizeAnchor>
  <cdr:relSizeAnchor xmlns:cdr="http://schemas.openxmlformats.org/drawingml/2006/chartDrawing">
    <cdr:from>
      <cdr:x>0.52935</cdr:x>
      <cdr:y>0.3668</cdr:y>
    </cdr:from>
    <cdr:to>
      <cdr:x>0.64195</cdr:x>
      <cdr:y>0.43248</cdr:y>
    </cdr:to>
    <cdr:sp macro="" textlink="">
      <cdr:nvSpPr>
        <cdr:cNvPr id="3" name="Textfeld 2">
          <a:extLst xmlns:a="http://schemas.openxmlformats.org/drawingml/2006/main">
            <a:ext uri="{FF2B5EF4-FFF2-40B4-BE49-F238E27FC236}">
              <a16:creationId xmlns:a16="http://schemas.microsoft.com/office/drawing/2014/main" id="{FAEABE74-9519-4F0B-A48E-6D369C60F291}"/>
            </a:ext>
          </a:extLst>
        </cdr:cNvPr>
        <cdr:cNvSpPr txBox="1"/>
      </cdr:nvSpPr>
      <cdr:spPr>
        <a:xfrm xmlns:a="http://schemas.openxmlformats.org/drawingml/2006/main">
          <a:off x="2178040" y="945310"/>
          <a:ext cx="463268" cy="169277"/>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de-DE" dirty="0" err="1">
              <a:solidFill>
                <a:srgbClr val="5884B5"/>
              </a:solidFill>
            </a:rPr>
            <a:t>Belgium</a:t>
          </a:r>
          <a:endParaRPr lang="de-DE" dirty="0">
            <a:solidFill>
              <a:srgbClr val="5884B5"/>
            </a:solidFill>
          </a:endParaRPr>
        </a:p>
      </cdr:txBody>
    </cdr:sp>
  </cdr:relSizeAnchor>
  <cdr:relSizeAnchor xmlns:cdr="http://schemas.openxmlformats.org/drawingml/2006/chartDrawing">
    <cdr:from>
      <cdr:x>0.73843</cdr:x>
      <cdr:y>0.3256</cdr:y>
    </cdr:from>
    <cdr:to>
      <cdr:x>0.83193</cdr:x>
      <cdr:y>0.39128</cdr:y>
    </cdr:to>
    <cdr:sp macro="" textlink="">
      <cdr:nvSpPr>
        <cdr:cNvPr id="4" name="Textfeld 4">
          <a:extLst xmlns:a="http://schemas.openxmlformats.org/drawingml/2006/main">
            <a:ext uri="{FF2B5EF4-FFF2-40B4-BE49-F238E27FC236}">
              <a16:creationId xmlns:a16="http://schemas.microsoft.com/office/drawing/2014/main" id="{3A1610D5-8B9F-440F-A466-AF76E4DCBC6A}"/>
            </a:ext>
          </a:extLst>
        </cdr:cNvPr>
        <cdr:cNvSpPr txBox="1"/>
      </cdr:nvSpPr>
      <cdr:spPr>
        <a:xfrm xmlns:a="http://schemas.openxmlformats.org/drawingml/2006/main">
          <a:off x="3038289" y="839122"/>
          <a:ext cx="384721" cy="169277"/>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de-DE" dirty="0">
              <a:solidFill>
                <a:srgbClr val="CBD711"/>
              </a:solidFill>
            </a:rPr>
            <a:t>France</a:t>
          </a:r>
        </a:p>
      </cdr:txBody>
    </cdr:sp>
  </cdr:relSizeAnchor>
  <cdr:relSizeAnchor xmlns:cdr="http://schemas.openxmlformats.org/drawingml/2006/chartDrawing">
    <cdr:from>
      <cdr:x>0.61207</cdr:x>
      <cdr:y>0.4784</cdr:y>
    </cdr:from>
    <cdr:to>
      <cdr:x>0.67168</cdr:x>
      <cdr:y>0.54409</cdr:y>
    </cdr:to>
    <cdr:sp macro="" textlink="">
      <cdr:nvSpPr>
        <cdr:cNvPr id="5" name="Textfeld 5">
          <a:extLst xmlns:a="http://schemas.openxmlformats.org/drawingml/2006/main">
            <a:ext uri="{FF2B5EF4-FFF2-40B4-BE49-F238E27FC236}">
              <a16:creationId xmlns:a16="http://schemas.microsoft.com/office/drawing/2014/main" id="{8BC41237-21BB-4F44-A5AE-C72576AB9531}"/>
            </a:ext>
          </a:extLst>
        </cdr:cNvPr>
        <cdr:cNvSpPr txBox="1"/>
      </cdr:nvSpPr>
      <cdr:spPr>
        <a:xfrm xmlns:a="http://schemas.openxmlformats.org/drawingml/2006/main">
          <a:off x="2518363" y="1232937"/>
          <a:ext cx="245260" cy="169277"/>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de-DE" dirty="0" err="1">
              <a:solidFill>
                <a:srgbClr val="FFC000"/>
              </a:solidFill>
            </a:rPr>
            <a:t>Italy</a:t>
          </a:r>
          <a:endParaRPr lang="de-DE" dirty="0">
            <a:solidFill>
              <a:srgbClr val="FFC000"/>
            </a:solidFill>
          </a:endParaRPr>
        </a:p>
      </cdr:txBody>
    </cdr:sp>
  </cdr:relSizeAnchor>
  <cdr:relSizeAnchor xmlns:cdr="http://schemas.openxmlformats.org/drawingml/2006/chartDrawing">
    <cdr:from>
      <cdr:x>0.49253</cdr:x>
      <cdr:y>0.60815</cdr:y>
    </cdr:from>
    <cdr:to>
      <cdr:x>0.53112</cdr:x>
      <cdr:y>0.68231</cdr:y>
    </cdr:to>
    <cdr:sp macro="" textlink="">
      <cdr:nvSpPr>
        <cdr:cNvPr id="6" name="Textfeld 6">
          <a:extLst xmlns:a="http://schemas.openxmlformats.org/drawingml/2006/main">
            <a:ext uri="{FF2B5EF4-FFF2-40B4-BE49-F238E27FC236}">
              <a16:creationId xmlns:a16="http://schemas.microsoft.com/office/drawing/2014/main" id="{CDC5DA37-6E9A-4015-8141-C0EEED76EE0F}"/>
            </a:ext>
          </a:extLst>
        </cdr:cNvPr>
        <cdr:cNvSpPr txBox="1"/>
      </cdr:nvSpPr>
      <cdr:spPr>
        <a:xfrm xmlns:a="http://schemas.openxmlformats.org/drawingml/2006/main">
          <a:off x="2026539" y="1567307"/>
          <a:ext cx="158750" cy="191135"/>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de-DE">
              <a:solidFill>
                <a:srgbClr val="FF0000"/>
              </a:solidFill>
            </a:rPr>
            <a:t>EU</a:t>
          </a:r>
        </a:p>
      </cdr:txBody>
    </cdr:sp>
  </cdr:relSizeAnchor>
  <cdr:relSizeAnchor xmlns:cdr="http://schemas.openxmlformats.org/drawingml/2006/chartDrawing">
    <cdr:from>
      <cdr:x>0.71589</cdr:x>
      <cdr:y>0.63162</cdr:y>
    </cdr:from>
    <cdr:to>
      <cdr:x>0.84407</cdr:x>
      <cdr:y>0.6973</cdr:y>
    </cdr:to>
    <cdr:sp macro="" textlink="">
      <cdr:nvSpPr>
        <cdr:cNvPr id="7" name="Textfeld 7">
          <a:extLst xmlns:a="http://schemas.openxmlformats.org/drawingml/2006/main">
            <a:ext uri="{FF2B5EF4-FFF2-40B4-BE49-F238E27FC236}">
              <a16:creationId xmlns:a16="http://schemas.microsoft.com/office/drawing/2014/main" id="{E0A287A2-B57D-4F09-9020-E785AA6DBEBE}"/>
            </a:ext>
          </a:extLst>
        </cdr:cNvPr>
        <cdr:cNvSpPr txBox="1"/>
      </cdr:nvSpPr>
      <cdr:spPr>
        <a:xfrm xmlns:a="http://schemas.openxmlformats.org/drawingml/2006/main">
          <a:off x="2945565" y="1627795"/>
          <a:ext cx="527388" cy="169277"/>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de-DE" dirty="0">
              <a:solidFill>
                <a:schemeClr val="accent6">
                  <a:lumMod val="75000"/>
                </a:schemeClr>
              </a:solidFill>
            </a:rPr>
            <a:t>Germany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621E1-AE80-D043-AA75-090585C9D983}" type="datetimeFigureOut">
              <a:rPr lang="de-DE" smtClean="0"/>
              <a:t>12.06.2023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E6510-8FD1-1541-B813-CB54FB7A5005}" type="slidenum">
              <a:rPr lang="de-DE" smtClean="0"/>
              <a:t>‹Nr.›</a:t>
            </a:fld>
            <a:endParaRPr lang="de-DE"/>
          </a:p>
        </p:txBody>
      </p:sp>
    </p:spTree>
    <p:extLst>
      <p:ext uri="{BB962C8B-B14F-4D97-AF65-F5344CB8AC3E}">
        <p14:creationId xmlns:p14="http://schemas.microsoft.com/office/powerpoint/2010/main" val="9437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Before we get going with the “Make it circular” strategy game, this presentation will provide participants with a common basic understanding of the Circular Economy.</a:t>
            </a:r>
          </a:p>
        </p:txBody>
      </p:sp>
      <p:sp>
        <p:nvSpPr>
          <p:cNvPr id="4" name="Foliennummernplatzhalter 3"/>
          <p:cNvSpPr>
            <a:spLocks noGrp="1"/>
          </p:cNvSpPr>
          <p:nvPr>
            <p:ph type="sldNum" sz="quarter" idx="5"/>
          </p:nvPr>
        </p:nvSpPr>
        <p:spPr/>
        <p:txBody>
          <a:bodyPr/>
          <a:lstStyle/>
          <a:p>
            <a:pPr>
              <a:defRPr b="0" i="0"/>
            </a:pPr>
            <a:fld id="{57991937-E1E3-4E7E-832F-51FFE1936BB2}" type="slidenum">
              <a:rPr lang="de-DE" smtClean="0"/>
              <a:t>1</a:t>
            </a:fld>
            <a:endParaRPr lang="de-DE"/>
          </a:p>
        </p:txBody>
      </p:sp>
    </p:spTree>
    <p:extLst>
      <p:ext uri="{BB962C8B-B14F-4D97-AF65-F5344CB8AC3E}">
        <p14:creationId xmlns:p14="http://schemas.microsoft.com/office/powerpoint/2010/main" val="408077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Various objectives can be addressed by the Circular Economy. </a:t>
            </a:r>
          </a:p>
          <a:p>
            <a:pPr marL="171450" indent="-171450">
              <a:buFont typeface="Arial" panose="020B0604020202020204" pitchFamily="34" charset="0"/>
              <a:buChar char="•"/>
              <a:defRPr b="0" i="0"/>
            </a:pPr>
            <a:r>
              <a:rPr lang="2057"/>
              <a:t>Ecological: By reducing the use of raw materials, extending product life or through more intensive use (e.g. through sharing models), the demand for products and thus for resources can be reduced. This goes hand in hand with a corresponding reduction in greenhouse gas emissions. Reuse (e.g. multi-trip systems), waste collection and high-quality recycling can reduce inputs of waste into nature. </a:t>
            </a:r>
          </a:p>
          <a:p>
            <a:pPr marL="0" indent="0">
              <a:buFont typeface="Arial" panose="020B0604020202020204" pitchFamily="34" charset="0"/>
              <a:buNone/>
            </a:pPr>
            <a:endParaRPr lang="de-DE"/>
          </a:p>
          <a:p>
            <a:pPr marL="171450" indent="-171450">
              <a:buFont typeface="Arial" panose="020B0604020202020204" pitchFamily="34" charset="0"/>
              <a:buChar char="•"/>
              <a:defRPr b="0" i="0"/>
            </a:pPr>
            <a:r>
              <a:rPr lang="2057"/>
              <a:t>Social: Since circular strategies such as repair and remanufacturing are associated with intensive manual activities, a Circular Economy can contribute to job creation and thus to participation in value creation. In addition, </a:t>
            </a:r>
            <a:r>
              <a:rPr lang="de-DE"/>
              <a:t>circularity </a:t>
            </a:r>
            <a:r>
              <a:rPr lang="2057"/>
              <a:t>requires that </a:t>
            </a:r>
            <a:r>
              <a:rPr lang="de-DE"/>
              <a:t>materials </a:t>
            </a:r>
            <a:r>
              <a:rPr lang="2057"/>
              <a:t>be designed to be as low in pollutants as possible, which can make a positive contribution to protecting health and thus quality of life. </a:t>
            </a:r>
          </a:p>
          <a:p>
            <a:pPr marL="171450" indent="-171450">
              <a:buFont typeface="Arial" panose="020B0604020202020204" pitchFamily="34" charset="0"/>
              <a:buChar char="•"/>
            </a:pPr>
            <a:endParaRPr lang="de-DE"/>
          </a:p>
          <a:p>
            <a:pPr marL="171450" indent="-171450">
              <a:buFont typeface="Arial" panose="020B0604020202020204" pitchFamily="34" charset="0"/>
              <a:buChar char="•"/>
              <a:defRPr b="0" i="0"/>
            </a:pPr>
            <a:r>
              <a:rPr lang="2057"/>
              <a:t>Economic: The implementation of circular business models can contribute to the development of completely new business areas, reduce risks in the supply of raw materials and thus strengthen </a:t>
            </a:r>
            <a:r>
              <a:rPr lang="de-DE"/>
              <a:t>level playing field</a:t>
            </a:r>
            <a:r>
              <a:rPr lang="2057"/>
              <a:t>. These measures help to position companies and an economy for the future and thus to secure value creation and prosperity. </a:t>
            </a:r>
          </a:p>
        </p:txBody>
      </p:sp>
      <p:sp>
        <p:nvSpPr>
          <p:cNvPr id="4" name="Foliennummernplatzhalter 3"/>
          <p:cNvSpPr>
            <a:spLocks noGrp="1"/>
          </p:cNvSpPr>
          <p:nvPr>
            <p:ph type="sldNum" sz="quarter" idx="5"/>
          </p:nvPr>
        </p:nvSpPr>
        <p:spPr/>
        <p:txBody>
          <a:bodyPr/>
          <a:lstStyle/>
          <a:p>
            <a:pPr>
              <a:defRPr b="0" i="0"/>
            </a:pPr>
            <a:fld id="{DCEA8966-4AA0-490A-9F85-C084D82EF2CA}" type="slidenum">
              <a:rPr lang="de-DE" smtClean="0"/>
              <a:t>11</a:t>
            </a:fld>
            <a:endParaRPr lang="de-DE"/>
          </a:p>
        </p:txBody>
      </p:sp>
    </p:spTree>
    <p:extLst>
      <p:ext uri="{BB962C8B-B14F-4D97-AF65-F5344CB8AC3E}">
        <p14:creationId xmlns:p14="http://schemas.microsoft.com/office/powerpoint/2010/main" val="394081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In the following, we will go into more detail on the different R strategies that form the foundation for implementing a Circular Economy. </a:t>
            </a:r>
          </a:p>
          <a:p>
            <a:endParaRPr lang="de-DE"/>
          </a:p>
          <a:p>
            <a:pPr>
              <a:defRPr b="0" i="0"/>
            </a:pPr>
            <a:r>
              <a:rPr lang="2057" b="0" i="0">
                <a:solidFill>
                  <a:srgbClr val="000000"/>
                </a:solidFill>
                <a:effectLst/>
                <a:latin typeface="Nunito" panose="020B0604020202020204" pitchFamily="2" charset="0"/>
              </a:rPr>
              <a:t>The R strategies got their name from the first letter of each strategy. The prefix “re” comes from Latin (English: “once more” or “back”) (cf. Chambers Dictionary) and means new or renewed (cf. Sihvonen and Ritola 2015, p. 640). https://prosperkolleg.de/r-strategien/ </a:t>
            </a:r>
            <a:r>
              <a:rPr lang="de-DE" b="0" i="0">
                <a:solidFill>
                  <a:srgbClr val="000000"/>
                </a:solidFill>
                <a:effectLst/>
                <a:latin typeface="Nunito" panose="020B0604020202020204" pitchFamily="2" charset="0"/>
              </a:rPr>
              <a:t>. </a:t>
            </a:r>
            <a:r>
              <a:rPr lang="2057" b="0" i="0">
                <a:solidFill>
                  <a:srgbClr val="000000"/>
                </a:solidFill>
                <a:effectLst/>
                <a:latin typeface="Nunito" panose="020B0604020202020204" pitchFamily="2" charset="0"/>
              </a:rPr>
              <a:t>The best-known summary of R strategies is the 9-R framework by Kirchherr (2017).</a:t>
            </a:r>
            <a:endParaRPr lang="de-DE"/>
          </a:p>
        </p:txBody>
      </p:sp>
      <p:sp>
        <p:nvSpPr>
          <p:cNvPr id="4" name="Foliennummernplatzhalter 3"/>
          <p:cNvSpPr>
            <a:spLocks noGrp="1"/>
          </p:cNvSpPr>
          <p:nvPr>
            <p:ph type="sldNum" sz="quarter" idx="5"/>
          </p:nvPr>
        </p:nvSpPr>
        <p:spPr/>
        <p:txBody>
          <a:bodyPr/>
          <a:lstStyle/>
          <a:p>
            <a:pPr>
              <a:defRPr b="0" i="0"/>
            </a:pPr>
            <a:fld id="{8008103F-52FD-49BB-9241-30C1B05CBCD2}" type="slidenum">
              <a:rPr lang="de-DE" smtClean="0"/>
              <a:t>12</a:t>
            </a:fld>
            <a:endParaRPr lang="de-DE"/>
          </a:p>
        </p:txBody>
      </p:sp>
    </p:spTree>
    <p:extLst>
      <p:ext uri="{BB962C8B-B14F-4D97-AF65-F5344CB8AC3E}">
        <p14:creationId xmlns:p14="http://schemas.microsoft.com/office/powerpoint/2010/main" val="2157882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The waste hierarchy is part of the European Union’s Waste Framework Directive</a:t>
            </a:r>
            <a:r>
              <a:rPr lang="de-DE"/>
              <a:t>.</a:t>
            </a:r>
            <a:r>
              <a:rPr lang="2057"/>
              <a:t> https://eur-lex.europa.eu/legal-content/EN/TXT/?uri=CELEX:32008L0098</a:t>
            </a:r>
          </a:p>
          <a:p>
            <a:pPr>
              <a:defRPr b="0" i="0"/>
            </a:pPr>
            <a:r>
              <a:rPr lang="2057"/>
              <a:t>It provides for five waste stages: a) avoidance, b) preparation for reuse, c) recycling, d) other recovery, e.g. energy recovery, e) disposal. </a:t>
            </a:r>
          </a:p>
          <a:p>
            <a:endParaRPr lang="de-DE"/>
          </a:p>
          <a:p>
            <a:pPr>
              <a:defRPr b="0" i="0"/>
            </a:pPr>
            <a:r>
              <a:rPr lang="2057"/>
              <a:t>The circular strategy “Reduce” thus aims at the first stage and originally focuses on reducing waste. A comprehensive Circular Economy takes an even broader view, considering to be about reducing resource use. </a:t>
            </a:r>
          </a:p>
          <a:p>
            <a:endParaRPr lang="de-DE"/>
          </a:p>
          <a:p>
            <a:pPr>
              <a:defRPr b="0" i="0"/>
            </a:pPr>
            <a:r>
              <a:rPr lang="2057"/>
              <a:t>Examples: </a:t>
            </a:r>
          </a:p>
          <a:p>
            <a:pPr marL="171450" indent="-171450">
              <a:buFont typeface="Arial" panose="020B0604020202020204" pitchFamily="34" charset="0"/>
              <a:buChar char="•"/>
              <a:defRPr b="0" i="0"/>
            </a:pPr>
            <a:r>
              <a:rPr lang="2057"/>
              <a:t>Natural branding is a laser process that “tattoos” fresh fruit and vegetables, but also baked goods, by removing pigments in the outer layer. This technique is used, </a:t>
            </a:r>
            <a:r>
              <a:rPr lang="en-GB"/>
              <a:t>e.g.</a:t>
            </a:r>
            <a:r>
              <a:rPr lang="2057"/>
              <a:t>, to apply the organic label to avocados, melons and sweet potatoes. There are several suppliers, including Bluhm Systeme. </a:t>
            </a:r>
          </a:p>
          <a:p>
            <a:pPr marL="171450" indent="-171450">
              <a:buFont typeface="Arial" panose="020B0604020202020204" pitchFamily="34" charset="0"/>
              <a:buChar char="•"/>
            </a:pPr>
            <a:endParaRPr lang="de-DE"/>
          </a:p>
          <a:p>
            <a:pPr marL="171450" indent="-171450">
              <a:buFont typeface="Arial" panose="020B0604020202020204" pitchFamily="34" charset="0"/>
              <a:buChar char="•"/>
              <a:defRPr b="0" i="0"/>
            </a:pPr>
            <a:r>
              <a:rPr lang="2057"/>
              <a:t>Apeel is an American company whose product innovation protects food without the use of plastic film. Apeel’s protective coating is made of vegetable fats and is designed to keep fruit and vegetables fresh for longer. This saves packaging materials and helps to avoid food waste. </a:t>
            </a:r>
          </a:p>
          <a:p>
            <a:pPr marL="171450" indent="-171450">
              <a:buFont typeface="Arial" panose="020B0604020202020204" pitchFamily="34" charset="0"/>
              <a:buChar char="•"/>
            </a:pPr>
            <a:endParaRPr lang="de-DE"/>
          </a:p>
          <a:p>
            <a:pPr marL="171450" indent="-171450">
              <a:buFont typeface="Arial" panose="020B0604020202020204" pitchFamily="34" charset="0"/>
              <a:buChar char="•"/>
              <a:defRPr b="0" i="0"/>
            </a:pPr>
            <a:r>
              <a:rPr lang="2057"/>
              <a:t>Traceless is a </a:t>
            </a:r>
            <a:r>
              <a:rPr lang="2057" b="0" i="0" u="none" strike="noStrike">
                <a:solidFill>
                  <a:srgbClr val="465A4D"/>
                </a:solidFill>
                <a:effectLst/>
                <a:latin typeface="wfont_047586_3cbc04f6e40844179d100e64b02d66f7"/>
              </a:rPr>
              <a:t>circular bioeconomy start-up from Hamburg which produces a plastic-free biopolymer based on agro-industrial waste that is compostable in a natural environment. The Traceless material thus belongs to a new generation of advanced natural materials that are more than conventional bioplastics. Bioplastics are mostly “only” of bio-based origin and can only be composted, if at all, under industrial conditions with suitable temperature, pressure and long cycles. </a:t>
            </a:r>
            <a:endParaRPr lang="de-DE"/>
          </a:p>
          <a:p>
            <a:pPr marL="171450" indent="-171450">
              <a:buFont typeface="Arial" panose="020B0604020202020204" pitchFamily="34" charset="0"/>
              <a:buChar char="•"/>
            </a:pPr>
            <a:endParaRPr lang="de-DE"/>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b="0" i="0"/>
            </a:pPr>
            <a:r>
              <a:rPr lang="2057"/>
              <a:t>Dye</a:t>
            </a:r>
            <a:r>
              <a:rPr lang="de-DE"/>
              <a:t>C</a:t>
            </a:r>
            <a:r>
              <a:rPr lang="2057"/>
              <a:t>oo is a company from the Netherlands which has developed an innovative process for dyeing textiles. The process does not require the use of water or chemicals and no waste water is produced. For the dyeing process, recovered carbon dioxide is heated and used under elevated pressure for the dyeing process. In addition, the carbon dioxide is kept in a closed circuit and 95% of it can be reused in the dyeing process.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e-DE"/>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b="0" i="0"/>
            </a:pPr>
            <a:r>
              <a:rPr lang="2057"/>
              <a:t>The Swedish company SpinDye completely eliminates the use of water in its dyeing process for recycled polyester materials by incorporating colour during production of the polyester fibres. The colour pigment is thus integrated into the material right from the outset without using water.</a:t>
            </a:r>
          </a:p>
          <a:p>
            <a:pPr marL="0" indent="0">
              <a:buFont typeface="Arial" panose="020B0604020202020204" pitchFamily="34" charset="0"/>
              <a:buNone/>
            </a:pPr>
            <a:endParaRPr lang="de-DE"/>
          </a:p>
        </p:txBody>
      </p:sp>
      <p:sp>
        <p:nvSpPr>
          <p:cNvPr id="4" name="Foliennummernplatzhalter 3"/>
          <p:cNvSpPr>
            <a:spLocks noGrp="1"/>
          </p:cNvSpPr>
          <p:nvPr>
            <p:ph type="sldNum" sz="quarter" idx="5"/>
          </p:nvPr>
        </p:nvSpPr>
        <p:spPr/>
        <p:txBody>
          <a:bodyPr/>
          <a:lstStyle/>
          <a:p>
            <a:pPr>
              <a:defRPr b="0" i="0"/>
            </a:pPr>
            <a:fld id="{6D741879-8505-4ECC-BF74-8EA236C8F653}" type="slidenum">
              <a:rPr lang="de-DE" smtClean="0"/>
              <a:t>13</a:t>
            </a:fld>
            <a:endParaRPr lang="de-DE"/>
          </a:p>
        </p:txBody>
      </p:sp>
    </p:spTree>
    <p:extLst>
      <p:ext uri="{BB962C8B-B14F-4D97-AF65-F5344CB8AC3E}">
        <p14:creationId xmlns:p14="http://schemas.microsoft.com/office/powerpoint/2010/main" val="290877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dirty="0"/>
              <a:t>The “redesign” strategy is the basis for many other circular strategies. Design is an important step because it determines how sustainable a product can ultimately become before it is produced, used and disposed of. </a:t>
            </a:r>
          </a:p>
          <a:p>
            <a:endParaRPr lang="de-DE" dirty="0"/>
          </a:p>
          <a:p>
            <a:pPr marL="171450" indent="-171450">
              <a:buFont typeface="Arial" panose="020B0604020202020204" pitchFamily="34" charset="0"/>
              <a:buChar char="•"/>
              <a:defRPr b="0" i="0"/>
            </a:pPr>
            <a:r>
              <a:rPr lang="2057" dirty="0"/>
              <a:t>Product durability can be supported by the use of strong, high-quality materials and solid construction. </a:t>
            </a:r>
          </a:p>
          <a:p>
            <a:pPr marL="171450" indent="-171450">
              <a:buFont typeface="Arial" panose="020B0604020202020204" pitchFamily="34" charset="0"/>
              <a:buChar char="•"/>
              <a:defRPr b="0" i="0"/>
            </a:pPr>
            <a:r>
              <a:rPr lang="2057" dirty="0"/>
              <a:t>Product repairability can be supported by a simple and modular design. </a:t>
            </a:r>
          </a:p>
          <a:p>
            <a:pPr marL="171450" indent="-171450">
              <a:buFont typeface="Arial" panose="020B0604020202020204" pitchFamily="34" charset="0"/>
              <a:buChar char="•"/>
              <a:defRPr b="0" i="0"/>
            </a:pPr>
            <a:r>
              <a:rPr lang="2057" dirty="0"/>
              <a:t>Product upgradeability determines whether digital components can be easily updated or replaced. </a:t>
            </a:r>
          </a:p>
          <a:p>
            <a:pPr marL="171450" indent="-171450">
              <a:buFont typeface="Arial" panose="020B0604020202020204" pitchFamily="34" charset="0"/>
              <a:buChar char="•"/>
              <a:defRPr b="0" i="0"/>
            </a:pPr>
            <a:r>
              <a:rPr lang="2057" dirty="0"/>
              <a:t>The standardisation of certain components can help to avoid the repeated development of new product variants (e.g. chargers)</a:t>
            </a:r>
          </a:p>
          <a:p>
            <a:pPr marL="171450" indent="-171450">
              <a:buFont typeface="Arial" panose="020B0604020202020204" pitchFamily="34" charset="0"/>
              <a:buChar char="•"/>
              <a:defRPr b="0" i="0"/>
            </a:pPr>
            <a:r>
              <a:rPr lang="2057" dirty="0"/>
              <a:t>Design for Dis- and Reassembly specifies how easily and quickly products can be disassembled and reassembled. </a:t>
            </a:r>
          </a:p>
          <a:p>
            <a:pPr marL="171450" indent="-171450">
              <a:buFont typeface="Arial" panose="020B0604020202020204" pitchFamily="34" charset="0"/>
              <a:buChar char="•"/>
              <a:defRPr b="0" i="0"/>
            </a:pPr>
            <a:r>
              <a:rPr lang="2057" dirty="0"/>
              <a:t>Purposeful optimisation of product design for </a:t>
            </a:r>
            <a:r>
              <a:rPr lang="de-DE" dirty="0" err="1"/>
              <a:t>refurbishing</a:t>
            </a:r>
            <a:r>
              <a:rPr lang="2057" dirty="0"/>
              <a:t> and remanufacturing processes ensures that appliances can be easily disassembled into their components and that these can once again be effectively re</a:t>
            </a:r>
            <a:r>
              <a:rPr lang="de-DE" dirty="0" err="1"/>
              <a:t>furbished</a:t>
            </a:r>
            <a:r>
              <a:rPr lang="2057" dirty="0"/>
              <a:t> and remanufactured.</a:t>
            </a:r>
          </a:p>
          <a:p>
            <a:pPr marL="171450" indent="-171450">
              <a:buFont typeface="Arial" panose="020B0604020202020204" pitchFamily="34" charset="0"/>
              <a:buChar char="•"/>
              <a:defRPr b="0" i="0"/>
            </a:pPr>
            <a:r>
              <a:rPr lang="2057" dirty="0"/>
              <a:t>The avoidance of toxic or hazardous substances in materials and products is an important prerequisite for closed-loop management and ensures that there is no accumulation of these substances in the life cycles. </a:t>
            </a:r>
          </a:p>
          <a:p>
            <a:pPr marL="171450" indent="-171450">
              <a:buFont typeface="Arial" panose="020B0604020202020204" pitchFamily="34" charset="0"/>
              <a:buChar char="•"/>
              <a:defRPr b="0" i="0"/>
            </a:pPr>
            <a:r>
              <a:rPr lang="2057" dirty="0"/>
              <a:t>Recycling is the last step in a product’s life cycle; the quality of the recycled products depends largely on the purity of the materials in the input stream and decreases with increasing complexity of materials streams.</a:t>
            </a:r>
          </a:p>
          <a:p>
            <a:endParaRPr lang="de-DE" dirty="0"/>
          </a:p>
          <a:p>
            <a:pPr>
              <a:defRPr b="0" i="0"/>
            </a:pPr>
            <a:r>
              <a:rPr lang="2057" dirty="0"/>
              <a:t>Examples: </a:t>
            </a:r>
          </a:p>
          <a:p>
            <a:pPr marL="171450" indent="-171450">
              <a:buFont typeface="Arial" panose="020B0604020202020204" pitchFamily="34" charset="0"/>
              <a:buChar char="•"/>
              <a:defRPr b="0" i="0"/>
            </a:pPr>
            <a:r>
              <a:rPr lang="2057" dirty="0"/>
              <a:t>Fairphone, manufactured by a Dutch company, is - unlike many common mobile phones - modularly designed and easy to disassemble. Spare parts can be ordered from the manufacturer and installed relatively easily by users with the help of comprehensive repair instructions. </a:t>
            </a:r>
          </a:p>
          <a:p>
            <a:endParaRPr lang="de-DE" dirty="0"/>
          </a:p>
          <a:p>
            <a:pPr marL="171450" indent="-171450">
              <a:buFont typeface="Arial" panose="020B0604020202020204" pitchFamily="34" charset="0"/>
              <a:buChar char="•"/>
              <a:defRPr b="0" i="0"/>
            </a:pPr>
            <a:r>
              <a:rPr lang="2057" dirty="0"/>
              <a:t>The German brand Frosch from Werner &amp; Merz has developed a monomaterial stand-up pouch made of recycled material, which has also been optimised for complete recyclability. This meets the Gold criteria in the material recycling category of the Cradle to Cradle certification.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defRPr b="0" i="0"/>
            </a:pPr>
            <a:r>
              <a:rPr lang="2057" dirty="0"/>
              <a:t>Ecover is a Belgian group of companies that develops ecological detergents and cleaning products. Its Professional range of packaging bottles are now made entirely from Plantastic polyethylene (PE), a plastic made from sugar cane residues that is 100% renewable, reusable and recyclable. These Plantastic bottles also meet the Gold criteria in the material recovery category of the Cradle to Cradle certification.</a:t>
            </a:r>
          </a:p>
        </p:txBody>
      </p:sp>
      <p:sp>
        <p:nvSpPr>
          <p:cNvPr id="4" name="Foliennummernplatzhalter 3"/>
          <p:cNvSpPr>
            <a:spLocks noGrp="1"/>
          </p:cNvSpPr>
          <p:nvPr>
            <p:ph type="sldNum" sz="quarter" idx="5"/>
          </p:nvPr>
        </p:nvSpPr>
        <p:spPr/>
        <p:txBody>
          <a:bodyPr/>
          <a:lstStyle/>
          <a:p>
            <a:pPr>
              <a:defRPr b="0" i="0"/>
            </a:pPr>
            <a:fld id="{366D002E-937E-4B7C-B59F-54FF748A3F42}" type="slidenum">
              <a:rPr lang="de-DE" smtClean="0"/>
              <a:t>14</a:t>
            </a:fld>
            <a:endParaRPr lang="de-DE"/>
          </a:p>
        </p:txBody>
      </p:sp>
    </p:spTree>
    <p:extLst>
      <p:ext uri="{BB962C8B-B14F-4D97-AF65-F5344CB8AC3E}">
        <p14:creationId xmlns:p14="http://schemas.microsoft.com/office/powerpoint/2010/main" val="362519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The Share and Reuse strategies ensure that products that are already manufactured and in circulation remain in use as long as possible and are used as intensively as possible. To intensify the use of products, the Share strategy aims to encourage sharing of a machine or product instead of each person buying their own. Such sharing and leasing models also incentivise product reuse; accordingly, the respective business models often address both share and reuse strategies together. </a:t>
            </a:r>
          </a:p>
          <a:p>
            <a:endParaRPr lang="de-DE"/>
          </a:p>
          <a:p>
            <a:pPr marL="171450" indent="-171450">
              <a:buFont typeface="Arial" panose="020B0604020202020204" pitchFamily="34" charset="0"/>
              <a:buChar char="•"/>
              <a:defRPr b="0" i="0"/>
            </a:pPr>
            <a:r>
              <a:rPr lang="2057"/>
              <a:t>Share: In sharing, products are used more intensively (less downtime) and a smaller total number of products is needed on the market. In principle, this enables the procurement of higher-quality products, as the investment pays off more quickly.</a:t>
            </a:r>
          </a:p>
          <a:p>
            <a:pPr marL="171450" indent="-171450">
              <a:buFont typeface="Arial" panose="020B0604020202020204" pitchFamily="34" charset="0"/>
              <a:buChar char="•"/>
              <a:defRPr b="0" i="0"/>
            </a:pPr>
            <a:r>
              <a:rPr lang="2057"/>
              <a:t>Reuse: Here, a product that has reached the end of its initial use is reused for the same purpose for which it was originally intended.</a:t>
            </a:r>
          </a:p>
          <a:p>
            <a:endParaRPr lang="de-DE"/>
          </a:p>
          <a:p>
            <a:pPr>
              <a:defRPr b="0" i="0"/>
            </a:pPr>
            <a:r>
              <a:rPr lang="2057"/>
              <a:t>Examples: </a:t>
            </a:r>
          </a:p>
          <a:p>
            <a:pPr marL="171450" indent="-171450">
              <a:buFont typeface="Arial" panose="020B0604020202020204" pitchFamily="34" charset="0"/>
              <a:buChar char="•"/>
              <a:defRPr b="0" i="0"/>
            </a:pPr>
            <a:r>
              <a:rPr lang="2057"/>
              <a:t>The Austrian company Rubble Master Rentals is a leading manufacturer of mobile recycling machines (e.g. crushers, sorters) for construction waste. In addition to the sale of new products, the company offers a rental division that gives customers access to a product pool (i.e. a business model with rental machines). Rental includes training and wear and tear, but not operating costs (e.g. fuel, machine operator) or transport. Some of the machines from the rental pool are later sold as used products at lower prices so that customers with smaller budgets can also be served; this demonstrates the interconnectedness of the rental and used machine business.</a:t>
            </a:r>
          </a:p>
          <a:p>
            <a:pPr marL="0" indent="0">
              <a:buFont typeface="Arial" panose="020B0604020202020204" pitchFamily="34" charset="0"/>
              <a:buNone/>
            </a:pPr>
            <a:endParaRPr lang="de-DE"/>
          </a:p>
          <a:p>
            <a:pPr marL="171450" indent="-171450">
              <a:buFont typeface="Arial" panose="020B0604020202020204" pitchFamily="34" charset="0"/>
              <a:buChar char="•"/>
              <a:defRPr b="0" i="0"/>
            </a:pPr>
            <a:r>
              <a:rPr lang="2057"/>
              <a:t>The German start-up Recup offers a deposit-based multi-trip system for take-away drinks. When you buy a coffee, you get a RECUP instead of a disposable cup for a deposit of 1€. After use, customers can return the cups to one of over 4000 partner shops across Germany and also get their deposit back. Coffee suppliers also purchase the cups from RECUP for 1€ per unit, so there are no costs for them as the deposit is passed on to the customers. </a:t>
            </a:r>
          </a:p>
          <a:p>
            <a:pPr marL="0" indent="0">
              <a:buFont typeface="Arial" panose="020B0604020202020204" pitchFamily="34" charset="0"/>
              <a:buNone/>
            </a:pPr>
            <a:endParaRPr lang="de-DE"/>
          </a:p>
          <a:p>
            <a:pPr marL="171450" indent="-171450">
              <a:buFont typeface="Arial" panose="020B0604020202020204" pitchFamily="34" charset="0"/>
              <a:buChar char="•"/>
              <a:defRPr b="0" i="0"/>
            </a:pPr>
            <a:r>
              <a:rPr lang="2057"/>
              <a:t>The German start-up Vytal operates a digital and deposit-free reusable platform that works according to the library principle: each container for food or drinks is labelled with an individual QR code and name. Restaurateurs lend it to their customers by scanning it with the Vytal Partner App, the price per use being less than that for their disposable packaging. For consumers, borrowing via the Vytal app is free of charge if returned within 14 days.	</a:t>
            </a:r>
          </a:p>
          <a:p>
            <a:pPr marL="171450" indent="-171450">
              <a:buFont typeface="Arial" panose="020B0604020202020204" pitchFamily="34" charset="0"/>
              <a:buChar char="•"/>
            </a:pPr>
            <a:endParaRPr lang="de-DE"/>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b="0" i="0"/>
            </a:pPr>
            <a:r>
              <a:rPr lang="2057"/>
              <a:t>The Norwegian company Adevinta provides ebay classified advertisements, a second-hand goods platform through which consumers can offer other consumers used products for sale, specifying a price as well as other characteristics of the item. The buyer contacts the seller and together they complete the transaction outside the eBay platform. </a:t>
            </a:r>
          </a:p>
          <a:p>
            <a:pPr marL="0" indent="0">
              <a:buFont typeface="Arial" panose="020B0604020202020204" pitchFamily="34" charset="0"/>
              <a:buNone/>
            </a:pPr>
            <a:endParaRPr lang="de-DE"/>
          </a:p>
          <a:p>
            <a:pPr marL="171450" indent="-171450">
              <a:buFont typeface="Arial" panose="020B0604020202020204" pitchFamily="34" charset="0"/>
              <a:buChar char="•"/>
            </a:pPr>
            <a:endParaRPr lang="de-DE"/>
          </a:p>
          <a:p>
            <a:endParaRPr lang="de-DE"/>
          </a:p>
          <a:p>
            <a:endParaRPr lang="de-DE"/>
          </a:p>
        </p:txBody>
      </p:sp>
      <p:sp>
        <p:nvSpPr>
          <p:cNvPr id="4" name="Foliennummernplatzhalter 3"/>
          <p:cNvSpPr>
            <a:spLocks noGrp="1"/>
          </p:cNvSpPr>
          <p:nvPr>
            <p:ph type="sldNum" sz="quarter" idx="5"/>
          </p:nvPr>
        </p:nvSpPr>
        <p:spPr/>
        <p:txBody>
          <a:bodyPr/>
          <a:lstStyle/>
          <a:p>
            <a:pPr>
              <a:defRPr b="0" i="0"/>
            </a:pPr>
            <a:fld id="{1636C041-6AED-4F98-A9A6-8F8149D60642}" type="slidenum">
              <a:rPr lang="de-DE" smtClean="0"/>
              <a:t>15</a:t>
            </a:fld>
            <a:endParaRPr lang="de-DE"/>
          </a:p>
        </p:txBody>
      </p:sp>
    </p:spTree>
    <p:extLst>
      <p:ext uri="{BB962C8B-B14F-4D97-AF65-F5344CB8AC3E}">
        <p14:creationId xmlns:p14="http://schemas.microsoft.com/office/powerpoint/2010/main" val="130833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cs typeface="Calibri"/>
              </a:rPr>
              <a:t>The maintenance, repair, upgrade and remanufacturing strategies aim to extend the life cycle of products and components through targeted measures. </a:t>
            </a:r>
          </a:p>
          <a:p>
            <a:endParaRPr lang="de-DE">
              <a:cs typeface="Calibri"/>
            </a:endParaRPr>
          </a:p>
          <a:p>
            <a:pPr>
              <a:defRPr b="0" i="0"/>
            </a:pPr>
            <a:r>
              <a:rPr lang="2057">
                <a:cs typeface="Calibri"/>
              </a:rPr>
              <a:t>The circular strategies of maintenance and upgrade are mentioned here because they often precede repair. </a:t>
            </a:r>
          </a:p>
          <a:p>
            <a:endParaRPr lang="de-DE">
              <a:cs typeface="Calibri"/>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b="0" i="0"/>
            </a:pPr>
            <a:r>
              <a:rPr lang="2057" sz="1200" b="0" i="0" u="none" strike="noStrike" baseline="0">
                <a:solidFill>
                  <a:srgbClr val="003968"/>
                </a:solidFill>
                <a:latin typeface="QuaySansITCStd-Book"/>
              </a:rPr>
              <a:t>Maintenance: Combination of all technical and managerial measures designed to maintain or restore an item to a condition in which it can perform as required. </a:t>
            </a:r>
          </a:p>
          <a:p>
            <a:pPr marL="171450" indent="-171450" algn="l">
              <a:buFont typeface="Arial" panose="020B0604020202020204" pitchFamily="34" charset="0"/>
              <a:buChar char="•"/>
              <a:defRPr b="0" i="0"/>
            </a:pPr>
            <a:r>
              <a:rPr lang="2057">
                <a:cs typeface="Calibri"/>
              </a:rPr>
              <a:t>Repair: </a:t>
            </a:r>
            <a:r>
              <a:rPr lang="2057" sz="1800" b="0" i="0" u="none" strike="noStrike" baseline="0">
                <a:solidFill>
                  <a:srgbClr val="003968"/>
                </a:solidFill>
                <a:latin typeface="QuaySansITCStd-Book"/>
              </a:rPr>
              <a:t>The process of returning a defective product to a condition in which it can fulfil its intended use.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b="0" i="0"/>
            </a:pPr>
            <a:r>
              <a:rPr lang="2057" sz="1200" b="0" i="0" u="none" strike="noStrike" baseline="0">
                <a:solidFill>
                  <a:srgbClr val="003968"/>
                </a:solidFill>
                <a:latin typeface="QuaySansITCStd-Book"/>
              </a:rPr>
              <a:t>Upgrade: Process to improve the functionality, performance, capacity or aesthetics of a product. </a:t>
            </a:r>
          </a:p>
          <a:p>
            <a:pPr marL="171450" indent="-171450" algn="l">
              <a:buFont typeface="Arial" panose="020B0604020202020204" pitchFamily="34" charset="0"/>
              <a:buChar char="•"/>
              <a:defRPr b="0" i="0"/>
            </a:pPr>
            <a:r>
              <a:rPr lang="2057">
                <a:cs typeface="Calibri"/>
              </a:rPr>
              <a:t>Remanufacture: </a:t>
            </a:r>
            <a:r>
              <a:rPr lang="2057" sz="1800" b="0" i="0" u="none" strike="noStrike" baseline="0">
                <a:solidFill>
                  <a:srgbClr val="003968"/>
                </a:solidFill>
                <a:latin typeface="QuaySansITCStd-Book"/>
              </a:rPr>
              <a:t>Industrial process in which a previously used or non-functional product or component is restored to an “as new” or “better than new” condition. </a:t>
            </a:r>
            <a:endParaRPr lang="de-DE">
              <a:cs typeface="Calibri"/>
            </a:endParaRPr>
          </a:p>
          <a:p>
            <a:endParaRPr lang="de-DE">
              <a:cs typeface="Calibri"/>
            </a:endParaRPr>
          </a:p>
          <a:p>
            <a:pPr>
              <a:defRPr b="0" i="0"/>
            </a:pPr>
            <a:r>
              <a:rPr lang="2057">
                <a:cs typeface="Calibri"/>
              </a:rPr>
              <a:t>Examples: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b="0" i="0"/>
            </a:pPr>
            <a:r>
              <a:rPr lang="2057"/>
              <a:t>Miele is a German manufacturer of white goods and other household electronics. With its reputation for high-quality consumer goods and a strong service culture, the company has maintained premium prices in the market. Miele products are manufactured in both Europe and China and have a significantly longer service life than competitor products. With local trade and service partners in major cities, Miele remains close to its customers. Comprehensive customer support at local sales outlets is an important differentiator. Repair and maintenance contracts can be arranged locally and are supported by a central online service. Individual components of products can usually be replaced if they break or wear out, and minor software upgrades can be carried out.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e-DE"/>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b="0" i="0"/>
            </a:pPr>
            <a:r>
              <a:rPr lang="2057"/>
              <a:t>BlueMovement powered by Bosch offers a subscription model for white goods to end customers in the Netherlands and Germany, with a choice between refurbished and new equipment. The full-service approach includes delivery, installation and repair services and can be booked with different durations.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de-DE"/>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b="0" i="0"/>
            </a:pPr>
            <a:r>
              <a:rPr lang="2057"/>
              <a:t>German outdoor equipment manufacturer Deuter offers a lifetime repair service. Within a two-year warranty period, Deuter will remedy free of charge, either by repairing or replacing the product, any defects that are due to material or manufacturing faults. Once the warranty period has elapsed, the company repairs the products to restore their functionality for a small cost contribution from the customer.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de-DE"/>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b="0" i="0"/>
            </a:pPr>
            <a:r>
              <a:rPr lang="2057"/>
              <a:t>SKF, based in Sweden, is the world’s largest manufacturer of rolling bearings. Rolling bearings are critical components in many types of machinery and equipment. SKF has recently introduced a “rotation for life” business model that focuses on total cost of ownership, with payments based on rolling bearing performance metrics. The rolling bearings are digitally monitored, removed if there is a risk of failure, replaced and remanufactured.</a:t>
            </a:r>
            <a:endParaRPr lang="de-DE">
              <a:cs typeface="Calibri"/>
            </a:endParaRPr>
          </a:p>
          <a:p>
            <a:endParaRPr lang="de-DE">
              <a:cs typeface="Calibri"/>
            </a:endParaRPr>
          </a:p>
        </p:txBody>
      </p:sp>
      <p:sp>
        <p:nvSpPr>
          <p:cNvPr id="4" name="Foliennummernplatzhalter 3"/>
          <p:cNvSpPr>
            <a:spLocks noGrp="1"/>
          </p:cNvSpPr>
          <p:nvPr>
            <p:ph type="sldNum" sz="quarter" idx="5"/>
          </p:nvPr>
        </p:nvSpPr>
        <p:spPr/>
        <p:txBody>
          <a:bodyPr/>
          <a:lstStyle/>
          <a:p>
            <a:pPr>
              <a:defRPr b="0" i="0"/>
            </a:pPr>
            <a:fld id="{88600455-5262-4032-B2EE-6DA55CBCB0B5}" type="slidenum">
              <a:rPr lang="de-DE" smtClean="0"/>
              <a:t>16</a:t>
            </a:fld>
            <a:endParaRPr lang="de-DE"/>
          </a:p>
        </p:txBody>
      </p:sp>
    </p:spTree>
    <p:extLst>
      <p:ext uri="{BB962C8B-B14F-4D97-AF65-F5344CB8AC3E}">
        <p14:creationId xmlns:p14="http://schemas.microsoft.com/office/powerpoint/2010/main" val="400916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cs typeface="Calibri"/>
              </a:rPr>
              <a:t>When a product and its components have reached the end of their life cycle and can no longer be used, the materials should be recycled. It is important to understand that recycling is less beneficial than repair, reuse or remanufacture, as much of the energy and labour used to make the product is lost in this step.</a:t>
            </a:r>
          </a:p>
          <a:p>
            <a:endParaRPr lang="de-DE"/>
          </a:p>
          <a:p>
            <a:pPr>
              <a:defRPr b="0" i="0"/>
            </a:pPr>
            <a:r>
              <a:rPr lang="2057"/>
              <a:t>New business models and associated product design changes aim to maintain material quality over multiple cycles and long periods of time so that primary materials can be substituted. </a:t>
            </a:r>
            <a:r>
              <a:rPr lang="2057" sz="1200"/>
              <a:t>Achieving high-quality recycling requires cooperation along the value chain - from product design (design for recycling) to the recycling infrastructure.</a:t>
            </a:r>
          </a:p>
          <a:p>
            <a:endParaRPr lang="de-DE">
              <a:cs typeface="Calibri"/>
            </a:endParaRPr>
          </a:p>
          <a:p>
            <a:pPr>
              <a:defRPr b="0" i="0"/>
            </a:pPr>
            <a:r>
              <a:rPr lang="2057">
                <a:cs typeface="Calibri"/>
              </a:rPr>
              <a:t>Examples: </a:t>
            </a:r>
          </a:p>
          <a:p>
            <a:pPr marL="171450" indent="-171450">
              <a:buFont typeface="Arial" panose="020B0604020202020204" pitchFamily="34" charset="0"/>
              <a:buChar char="•"/>
              <a:defRPr b="0" i="0"/>
            </a:pPr>
            <a:r>
              <a:rPr lang="2057"/>
              <a:t>Austria’s Borealis AG, the eighth largest chemical manufacturer of polyolefins (e.g. polyethylene (PE) and polypropylene (PP)), is a good example of a company that recycles molecules and materials. In 2016, Borealis started to invest in several recycling plants in Europe and has moved from supplying virgin polyolefins to supplying both virgin and recycled polyolefins. Since then, the company has used learning processes from its recycling operation, especially in relation to barriers to recycling. For example, yellow plastic waste contaminated with cadmium (e.g. as dye or ink) hinders most recycled material applications. This has led to major Circular Economy initiatives such as EverMinds, where Borealis has worked with stakeholders across the entire value chain to propose, for example, new circular design guidelines for plastic packaging to maximise the recovery of high-value materials and </a:t>
            </a:r>
            <a:r>
              <a:rPr lang="de-DE"/>
              <a:t>to </a:t>
            </a:r>
            <a:r>
              <a:rPr lang="2057"/>
              <a:t>enable higher performance use scenarios for recycled resources. </a:t>
            </a:r>
          </a:p>
          <a:p>
            <a:pPr marL="0" indent="0">
              <a:buFont typeface="Arial" panose="020B0604020202020204" pitchFamily="34" charset="0"/>
              <a:buNone/>
            </a:pPr>
            <a:endParaRPr lang="de-DE">
              <a:cs typeface="Calibri"/>
            </a:endParaRPr>
          </a:p>
          <a:p>
            <a:pPr marL="171450" indent="-171450">
              <a:buFont typeface="Arial" panose="020B0604020202020204" pitchFamily="34" charset="0"/>
              <a:buChar char="•"/>
              <a:defRPr b="0" i="0"/>
            </a:pPr>
            <a:r>
              <a:rPr lang="2057"/>
              <a:t>The German start-up cirplus is a global marketplace for recycled materials and plastics waste that has set itself the task of making the buying and selling of recycled plastics easier and more efficient than before. This B2B marketplace connects the plastics and recycling industries. cirplus focuses on improving the quality and quantities of recycled plastics. In addition, advisory services are offered to support companies along the value chain, </a:t>
            </a:r>
            <a:r>
              <a:rPr lang="en-GB"/>
              <a:t>e.g.</a:t>
            </a:r>
            <a:r>
              <a:rPr lang="2057"/>
              <a:t> in improving input materials, recycling-friendly product design or material flows. </a:t>
            </a:r>
            <a:endParaRPr lang="de-DE">
              <a:cs typeface="Calibri"/>
            </a:endParaRPr>
          </a:p>
          <a:p>
            <a:pPr marL="171450" indent="-171450">
              <a:buFont typeface="Arial" panose="020B0604020202020204" pitchFamily="34" charset="0"/>
              <a:buChar char="•"/>
            </a:pPr>
            <a:endParaRPr lang="de-DE">
              <a:cs typeface="Calibri"/>
            </a:endParaRPr>
          </a:p>
          <a:p>
            <a:pPr marL="171450" indent="-171450">
              <a:buFont typeface="Arial" panose="020B0604020202020204" pitchFamily="34" charset="0"/>
              <a:buChar char="•"/>
              <a:defRPr b="0" i="0"/>
            </a:pPr>
            <a:r>
              <a:rPr lang="2057"/>
              <a:t>Germany’s Schwarz Group owns Lidl and Kaufland and is considered Europe’s largest retail chain. In 2018, it launched the “REset Plastic” strategy. This ambitious, value chain-spanning strategy is based on vertical integration in waste and materials management, with the aim of introducing 100% recyclable packaging and reducing plastics waste. As a first building block, the Schwarz Group founded the waste management companies GreenCycle (for the management of intra-group waste) in 2009 and the digital waste management platform PreZero (for external partners in the market) in 2018. In addition, the Schwarz Group has acquired two recycling companies since 2018: Tönsmeier in Germany and Sky Plastic Group AG in Austria. The Schwarz Group is the first retailer to be capable of coordinating materials streams across the entire value chain through vertical integration into recovery management and recycling. </a:t>
            </a:r>
            <a:endParaRPr lang="de-DE">
              <a:cs typeface="Calibri"/>
            </a:endParaRPr>
          </a:p>
        </p:txBody>
      </p:sp>
      <p:sp>
        <p:nvSpPr>
          <p:cNvPr id="4" name="Foliennummernplatzhalter 3"/>
          <p:cNvSpPr>
            <a:spLocks noGrp="1"/>
          </p:cNvSpPr>
          <p:nvPr>
            <p:ph type="sldNum" sz="quarter" idx="5"/>
          </p:nvPr>
        </p:nvSpPr>
        <p:spPr/>
        <p:txBody>
          <a:bodyPr/>
          <a:lstStyle/>
          <a:p>
            <a:pPr>
              <a:defRPr b="0" i="0"/>
            </a:pPr>
            <a:fld id="{617FE8AE-AE79-4F59-BBE2-D339A702C95D}" type="slidenum">
              <a:rPr lang="de-DE" smtClean="0"/>
              <a:t>17</a:t>
            </a:fld>
            <a:endParaRPr lang="de-DE"/>
          </a:p>
        </p:txBody>
      </p:sp>
    </p:spTree>
    <p:extLst>
      <p:ext uri="{BB962C8B-B14F-4D97-AF65-F5344CB8AC3E}">
        <p14:creationId xmlns:p14="http://schemas.microsoft.com/office/powerpoint/2010/main" val="176459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Let’s now review the circular strategies. Where have you yourself used products and services in everyday life that fit into the strategies? What interesting business models come to mind? Which goals are these directed towards? Do the solutions really correspond to a comprehensive definition of a Circular Economy?</a:t>
            </a:r>
          </a:p>
        </p:txBody>
      </p:sp>
      <p:sp>
        <p:nvSpPr>
          <p:cNvPr id="4" name="Foliennummernplatzhalter 3"/>
          <p:cNvSpPr>
            <a:spLocks noGrp="1"/>
          </p:cNvSpPr>
          <p:nvPr>
            <p:ph type="sldNum" sz="quarter" idx="5"/>
          </p:nvPr>
        </p:nvSpPr>
        <p:spPr/>
        <p:txBody>
          <a:bodyPr/>
          <a:lstStyle/>
          <a:p>
            <a:pPr>
              <a:defRPr b="0" i="0"/>
            </a:pPr>
            <a:fld id="{DDE206DA-5A36-44CB-BF16-4E943EB3378C}" type="slidenum">
              <a:rPr lang="de-DE" smtClean="0"/>
              <a:t>18</a:t>
            </a:fld>
            <a:endParaRPr lang="de-DE"/>
          </a:p>
        </p:txBody>
      </p:sp>
    </p:spTree>
    <p:extLst>
      <p:ext uri="{BB962C8B-B14F-4D97-AF65-F5344CB8AC3E}">
        <p14:creationId xmlns:p14="http://schemas.microsoft.com/office/powerpoint/2010/main" val="1546850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90000"/>
              </a:lnSpc>
              <a:spcBef>
                <a:spcPts val="1000"/>
              </a:spcBef>
              <a:defRPr b="0" i="0"/>
            </a:pPr>
            <a:r>
              <a:rPr lang="2057"/>
              <a:t>Business models are a central starting point enabling companies to adopt the Circular Economy in an entrepreneurial way. Ideally, a business model aligns circular value creation activities with entrepreneurial opportunities to create economic value.</a:t>
            </a:r>
          </a:p>
          <a:p>
            <a:pPr>
              <a:lnSpc>
                <a:spcPct val="90000"/>
              </a:lnSpc>
              <a:spcBef>
                <a:spcPts val="1000"/>
              </a:spcBef>
            </a:pPr>
            <a:endParaRPr lang="de-DE"/>
          </a:p>
          <a:p>
            <a:pPr>
              <a:lnSpc>
                <a:spcPct val="90000"/>
              </a:lnSpc>
              <a:spcBef>
                <a:spcPts val="1000"/>
              </a:spcBef>
              <a:defRPr b="0" i="0"/>
            </a:pPr>
            <a:r>
              <a:rPr lang="2057"/>
              <a:t>However, the isolated optimisation and profit maximisation of the business models of individual stakeholders no longer meets the requirements of a Circular Economy. In order to effectively transform existing value chains into value cycles, circular ecosystems of mutually complementary value-adding stakeholders need to be holistically considered and designed.</a:t>
            </a:r>
          </a:p>
          <a:p>
            <a:pPr>
              <a:lnSpc>
                <a:spcPct val="90000"/>
              </a:lnSpc>
              <a:spcBef>
                <a:spcPts val="1000"/>
              </a:spcBef>
            </a:pPr>
            <a:endParaRPr lang="de-DE"/>
          </a:p>
          <a:p>
            <a:pPr>
              <a:lnSpc>
                <a:spcPct val="90000"/>
              </a:lnSpc>
              <a:spcBef>
                <a:spcPts val="1000"/>
              </a:spcBef>
              <a:defRPr b="0" i="0"/>
            </a:pPr>
            <a:r>
              <a:rPr lang="2057"/>
              <a:t>The circular business models of the stakeholders within the value cycle must be coordinated with one another, with one stakeholder actor taking on the role of a central orchestrator, so that the joint value creation activities achieve true circularity at the system level.</a:t>
            </a:r>
          </a:p>
          <a:p>
            <a:endParaRPr lang="de-DE">
              <a:cs typeface="Calibri"/>
            </a:endParaRPr>
          </a:p>
          <a:p>
            <a:pPr>
              <a:defRPr b="0" i="0"/>
            </a:pPr>
            <a:r>
              <a:rPr lang="2057"/>
              <a:t>In addition to the more micro-level business model ecosystem, which focuses on core partnerships for the provision of circular solutions, the broader meso- and macro-level ecosystem encompasses other relevant stakeholder groups at the levels of communities, municipalities and states, as well as the respective cultures, and is therefore linked to diverse institutional structures</a:t>
            </a:r>
            <a:r>
              <a:rPr lang="2057">
                <a:cs typeface="Calibri"/>
              </a:rPr>
              <a:t>.</a:t>
            </a:r>
          </a:p>
        </p:txBody>
      </p:sp>
      <p:sp>
        <p:nvSpPr>
          <p:cNvPr id="4" name="Foliennummernplatzhalter 3"/>
          <p:cNvSpPr>
            <a:spLocks noGrp="1"/>
          </p:cNvSpPr>
          <p:nvPr>
            <p:ph type="sldNum" sz="quarter" idx="5"/>
          </p:nvPr>
        </p:nvSpPr>
        <p:spPr/>
        <p:txBody>
          <a:bodyPr/>
          <a:lstStyle/>
          <a:p>
            <a:pPr>
              <a:defRPr b="0" i="0"/>
            </a:pPr>
            <a:fld id="{7B930BDF-6E4D-42EA-8FC5-3AC4FB4022E5}" type="slidenum">
              <a:rPr lang="de-DE" smtClean="0"/>
              <a:t>20</a:t>
            </a:fld>
            <a:endParaRPr lang="de-DE"/>
          </a:p>
        </p:txBody>
      </p:sp>
    </p:spTree>
    <p:extLst>
      <p:ext uri="{BB962C8B-B14F-4D97-AF65-F5344CB8AC3E}">
        <p14:creationId xmlns:p14="http://schemas.microsoft.com/office/powerpoint/2010/main" val="3959921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Digital technologies are key element </a:t>
            </a:r>
            <a:r>
              <a:rPr lang="en-GB"/>
              <a:t>to </a:t>
            </a:r>
            <a:r>
              <a:rPr lang="2057"/>
              <a:t>the development of the Circular Economy. They can help overcome barriers to the implementation of circular strategies, product-service systems and circular business models. </a:t>
            </a:r>
          </a:p>
          <a:p>
            <a:endParaRPr lang="de-DE"/>
          </a:p>
          <a:p>
            <a:pPr>
              <a:defRPr b="0" i="0"/>
            </a:pPr>
            <a:r>
              <a:rPr lang="2057"/>
              <a:t>The availability of information and the transparency generated by product life cycle data open up far-reaching opportunities to extend product service life, to maintain the value of products over their service life and to close resource loops.</a:t>
            </a:r>
          </a:p>
          <a:p>
            <a:endParaRPr lang="de-DE"/>
          </a:p>
          <a:p>
            <a:pPr>
              <a:defRPr b="0" i="0"/>
            </a:pPr>
            <a:r>
              <a:rPr lang="2057"/>
              <a:t>The application of digital technologies - such as the Internet of Things (IoT), digital twins, digital product passports, online platforms, blockchain technology, Big Data, analytics and artificial intelligence - can play an important role in implementing the Circular Economy.</a:t>
            </a:r>
          </a:p>
          <a:p>
            <a:endParaRPr lang="de-DE"/>
          </a:p>
          <a:p>
            <a:pPr>
              <a:defRPr b="0" i="0"/>
            </a:pPr>
            <a:r>
              <a:rPr lang="2057"/>
              <a:t>Digital technologies can help to close the information gap that currently prevents circular strategies from being effective or even adopted in the first place. For example, a unique identifier or tracking code (</a:t>
            </a:r>
            <a:r>
              <a:rPr lang="en-GB"/>
              <a:t>e.g.</a:t>
            </a:r>
            <a:r>
              <a:rPr lang="2057"/>
              <a:t>, barcode, radio frequency identification tag or molecular marker) could be used to mark products, components and materials. The product passport (or in a narrower sense the material passport) provides stakeholders in the value chain with information about the origin, composition (including substances of concern), repair and disassembly instructions as well as guidelines for end-of-life handling.</a:t>
            </a:r>
          </a:p>
          <a:p>
            <a:endParaRPr lang="de-DE"/>
          </a:p>
          <a:p>
            <a:pPr>
              <a:defRPr b="0" i="0"/>
            </a:pPr>
            <a:r>
              <a:rPr lang="2057"/>
              <a:t>In addition, life cycle information could be collected for specific products and stored in corresponding databases. For example, the condition of products and components could be recorded with sensors to determine how long they can continue to be used. In addition, utilisation and performance data could be used to identify opportunities to repurpose plant and machinery or match supply and demand in secondary markets. Ultimately, digital technologies could enable companies to route products through the value cycle, unlock new circular value propositions and deliver new circular offerings.</a:t>
            </a:r>
          </a:p>
        </p:txBody>
      </p:sp>
      <p:sp>
        <p:nvSpPr>
          <p:cNvPr id="4" name="Foliennummernplatzhalter 3"/>
          <p:cNvSpPr>
            <a:spLocks noGrp="1"/>
          </p:cNvSpPr>
          <p:nvPr>
            <p:ph type="sldNum" sz="quarter" idx="5"/>
          </p:nvPr>
        </p:nvSpPr>
        <p:spPr/>
        <p:txBody>
          <a:bodyPr/>
          <a:lstStyle/>
          <a:p>
            <a:pPr>
              <a:defRPr b="0" i="0"/>
            </a:pPr>
            <a:fld id="{50C2D2C3-1BCD-42E2-9848-42967CD1A517}" type="slidenum">
              <a:rPr lang="de-DE" smtClean="0"/>
              <a:t>21</a:t>
            </a:fld>
            <a:endParaRPr lang="de-DE"/>
          </a:p>
        </p:txBody>
      </p:sp>
    </p:spTree>
    <p:extLst>
      <p:ext uri="{BB962C8B-B14F-4D97-AF65-F5344CB8AC3E}">
        <p14:creationId xmlns:p14="http://schemas.microsoft.com/office/powerpoint/2010/main" val="158865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The content of this presentation focuses on the following topics: </a:t>
            </a:r>
          </a:p>
          <a:p>
            <a:pPr marL="228600" indent="-228600">
              <a:buAutoNum type="arabicPeriod"/>
              <a:defRPr b="0" i="0"/>
            </a:pPr>
            <a:r>
              <a:rPr lang="2057"/>
              <a:t>An explanation of the need to transition to a Circular Economy </a:t>
            </a:r>
          </a:p>
          <a:p>
            <a:pPr marL="228600" indent="-228600">
              <a:buAutoNum type="arabicPeriod"/>
              <a:defRPr b="0" i="0"/>
            </a:pPr>
            <a:r>
              <a:rPr lang="2057"/>
              <a:t>A description of the objectives of a Circular Economy </a:t>
            </a:r>
          </a:p>
          <a:p>
            <a:pPr marL="228600" indent="-228600">
              <a:buAutoNum type="arabicPeriod"/>
              <a:defRPr b="0" i="0"/>
            </a:pPr>
            <a:r>
              <a:rPr lang="2057"/>
              <a:t>The role of circular ecosystems and digital technologies in the implementation of a Circular Economy </a:t>
            </a:r>
          </a:p>
          <a:p>
            <a:pPr marL="228600" indent="-228600">
              <a:buAutoNum type="arabicPeriod"/>
              <a:defRPr b="0" i="0"/>
            </a:pPr>
            <a:r>
              <a:rPr lang="2057"/>
              <a:t>An introduction to the concept of circular business models </a:t>
            </a:r>
          </a:p>
          <a:p>
            <a:pPr marL="228600" indent="-228600">
              <a:buAutoNum type="arabicPeriod"/>
              <a:defRPr b="0" i="0"/>
            </a:pPr>
            <a:r>
              <a:rPr lang="2057"/>
              <a:t>A presentation of the strategy game and the materials to be used </a:t>
            </a:r>
          </a:p>
        </p:txBody>
      </p:sp>
      <p:sp>
        <p:nvSpPr>
          <p:cNvPr id="4" name="Foliennummernplatzhalter 3"/>
          <p:cNvSpPr>
            <a:spLocks noGrp="1"/>
          </p:cNvSpPr>
          <p:nvPr>
            <p:ph type="sldNum" sz="quarter" idx="5"/>
          </p:nvPr>
        </p:nvSpPr>
        <p:spPr/>
        <p:txBody>
          <a:bodyPr/>
          <a:lstStyle/>
          <a:p>
            <a:pPr>
              <a:defRPr b="0" i="0"/>
            </a:pPr>
            <a:fld id="{0B947E66-DBCC-41AA-A948-CF98AB733B9F}" type="slidenum">
              <a:rPr lang="de-DE" smtClean="0"/>
              <a:t>2</a:t>
            </a:fld>
            <a:endParaRPr lang="de-DE"/>
          </a:p>
        </p:txBody>
      </p:sp>
    </p:spTree>
    <p:extLst>
      <p:ext uri="{BB962C8B-B14F-4D97-AF65-F5344CB8AC3E}">
        <p14:creationId xmlns:p14="http://schemas.microsoft.com/office/powerpoint/2010/main" val="393359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The figure illustrates how</a:t>
            </a:r>
            <a:r>
              <a:rPr lang="2057" sz="1800" b="0" i="0" u="none" strike="noStrike" baseline="0">
                <a:solidFill>
                  <a:srgbClr val="000000"/>
                </a:solidFill>
                <a:latin typeface="Quay Sans ITC Std Book"/>
              </a:rPr>
              <a:t>digital service elements can become the basis for </a:t>
            </a:r>
            <a:r>
              <a:rPr lang="2057" sz="1800" b="0" i="0" u="none" strike="noStrike" baseline="0">
                <a:solidFill>
                  <a:srgbClr val="000000"/>
                </a:solidFill>
                <a:latin typeface="Quay Sans ITC Std Medium"/>
              </a:rPr>
              <a:t>smart strategies in maintenance/repair, reuse, remanufacturing and recycling</a:t>
            </a:r>
            <a:r>
              <a:rPr lang="2057" sz="1800" b="0" i="0" u="none" strike="noStrike" baseline="0">
                <a:solidFill>
                  <a:srgbClr val="000000"/>
                </a:solidFill>
                <a:latin typeface="Quay Sans ITC Std Book"/>
              </a:rPr>
              <a:t>. </a:t>
            </a:r>
          </a:p>
          <a:p>
            <a:endParaRPr lang="de-DE" sz="1800" b="0" i="0" u="none" strike="noStrike" baseline="0">
              <a:solidFill>
                <a:srgbClr val="000000"/>
              </a:solidFill>
              <a:latin typeface="Quay Sans ITC Std Book"/>
            </a:endParaRPr>
          </a:p>
          <a:p>
            <a:pPr marL="285750" indent="-285750">
              <a:buFont typeface="Arial" panose="020B0604020202020204" pitchFamily="34" charset="0"/>
              <a:buChar char="•"/>
              <a:defRPr b="0" i="0"/>
            </a:pPr>
            <a:r>
              <a:rPr lang="2057" sz="1800" b="0" i="0" u="none" strike="noStrike" baseline="0">
                <a:solidFill>
                  <a:srgbClr val="000000"/>
                </a:solidFill>
                <a:latin typeface="Quay Sans ITC Std Book"/>
              </a:rPr>
              <a:t>Smart recycling: At material level, information about dismantling and material properties can be made available in a material passport, on the basis of which decisions can be made about the appropriate recycling processes. </a:t>
            </a:r>
          </a:p>
          <a:p>
            <a:pPr marL="0" indent="0">
              <a:buFont typeface="Arial" panose="020B0604020202020204" pitchFamily="34" charset="0"/>
              <a:buNone/>
            </a:pPr>
            <a:endParaRPr lang="de-DE" sz="1800" b="0" i="0" u="none" strike="noStrike" baseline="0">
              <a:solidFill>
                <a:srgbClr val="000000"/>
              </a:solidFill>
              <a:latin typeface="Quay Sans ITC Std Book"/>
            </a:endParaRPr>
          </a:p>
          <a:p>
            <a:pPr marL="285750" indent="-285750">
              <a:buFont typeface="Arial" panose="020B0604020202020204" pitchFamily="34" charset="0"/>
              <a:buChar char="•"/>
              <a:defRPr b="0" i="0"/>
            </a:pPr>
            <a:r>
              <a:rPr lang="2057" sz="1800" b="0" i="0" u="none" strike="noStrike" baseline="0">
                <a:solidFill>
                  <a:srgbClr val="000000"/>
                </a:solidFill>
                <a:latin typeface="Quay Sans ITC Std Book"/>
              </a:rPr>
              <a:t>Smart remanufacturing and reuse: Digital technologies can provide information about the condition and usage history of the product and its components, on the basis of which decisions can be made on the remaining value and appropriate take-back, as well as possible remarketing or remanufacturing. </a:t>
            </a:r>
          </a:p>
          <a:p>
            <a:pPr marL="285750" indent="-285750">
              <a:buFont typeface="Arial" panose="020B0604020202020204" pitchFamily="34" charset="0"/>
              <a:buChar char="•"/>
            </a:pPr>
            <a:endParaRPr lang="de-DE" sz="1800" b="0" i="0" u="none" strike="noStrike" baseline="0">
              <a:solidFill>
                <a:srgbClr val="000000"/>
              </a:solidFill>
              <a:latin typeface="Quay Sans ITC Std Book"/>
            </a:endParaRPr>
          </a:p>
          <a:p>
            <a:pPr marL="285750" indent="-285750">
              <a:buFont typeface="Arial" panose="020B0604020202020204" pitchFamily="34" charset="0"/>
              <a:buChar char="•"/>
              <a:defRPr b="0" i="0"/>
            </a:pPr>
            <a:r>
              <a:rPr lang="2057" sz="1800" b="0" i="0" u="none" strike="noStrike" baseline="0">
                <a:solidFill>
                  <a:srgbClr val="000000"/>
                </a:solidFill>
                <a:latin typeface="Quay Sans ITC Std Book"/>
              </a:rPr>
              <a:t>Smart maintenance and repair: Component monitoring enables manufacturers to constantly record the functionality of the product and thus carry out preventive repair work in good time. </a:t>
            </a:r>
          </a:p>
          <a:p>
            <a:pPr marL="285750" indent="-285750">
              <a:buFont typeface="Arial" panose="020B0604020202020204" pitchFamily="34" charset="0"/>
              <a:buChar char="•"/>
            </a:pPr>
            <a:endParaRPr lang="de-DE" sz="1800" b="0" i="0" u="none" strike="noStrike" baseline="0">
              <a:solidFill>
                <a:srgbClr val="000000"/>
              </a:solidFill>
              <a:latin typeface="Quay Sans ITC Std Book"/>
            </a:endParaRPr>
          </a:p>
          <a:p>
            <a:pPr marL="285750" indent="-285750">
              <a:buFont typeface="Arial" panose="020B0604020202020204" pitchFamily="34" charset="0"/>
              <a:buChar char="•"/>
              <a:defRPr b="0" i="0"/>
            </a:pPr>
            <a:r>
              <a:rPr lang="2057" sz="1800" b="0" i="0" u="none" strike="noStrike" baseline="0">
                <a:solidFill>
                  <a:srgbClr val="000000"/>
                </a:solidFill>
                <a:latin typeface="Quay Sans ITC Std Book"/>
              </a:rPr>
              <a:t>Smart use: Data collection on user behaviour allows conclusions to be drawn about possible product improvements; these can be incorporated into product design with the aim of improving the user experience. </a:t>
            </a:r>
          </a:p>
          <a:p>
            <a:pPr marL="285750" indent="-285750">
              <a:buFont typeface="Arial" panose="020B0604020202020204" pitchFamily="34" charset="0"/>
              <a:buChar char="•"/>
            </a:pPr>
            <a:endParaRPr lang="de-DE" sz="1800" b="0" i="0" u="none" strike="noStrike" baseline="0">
              <a:solidFill>
                <a:srgbClr val="000000"/>
              </a:solidFill>
              <a:latin typeface="Quay Sans ITC Std Book"/>
            </a:endParaRPr>
          </a:p>
          <a:p>
            <a:pPr algn="l"/>
            <a:endParaRPr lang="de-DE" sz="1800" b="0" i="0" u="none" strike="noStrike" baseline="0">
              <a:solidFill>
                <a:srgbClr val="000000"/>
              </a:solidFill>
              <a:latin typeface="Quay Sans ITC Std Book"/>
            </a:endParaRPr>
          </a:p>
          <a:p>
            <a:pPr marL="285750" indent="-2857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pPr>
              <a:defRPr b="0" i="0"/>
            </a:pPr>
            <a:fld id="{13E43D9D-F8B8-496F-8656-F69A9B007249}" type="slidenum">
              <a:rPr lang="de-DE" smtClean="0"/>
              <a:t>22</a:t>
            </a:fld>
            <a:endParaRPr lang="de-DE"/>
          </a:p>
        </p:txBody>
      </p:sp>
    </p:spTree>
    <p:extLst>
      <p:ext uri="{BB962C8B-B14F-4D97-AF65-F5344CB8AC3E}">
        <p14:creationId xmlns:p14="http://schemas.microsoft.com/office/powerpoint/2010/main" val="3294182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cs typeface="Calibri"/>
              </a:rPr>
              <a:t>The content of the strategy game and the workshop materials build on scientific insights into circular business models.</a:t>
            </a:r>
            <a:endParaRPr lang="de-DE"/>
          </a:p>
          <a:p>
            <a:endParaRPr lang="de-DE"/>
          </a:p>
          <a:p>
            <a:pPr>
              <a:defRPr b="0" i="0"/>
            </a:pPr>
            <a:r>
              <a:rPr lang="2057"/>
              <a:t>Within the framework of the </a:t>
            </a:r>
            <a:r>
              <a:rPr lang="2057" i="1"/>
              <a:t>Circular Economy Initiative Deutschland (CEID) </a:t>
            </a:r>
            <a:r>
              <a:rPr lang="2057"/>
              <a:t>, around 130 participants from business, science and civil society formulated policy recommendations in the “Circular Economy Roadmap for Germany”, which are intended to guide decision-makers from politics, business and science in Germany’s transition to a Circular Economy.</a:t>
            </a:r>
            <a:endParaRPr lang="en-US">
              <a:cs typeface="Calibri"/>
            </a:endParaRPr>
          </a:p>
          <a:p>
            <a:endParaRPr lang="de-DE"/>
          </a:p>
          <a:p>
            <a:pPr>
              <a:defRPr b="0" i="0"/>
            </a:pPr>
            <a:r>
              <a:rPr lang="2057"/>
              <a:t>In interdisciplinary and cross-sectoral working groups (WGs), the experts discussed how circular economic systems can be enabled and implemented. The WG’s work on circular business models forms the basis for the strategy game.</a:t>
            </a:r>
            <a:endParaRPr lang="de-DE">
              <a:cs typeface="Calibri"/>
            </a:endParaRPr>
          </a:p>
          <a:p>
            <a:endParaRPr lang="de-DE">
              <a:cs typeface="Calibri"/>
            </a:endParaRPr>
          </a:p>
          <a:p>
            <a:endParaRPr lang="de-DE">
              <a:cs typeface="Calibri"/>
            </a:endParaRPr>
          </a:p>
        </p:txBody>
      </p:sp>
      <p:sp>
        <p:nvSpPr>
          <p:cNvPr id="4" name="Foliennummernplatzhalter 3"/>
          <p:cNvSpPr>
            <a:spLocks noGrp="1"/>
          </p:cNvSpPr>
          <p:nvPr>
            <p:ph type="sldNum" sz="quarter" idx="5"/>
          </p:nvPr>
        </p:nvSpPr>
        <p:spPr/>
        <p:txBody>
          <a:bodyPr/>
          <a:lstStyle/>
          <a:p>
            <a:pPr>
              <a:defRPr b="0" i="0"/>
            </a:pPr>
            <a:fld id="{F7018F2D-F342-40AA-9641-770CAA080DCC}" type="slidenum">
              <a:rPr lang="de-DE" smtClean="0"/>
              <a:t>24</a:t>
            </a:fld>
            <a:endParaRPr lang="de-DE"/>
          </a:p>
        </p:txBody>
      </p:sp>
    </p:spTree>
    <p:extLst>
      <p:ext uri="{BB962C8B-B14F-4D97-AF65-F5344CB8AC3E}">
        <p14:creationId xmlns:p14="http://schemas.microsoft.com/office/powerpoint/2010/main" val="4273335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cs typeface="Calibri"/>
              </a:rPr>
              <a:t>Building on the content of the Circular Economy Initiative, circular business models can be developed in three steps: </a:t>
            </a:r>
          </a:p>
          <a:p>
            <a:pPr>
              <a:defRPr b="0" i="0"/>
            </a:pPr>
            <a:r>
              <a:rPr lang="2057">
                <a:cs typeface="Calibri"/>
              </a:rPr>
              <a:t>- determining the stakeholder’s primary (current) role in value creation</a:t>
            </a:r>
          </a:p>
          <a:p>
            <a:pPr>
              <a:defRPr b="0" i="0"/>
            </a:pPr>
            <a:r>
              <a:rPr lang="2057">
                <a:cs typeface="Calibri"/>
              </a:rPr>
              <a:t>- deriving the resultant, possible circular business model patterns</a:t>
            </a:r>
          </a:p>
          <a:p>
            <a:pPr>
              <a:defRPr b="0" i="0"/>
            </a:pPr>
            <a:r>
              <a:rPr lang="2057">
                <a:cs typeface="Calibri"/>
              </a:rPr>
              <a:t>- developing business model variants from service level 1-3</a:t>
            </a:r>
          </a:p>
          <a:p>
            <a:endParaRPr lang="de-DE">
              <a:cs typeface="Calibri"/>
            </a:endParaRPr>
          </a:p>
          <a:p>
            <a:pPr>
              <a:defRPr b="0" i="0"/>
            </a:pPr>
            <a:r>
              <a:rPr lang="2057">
                <a:cs typeface="Calibri"/>
              </a:rPr>
              <a:t>These steps are explained in more detail on the next slides.</a:t>
            </a:r>
          </a:p>
          <a:p>
            <a:endParaRPr lang="de-DE">
              <a:cs typeface="Calibri"/>
            </a:endParaRPr>
          </a:p>
          <a:p>
            <a:pPr>
              <a:defRPr b="0" i="0"/>
            </a:pPr>
            <a:r>
              <a:rPr lang="2057">
                <a:cs typeface="Calibri"/>
              </a:rPr>
              <a:t>This results in a typology with a total of 22 different business model patterns or 43 business model variants, some of which can be seen here in the table.</a:t>
            </a:r>
          </a:p>
        </p:txBody>
      </p:sp>
      <p:sp>
        <p:nvSpPr>
          <p:cNvPr id="4" name="Foliennummernplatzhalter 3"/>
          <p:cNvSpPr>
            <a:spLocks noGrp="1"/>
          </p:cNvSpPr>
          <p:nvPr>
            <p:ph type="sldNum" sz="quarter" idx="5"/>
          </p:nvPr>
        </p:nvSpPr>
        <p:spPr/>
        <p:txBody>
          <a:bodyPr/>
          <a:lstStyle/>
          <a:p>
            <a:pPr>
              <a:defRPr b="0" i="0"/>
            </a:pPr>
            <a:fld id="{88AFA84E-6164-4F9D-99A9-4677163AD3DE}" type="slidenum">
              <a:rPr lang="de-DE" smtClean="0"/>
              <a:t>25</a:t>
            </a:fld>
            <a:endParaRPr lang="de-DE"/>
          </a:p>
        </p:txBody>
      </p:sp>
    </p:spTree>
    <p:extLst>
      <p:ext uri="{BB962C8B-B14F-4D97-AF65-F5344CB8AC3E}">
        <p14:creationId xmlns:p14="http://schemas.microsoft.com/office/powerpoint/2010/main" val="1367940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cs typeface="Calibri"/>
              </a:rPr>
              <a:t>There are a variety of options when determining the primary role in value creation. For example, new business models can be developed from the role or perspective of suppliers, manufacturers, repair service providers or logistics service providers. However, in a Circular Economy, the respective positions of the stakeholders in the value chain may change. Stakeholders may have to act outside their traditional roles and take on additional roles. </a:t>
            </a:r>
          </a:p>
        </p:txBody>
      </p:sp>
      <p:sp>
        <p:nvSpPr>
          <p:cNvPr id="4" name="Foliennummernplatzhalter 3"/>
          <p:cNvSpPr>
            <a:spLocks noGrp="1"/>
          </p:cNvSpPr>
          <p:nvPr>
            <p:ph type="sldNum" sz="quarter" idx="5"/>
          </p:nvPr>
        </p:nvSpPr>
        <p:spPr/>
        <p:txBody>
          <a:bodyPr/>
          <a:lstStyle/>
          <a:p>
            <a:pPr>
              <a:defRPr b="0" i="0"/>
            </a:pPr>
            <a:fld id="{DDE8187A-BD6C-4A69-9E1B-D81CE2F35A76}" type="slidenum">
              <a:rPr lang="de-DE" smtClean="0"/>
              <a:t>26</a:t>
            </a:fld>
            <a:endParaRPr lang="de-DE"/>
          </a:p>
        </p:txBody>
      </p:sp>
    </p:spTree>
    <p:extLst>
      <p:ext uri="{BB962C8B-B14F-4D97-AF65-F5344CB8AC3E}">
        <p14:creationId xmlns:p14="http://schemas.microsoft.com/office/powerpoint/2010/main" val="369389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b="0" i="0"/>
            </a:pPr>
            <a:fld id="{50BA219B-958E-43AF-A3B3-AE0C6A8DE78E}" type="slidenum">
              <a:rPr lang="de-DE" smtClean="0"/>
              <a:t>27</a:t>
            </a:fld>
            <a:endParaRPr lang="de-DE"/>
          </a:p>
        </p:txBody>
      </p:sp>
    </p:spTree>
    <p:extLst>
      <p:ext uri="{BB962C8B-B14F-4D97-AF65-F5344CB8AC3E}">
        <p14:creationId xmlns:p14="http://schemas.microsoft.com/office/powerpoint/2010/main" val="3589079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cs typeface="Calibri"/>
              </a:rPr>
              <a:t>The service level now decides on the implementation of the business model pattern. The service level of circular business models can be represented as a continuum of product-, use- and results-oriented services: a product-service system with a high product component or a high service component. </a:t>
            </a:r>
          </a:p>
          <a:p>
            <a:endParaRPr lang="de-DE">
              <a:cs typeface="Calibri"/>
            </a:endParaRPr>
          </a:p>
          <a:p>
            <a:pPr>
              <a:defRPr b="0" i="0"/>
            </a:pPr>
            <a:r>
              <a:rPr lang="2057">
                <a:cs typeface="Calibri"/>
              </a:rPr>
              <a:t>In product-oriented business models, companies have the incentive to maximise the number of products sold so as to increase turnover, increase market share and generate profits. These are products and services with a strong product focus, e.g. advice and support.</a:t>
            </a:r>
          </a:p>
          <a:p>
            <a:endParaRPr lang="de-DE">
              <a:cs typeface="Calibri"/>
            </a:endParaRPr>
          </a:p>
          <a:p>
            <a:pPr>
              <a:defRPr b="0" i="0"/>
            </a:pPr>
            <a:r>
              <a:rPr lang="2057">
                <a:cs typeface="Calibri"/>
              </a:rPr>
              <a:t>In service-based business models, the incentive is different. Companies make money by being paid for the service they provide, and the products and consumables that play a role in providing the service become cost factors. Companies thus have an incentive to extend product service life, to make use of products as intensively as possible, to manufacture them as cost- and material-efficiently as possible and to reuse parts at the end of the product’s life.</a:t>
            </a:r>
          </a:p>
          <a:p>
            <a:endParaRPr lang="de-DE">
              <a:cs typeface="Calibri"/>
            </a:endParaRPr>
          </a:p>
          <a:p>
            <a:pPr>
              <a:defRPr b="0" i="0"/>
            </a:pPr>
            <a:r>
              <a:rPr lang="2057">
                <a:cs typeface="Calibri"/>
              </a:rPr>
              <a:t>Use-oriented services can be, </a:t>
            </a:r>
            <a:r>
              <a:rPr lang="en-GB">
                <a:cs typeface="Calibri"/>
              </a:rPr>
              <a:t>e.g.</a:t>
            </a:r>
            <a:r>
              <a:rPr lang="2057">
                <a:cs typeface="Calibri"/>
              </a:rPr>
              <a:t>, product leasing, rental or sharing offers or product pooling.</a:t>
            </a:r>
          </a:p>
          <a:p>
            <a:pPr>
              <a:defRPr b="0" i="0"/>
            </a:pPr>
            <a:r>
              <a:rPr lang="2057">
                <a:cs typeface="Calibri"/>
              </a:rPr>
              <a:t>Results-oriented services are, </a:t>
            </a:r>
            <a:r>
              <a:rPr lang="en-GB">
                <a:cs typeface="Calibri"/>
              </a:rPr>
              <a:t>e.g.</a:t>
            </a:r>
            <a:r>
              <a:rPr lang="2057">
                <a:cs typeface="Calibri"/>
              </a:rPr>
              <a:t>, outsourcing, pay-per-service unit or a functional result.</a:t>
            </a:r>
          </a:p>
          <a:p>
            <a:endParaRPr lang="de-DE"/>
          </a:p>
          <a:p>
            <a:pPr>
              <a:defRPr b="0" i="0"/>
            </a:pPr>
            <a:r>
              <a:rPr lang="2057"/>
              <a:t>Results-oriented product-service systems are seen as those with the greatest potential for the Circular Economy, but they also require the most radical changes to the business model and have therefore not yet gained widespread acceptance.</a:t>
            </a:r>
            <a:endParaRPr lang="de-DE">
              <a:cs typeface="Calibri"/>
            </a:endParaRPr>
          </a:p>
          <a:p>
            <a:endParaRPr lang="de-DE">
              <a:cs typeface="Calibri"/>
            </a:endParaRPr>
          </a:p>
        </p:txBody>
      </p:sp>
      <p:sp>
        <p:nvSpPr>
          <p:cNvPr id="4" name="Foliennummernplatzhalter 3"/>
          <p:cNvSpPr>
            <a:spLocks noGrp="1"/>
          </p:cNvSpPr>
          <p:nvPr>
            <p:ph type="sldNum" sz="quarter" idx="5"/>
          </p:nvPr>
        </p:nvSpPr>
        <p:spPr/>
        <p:txBody>
          <a:bodyPr/>
          <a:lstStyle/>
          <a:p>
            <a:pPr>
              <a:defRPr b="0" i="0"/>
            </a:pPr>
            <a:fld id="{9F59FABF-7CDE-4B28-AED9-0CD219A373C3}" type="slidenum">
              <a:rPr lang="de-DE" smtClean="0"/>
              <a:t>28</a:t>
            </a:fld>
            <a:endParaRPr lang="de-DE"/>
          </a:p>
        </p:txBody>
      </p:sp>
    </p:spTree>
    <p:extLst>
      <p:ext uri="{BB962C8B-B14F-4D97-AF65-F5344CB8AC3E}">
        <p14:creationId xmlns:p14="http://schemas.microsoft.com/office/powerpoint/2010/main" val="222101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cs typeface="Calibri"/>
              </a:rPr>
              <a:t>The use case “television” serves to illustrate the continuum of a product-service system.</a:t>
            </a:r>
          </a:p>
          <a:p>
            <a:endParaRPr lang="de-DE">
              <a:cs typeface="Calibri"/>
            </a:endParaRPr>
          </a:p>
          <a:p>
            <a:pPr>
              <a:defRPr b="0" i="0"/>
            </a:pPr>
            <a:r>
              <a:rPr lang="2057">
                <a:cs typeface="Calibri"/>
              </a:rPr>
              <a:t>Scenario 1 represents a product-oriented business model for televisions. This level of service focuses on the sale of the television</a:t>
            </a:r>
            <a:endParaRPr lang="de-DE">
              <a:cs typeface="Calibri"/>
            </a:endParaRPr>
          </a:p>
          <a:p>
            <a:pPr>
              <a:defRPr b="0" i="0"/>
            </a:pPr>
            <a:r>
              <a:rPr lang="2057"/>
              <a:t>as a product with additional services, e.g. repair offers. In this case, the primary stakeholder role is that of a manufacturer; another relevant role could be that of the repair service provider. </a:t>
            </a:r>
            <a:endParaRPr lang="de-DE">
              <a:cs typeface="Calibri"/>
            </a:endParaRPr>
          </a:p>
          <a:p>
            <a:endParaRPr lang="de-DE">
              <a:cs typeface="Calibri"/>
            </a:endParaRPr>
          </a:p>
          <a:p>
            <a:pPr>
              <a:defRPr b="0" i="0"/>
            </a:pPr>
            <a:r>
              <a:rPr lang="2057"/>
              <a:t>Scenario 2 represents a business model based on selling the (temporary) use of the television. This can take the form, </a:t>
            </a:r>
            <a:r>
              <a:rPr lang="en-GB"/>
              <a:t>e.g.</a:t>
            </a:r>
            <a:r>
              <a:rPr lang="2057"/>
              <a:t>, of television rental or leasing (+ possible further services). Here, the primary role of the stakeholder is that of the retailer. But other roles such as repair/maintenance service provider, recovery manager or intermediary may now also be relevant.</a:t>
            </a:r>
            <a:endParaRPr lang="de-DE">
              <a:cs typeface="Calibri"/>
            </a:endParaRPr>
          </a:p>
          <a:p>
            <a:endParaRPr lang="de-DE">
              <a:cs typeface="Calibri"/>
            </a:endParaRPr>
          </a:p>
          <a:p>
            <a:pPr>
              <a:defRPr b="0" i="0"/>
            </a:pPr>
            <a:r>
              <a:rPr lang="2057"/>
              <a:t>Scenario 3 shows a results-oriented business model and is based on the sale of the service provided by the television. This can take the form of a pay-per-view model or an all-round service offer (incl. software updates), </a:t>
            </a:r>
            <a:r>
              <a:rPr lang="en-GB"/>
              <a:t>e.g.</a:t>
            </a:r>
            <a:r>
              <a:rPr lang="2057"/>
              <a:t>. Here the user no longer pays for the product, but for the result provided. The primary stakeholder role is that of the content provider. As in scenario 2, however, other relevant roles now come into consideration. </a:t>
            </a:r>
            <a:endParaRPr lang="de-DE">
              <a:cs typeface="Calibri"/>
            </a:endParaRPr>
          </a:p>
        </p:txBody>
      </p:sp>
      <p:sp>
        <p:nvSpPr>
          <p:cNvPr id="4" name="Foliennummernplatzhalter 3"/>
          <p:cNvSpPr>
            <a:spLocks noGrp="1"/>
          </p:cNvSpPr>
          <p:nvPr>
            <p:ph type="sldNum" sz="quarter" idx="5"/>
          </p:nvPr>
        </p:nvSpPr>
        <p:spPr/>
        <p:txBody>
          <a:bodyPr/>
          <a:lstStyle/>
          <a:p>
            <a:pPr>
              <a:defRPr b="0" i="0"/>
            </a:pPr>
            <a:fld id="{D46560D6-27EA-4CCC-882D-33560369D59A}" type="slidenum">
              <a:rPr lang="de-DE" smtClean="0"/>
              <a:t>29</a:t>
            </a:fld>
            <a:endParaRPr lang="de-DE"/>
          </a:p>
        </p:txBody>
      </p:sp>
    </p:spTree>
    <p:extLst>
      <p:ext uri="{BB962C8B-B14F-4D97-AF65-F5344CB8AC3E}">
        <p14:creationId xmlns:p14="http://schemas.microsoft.com/office/powerpoint/2010/main" val="2409321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cs typeface="Calibri"/>
              </a:rPr>
              <a:t>The strategy game builds on the CEID Circular Business Models WG’s business model typology.</a:t>
            </a:r>
          </a:p>
          <a:p>
            <a:endParaRPr lang="de-DE">
              <a:cs typeface="Calibri"/>
            </a:endParaRPr>
          </a:p>
          <a:p>
            <a:pPr>
              <a:defRPr b="0" i="0"/>
            </a:pPr>
            <a:r>
              <a:rPr lang="2057">
                <a:cs typeface="Calibri"/>
              </a:rPr>
              <a:t>The strategy game was developed with the aim of enabling as many companies as possible to engage with the Circular Economy and ultimately develop circular business models themselves. </a:t>
            </a:r>
          </a:p>
          <a:p>
            <a:endParaRPr lang="de-DE">
              <a:cs typeface="Calibri"/>
            </a:endParaRPr>
          </a:p>
          <a:p>
            <a:pPr>
              <a:defRPr b="0" i="0"/>
            </a:pPr>
            <a:r>
              <a:rPr lang="2057">
                <a:cs typeface="Calibri"/>
              </a:rPr>
              <a:t>It is intended to enable companies to inform themselves independently about possible circular business model approaches and to put their previous business model to the test in the light of new know-how. In addition, companies should find possible circular solutions for their business through the strategy game. </a:t>
            </a:r>
          </a:p>
          <a:p>
            <a:endParaRPr lang="de-DE">
              <a:cs typeface="Calibri"/>
            </a:endParaRPr>
          </a:p>
        </p:txBody>
      </p:sp>
      <p:sp>
        <p:nvSpPr>
          <p:cNvPr id="4" name="Foliennummernplatzhalter 3"/>
          <p:cNvSpPr>
            <a:spLocks noGrp="1"/>
          </p:cNvSpPr>
          <p:nvPr>
            <p:ph type="sldNum" sz="quarter" idx="5"/>
          </p:nvPr>
        </p:nvSpPr>
        <p:spPr/>
        <p:txBody>
          <a:bodyPr/>
          <a:lstStyle/>
          <a:p>
            <a:pPr>
              <a:defRPr b="0" i="0"/>
            </a:pPr>
            <a:fld id="{555C74F3-3F15-4357-A2CB-A0AA4502D86C}" type="slidenum">
              <a:rPr lang="de-DE" smtClean="0"/>
              <a:t>31</a:t>
            </a:fld>
            <a:endParaRPr lang="de-DE"/>
          </a:p>
        </p:txBody>
      </p:sp>
    </p:spTree>
    <p:extLst>
      <p:ext uri="{BB962C8B-B14F-4D97-AF65-F5344CB8AC3E}">
        <p14:creationId xmlns:p14="http://schemas.microsoft.com/office/powerpoint/2010/main" val="2582180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cs typeface="Calibri"/>
              </a:rPr>
              <a:t>The strategy game includes five categories of playing cards that introduce you to circular business model solutions. </a:t>
            </a:r>
          </a:p>
          <a:p>
            <a:endParaRPr lang="de-DE">
              <a:cs typeface="Calibri"/>
            </a:endParaRPr>
          </a:p>
          <a:p>
            <a:pPr>
              <a:defRPr b="0" i="0"/>
            </a:pPr>
            <a:r>
              <a:rPr lang="2057">
                <a:cs typeface="Calibri"/>
              </a:rPr>
              <a:t>1. Nine </a:t>
            </a:r>
            <a:r>
              <a:rPr lang="2057" b="1">
                <a:cs typeface="Calibri"/>
              </a:rPr>
              <a:t>action cards </a:t>
            </a:r>
            <a:r>
              <a:rPr lang="2057">
                <a:cs typeface="Calibri"/>
              </a:rPr>
              <a:t>guide you through the game with appropriate instructions.</a:t>
            </a:r>
          </a:p>
          <a:p>
            <a:pPr>
              <a:defRPr b="0" i="0"/>
            </a:pPr>
            <a:r>
              <a:rPr lang="2057">
                <a:cs typeface="Calibri"/>
              </a:rPr>
              <a:t>2. Ten </a:t>
            </a:r>
            <a:r>
              <a:rPr lang="2057" b="1">
                <a:cs typeface="Calibri"/>
              </a:rPr>
              <a:t>role cards</a:t>
            </a:r>
            <a:r>
              <a:rPr lang="2057">
                <a:cs typeface="Calibri"/>
              </a:rPr>
              <a:t> teach you about different roles in the value cycle and help you identify your own role.</a:t>
            </a:r>
          </a:p>
          <a:p>
            <a:pPr>
              <a:defRPr b="0" i="0"/>
            </a:pPr>
            <a:r>
              <a:rPr lang="2057">
                <a:cs typeface="Calibri"/>
              </a:rPr>
              <a:t>3. A total of 22 </a:t>
            </a:r>
            <a:r>
              <a:rPr lang="2057" b="1">
                <a:cs typeface="Calibri"/>
              </a:rPr>
              <a:t>“pattern” cards</a:t>
            </a:r>
            <a:r>
              <a:rPr lang="2057">
                <a:cs typeface="Calibri"/>
              </a:rPr>
              <a:t> illustrate various basic circular business model patterns for you.</a:t>
            </a:r>
          </a:p>
          <a:p>
            <a:pPr>
              <a:defRPr b="0" i="0"/>
            </a:pPr>
            <a:r>
              <a:rPr lang="2057">
                <a:cs typeface="Calibri"/>
              </a:rPr>
              <a:t>4. </a:t>
            </a:r>
            <a:r>
              <a:rPr lang="2057" b="1">
                <a:cs typeface="Calibri"/>
              </a:rPr>
              <a:t>“Practical example” cards </a:t>
            </a:r>
            <a:r>
              <a:rPr lang="2057">
                <a:cs typeface="Calibri"/>
              </a:rPr>
              <a:t>describe an illustrative example of each business model pattern.</a:t>
            </a:r>
          </a:p>
          <a:p>
            <a:pPr>
              <a:defRPr b="0" i="0"/>
            </a:pPr>
            <a:r>
              <a:rPr lang="2057">
                <a:cs typeface="Calibri"/>
              </a:rPr>
              <a:t>5. </a:t>
            </a:r>
            <a:r>
              <a:rPr lang="2057" b="1">
                <a:cs typeface="Calibri"/>
              </a:rPr>
              <a:t>“Variant” cards </a:t>
            </a:r>
            <a:r>
              <a:rPr lang="2057">
                <a:cs typeface="Calibri"/>
              </a:rPr>
              <a:t>teach you about different variants of the business model patterns. These are based on the respective service level of the business model pattern.</a:t>
            </a:r>
          </a:p>
          <a:p>
            <a:endParaRPr lang="de-DE">
              <a:cs typeface="Calibri"/>
            </a:endParaRPr>
          </a:p>
          <a:p>
            <a:endParaRPr lang="de-DE">
              <a:cs typeface="Calibri"/>
            </a:endParaRPr>
          </a:p>
        </p:txBody>
      </p:sp>
      <p:sp>
        <p:nvSpPr>
          <p:cNvPr id="4" name="Foliennummernplatzhalter 3"/>
          <p:cNvSpPr>
            <a:spLocks noGrp="1"/>
          </p:cNvSpPr>
          <p:nvPr>
            <p:ph type="sldNum" sz="quarter" idx="5"/>
          </p:nvPr>
        </p:nvSpPr>
        <p:spPr/>
        <p:txBody>
          <a:bodyPr/>
          <a:lstStyle/>
          <a:p>
            <a:pPr>
              <a:defRPr b="0" i="0"/>
            </a:pPr>
            <a:fld id="{CF989971-09E0-4069-9340-B0A9CA055A03}" type="slidenum">
              <a:rPr lang="de-DE" smtClean="0"/>
              <a:t>32</a:t>
            </a:fld>
            <a:endParaRPr lang="de-DE"/>
          </a:p>
        </p:txBody>
      </p:sp>
    </p:spTree>
    <p:extLst>
      <p:ext uri="{BB962C8B-B14F-4D97-AF65-F5344CB8AC3E}">
        <p14:creationId xmlns:p14="http://schemas.microsoft.com/office/powerpoint/2010/main" val="2424602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7" dirty="0">
                <a:cs typeface="Calibri"/>
              </a:rPr>
              <a:t>To provide a more detailed picture of the topic of circular business models, let’s take a look at a few examples. Three of the</a:t>
            </a:r>
            <a:r>
              <a:rPr lang="de-DE" dirty="0">
                <a:cs typeface="Calibri"/>
              </a:rPr>
              <a:t> </a:t>
            </a:r>
            <a:r>
              <a:rPr lang="de-DE" dirty="0" err="1">
                <a:cs typeface="Calibri"/>
              </a:rPr>
              <a:t>use</a:t>
            </a:r>
            <a:r>
              <a:rPr lang="de-DE" dirty="0">
                <a:cs typeface="Calibri"/>
              </a:rPr>
              <a:t> </a:t>
            </a:r>
            <a:r>
              <a:rPr lang="de-DE" dirty="0" err="1">
                <a:cs typeface="Calibri"/>
              </a:rPr>
              <a:t>case</a:t>
            </a:r>
            <a:r>
              <a:rPr lang="2057" dirty="0">
                <a:cs typeface="Calibri"/>
              </a:rPr>
              <a:t> cards are now distributed among the participants. </a:t>
            </a:r>
            <a:endParaRPr lang="en-US" dirty="0">
              <a:cs typeface="Calibri"/>
            </a:endParaRPr>
          </a:p>
          <a:p>
            <a:endParaRPr lang="de-DE" dirty="0"/>
          </a:p>
          <a:p>
            <a:pPr>
              <a:defRPr b="0" i="0"/>
            </a:pPr>
            <a:r>
              <a:rPr lang="2057" dirty="0"/>
              <a:t>Please read the </a:t>
            </a:r>
            <a:r>
              <a:rPr lang="de-DE" dirty="0" err="1"/>
              <a:t>use</a:t>
            </a:r>
            <a:r>
              <a:rPr lang="de-DE" dirty="0"/>
              <a:t> </a:t>
            </a:r>
            <a:r>
              <a:rPr lang="de-DE" dirty="0" err="1"/>
              <a:t>case</a:t>
            </a:r>
            <a:r>
              <a:rPr lang="de-DE" dirty="0"/>
              <a:t> </a:t>
            </a:r>
            <a:r>
              <a:rPr lang="2057" dirty="0"/>
              <a:t>aloud one after the other.</a:t>
            </a:r>
            <a:r>
              <a:rPr lang="2057" dirty="0">
                <a:cs typeface="Calibri"/>
              </a:rPr>
              <a:t> For each of the three practical examples, we answer the following questions: </a:t>
            </a:r>
            <a:br>
              <a:rPr lang="2057" dirty="0">
                <a:cs typeface="Calibri"/>
              </a:rPr>
            </a:br>
            <a:r>
              <a:rPr lang="2057" dirty="0">
                <a:cs typeface="Calibri"/>
              </a:rPr>
              <a:t>1. Is there anything you don’t understand?</a:t>
            </a:r>
          </a:p>
          <a:p>
            <a:pPr>
              <a:defRPr b="0" i="0"/>
            </a:pPr>
            <a:r>
              <a:rPr lang="2057" dirty="0">
                <a:cs typeface="Calibri"/>
              </a:rPr>
              <a:t>2. Can you summarise the business model again in a single sentence?</a:t>
            </a:r>
          </a:p>
          <a:p>
            <a:pPr>
              <a:defRPr b="0" i="0"/>
            </a:pPr>
            <a:r>
              <a:rPr lang="2057" dirty="0">
                <a:cs typeface="Calibri"/>
              </a:rPr>
              <a:t>3. What is innovative about this business model?</a:t>
            </a:r>
          </a:p>
          <a:p>
            <a:endParaRPr lang="de-DE" dirty="0">
              <a:cs typeface="Calibri"/>
            </a:endParaRPr>
          </a:p>
          <a:p>
            <a:endParaRPr lang="de-DE" dirty="0">
              <a:cs typeface="Calibri"/>
            </a:endParaRPr>
          </a:p>
        </p:txBody>
      </p:sp>
      <p:sp>
        <p:nvSpPr>
          <p:cNvPr id="4" name="Slide Number Placeholder 3"/>
          <p:cNvSpPr>
            <a:spLocks noGrp="1"/>
          </p:cNvSpPr>
          <p:nvPr>
            <p:ph type="sldNum" sz="quarter" idx="5"/>
          </p:nvPr>
        </p:nvSpPr>
        <p:spPr/>
        <p:txBody>
          <a:bodyPr/>
          <a:lstStyle/>
          <a:p>
            <a:pPr>
              <a:defRPr b="0" i="0"/>
            </a:pPr>
            <a:fld id="{B3CBF5E7-3D05-41DA-BF50-A73AE8526713}" type="slidenum">
              <a:rPr lang="de-DE" smtClean="0"/>
              <a:t>33</a:t>
            </a:fld>
            <a:endParaRPr lang="de-DE"/>
          </a:p>
        </p:txBody>
      </p:sp>
    </p:spTree>
    <p:extLst>
      <p:ext uri="{BB962C8B-B14F-4D97-AF65-F5344CB8AC3E}">
        <p14:creationId xmlns:p14="http://schemas.microsoft.com/office/powerpoint/2010/main" val="361470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b="0" i="0"/>
            </a:pPr>
            <a:fld id="{8E16A62F-4E63-4EC6-9B7E-8242FDE56C93}" type="slidenum">
              <a:rPr lang="de-DE" smtClean="0"/>
              <a:t>3</a:t>
            </a:fld>
            <a:endParaRPr lang="de-DE"/>
          </a:p>
        </p:txBody>
      </p:sp>
    </p:spTree>
    <p:extLst>
      <p:ext uri="{BB962C8B-B14F-4D97-AF65-F5344CB8AC3E}">
        <p14:creationId xmlns:p14="http://schemas.microsoft.com/office/powerpoint/2010/main" val="2385901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7"/>
              <a:t>Let’s zoom out now: </a:t>
            </a:r>
            <a:endParaRPr lang="en-US"/>
          </a:p>
          <a:p>
            <a:pPr marL="228600" indent="-228600">
              <a:buFont typeface="+mj-lt"/>
              <a:buAutoNum type="arabicPeriod"/>
              <a:defRPr b="0" i="0"/>
            </a:pPr>
            <a:r>
              <a:rPr lang="2057"/>
              <a:t>Have you learned anything new about circular business models?</a:t>
            </a:r>
            <a:endParaRPr lang="en-US">
              <a:cs typeface="Calibri"/>
            </a:endParaRPr>
          </a:p>
          <a:p>
            <a:pPr marL="228600" indent="-228600">
              <a:buFont typeface="+mj-lt"/>
              <a:buAutoNum type="arabicPeriod"/>
              <a:defRPr b="0" i="0"/>
            </a:pPr>
            <a:r>
              <a:rPr lang="2057"/>
              <a:t>What surprised you?</a:t>
            </a:r>
            <a:endParaRPr lang="en-US">
              <a:cs typeface="Calibri"/>
            </a:endParaRPr>
          </a:p>
          <a:p>
            <a:pPr marL="228600" indent="-228600">
              <a:buFont typeface="+mj-lt"/>
              <a:buAutoNum type="arabicPeriod"/>
              <a:defRPr b="0" i="0"/>
            </a:pPr>
            <a:r>
              <a:rPr lang="2057"/>
              <a:t>What will you take away?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a:defRPr b="0" i="0"/>
            </a:pPr>
            <a:fld id="{01957833-4569-4C1D-A51B-66C92AB83DD5}" type="slidenum">
              <a:rPr lang="de-DE" smtClean="0"/>
              <a:t>34</a:t>
            </a:fld>
            <a:endParaRPr lang="de-DE"/>
          </a:p>
        </p:txBody>
      </p:sp>
    </p:spTree>
    <p:extLst>
      <p:ext uri="{BB962C8B-B14F-4D97-AF65-F5344CB8AC3E}">
        <p14:creationId xmlns:p14="http://schemas.microsoft.com/office/powerpoint/2010/main" val="305615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b="0" i="0"/>
            </a:pPr>
            <a:r>
              <a:rPr lang="2057"/>
              <a:t>Our planet is at its limits. We’re using more than we have. </a:t>
            </a:r>
            <a:r>
              <a:rPr lang="2057" sz="1200">
                <a:latin typeface="Calibri" panose="020F0502020204030204" pitchFamily="34" charset="0"/>
                <a:cs typeface="Calibri" panose="020F0502020204030204" pitchFamily="34" charset="0"/>
              </a:rPr>
              <a:t>Global resource consumption has more than tripled from 27 billion tonnes in 1970 to 92 billion tonnes in 2017, meaning that humanity is currently consuming 1.75 Earths of resources every year. </a:t>
            </a:r>
          </a:p>
          <a:p>
            <a:pPr marL="0" marR="0" lvl="0" indent="0" algn="l" defTabSz="914400">
              <a:lnSpc>
                <a:spcPct val="100000"/>
              </a:lnSpc>
              <a:spcBef>
                <a:spcPct val="0"/>
              </a:spcBef>
              <a:spcAft>
                <a:spcPct val="0"/>
              </a:spcAft>
              <a:buClrTx/>
              <a:buSzTx/>
              <a:buFontTx/>
              <a:buNone/>
              <a:defRPr/>
            </a:pPr>
            <a:endParaRPr lang="de-DE" sz="1200" b="0">
              <a:latin typeface="Calibri" panose="020F0502020204030204" pitchFamily="34" charset="0"/>
              <a:cs typeface="Calibri" panose="020F0502020204030204" pitchFamily="34" charset="0"/>
            </a:endParaRPr>
          </a:p>
          <a:p>
            <a:pPr>
              <a:defRPr/>
            </a:pPr>
            <a:endParaRPr lang="de-DE">
              <a:cs typeface="Calibri"/>
            </a:endParaRPr>
          </a:p>
          <a:p>
            <a:pPr>
              <a:defRPr b="0" i="0"/>
            </a:pPr>
            <a:r>
              <a:rPr lang="2057"/>
              <a:t> </a:t>
            </a:r>
            <a:endParaRPr lang="de-DE">
              <a:cs typeface="Calibri"/>
            </a:endParaRPr>
          </a:p>
          <a:p>
            <a:pPr>
              <a:defRPr/>
            </a:pPr>
            <a:endParaRPr lang="de-DE">
              <a:cs typeface="Calibri"/>
            </a:endParaRPr>
          </a:p>
          <a:p>
            <a:endParaRPr lang="de-DE">
              <a:effectLst/>
              <a:latin typeface="Calibri" panose="020F0502020204030204" pitchFamily="34" charset="0"/>
              <a:ea typeface="Calibri" panose="020F0502020204030204" pitchFamily="34" charset="0"/>
              <a:cs typeface="Calibri" panose="020F0502020204030204" pitchFamily="34" charset="0"/>
            </a:endParaRPr>
          </a:p>
          <a:p>
            <a:endParaRPr lang="de-DE">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de-DE" sz="1800">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b="0" i="0"/>
            </a:pPr>
            <a:fld id="{DFBB7525-2849-4581-B820-4B2A4D44BA26}" type="slidenum">
              <a:rPr lang="de-DE" smtClean="0"/>
              <a:t>4</a:t>
            </a:fld>
            <a:endParaRPr lang="de-DE"/>
          </a:p>
        </p:txBody>
      </p:sp>
    </p:spTree>
    <p:extLst>
      <p:ext uri="{BB962C8B-B14F-4D97-AF65-F5344CB8AC3E}">
        <p14:creationId xmlns:p14="http://schemas.microsoft.com/office/powerpoint/2010/main" val="4132498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And this leads to catastrophic effects as resource consumption is driving climate change and biodiversity loss.</a:t>
            </a:r>
          </a:p>
          <a:p>
            <a:endParaRPr lang="de-DE"/>
          </a:p>
          <a:p>
            <a:pPr marL="0" marR="0" lvl="0" indent="0" algn="l" defTabSz="914400" rtl="0" eaLnBrk="1" fontAlgn="auto" latinLnBrk="0" hangingPunct="1">
              <a:lnSpc>
                <a:spcPct val="100000"/>
              </a:lnSpc>
              <a:spcBef>
                <a:spcPct val="0"/>
              </a:spcBef>
              <a:spcAft>
                <a:spcPct val="0"/>
              </a:spcAft>
              <a:buClrTx/>
              <a:buSzTx/>
              <a:buFontTx/>
              <a:buNone/>
              <a:defRPr b="0" i="0"/>
            </a:pPr>
            <a:r>
              <a:rPr lang="2057" sz="1200">
                <a:effectLst/>
                <a:latin typeface="Calibri" panose="020F0502020204030204" pitchFamily="34" charset="0"/>
                <a:ea typeface="Calibri" panose="020F0502020204030204" pitchFamily="34" charset="0"/>
                <a:cs typeface="Times New Roman" panose="02020603050405020304" pitchFamily="18" charset="0"/>
              </a:rPr>
              <a:t>The diagram illustrates planetary boundaries. Planetary boundaries are the Earth’s ecological limits and exceeding them will jeopardise the stability of the Earth’s ecosystem and thus the basis for human life. They were originally developed by a 28-member group of Earth system and environmental scientists led by Johan Rockström (Stockholm Resilience Centre) and first published in 2009. Planetary boundaries define humanity’s safe operating space. Originally, the following boundaries were considered to have been exceeded: climate change, biochemical cycles, land use, biodiversity. In addition, the freshwater and novel entities boundaries have recently also been defined as (partially) exceeded.</a:t>
            </a:r>
            <a:endParaRPr lang="de-DE">
              <a:cs typeface="Calibri"/>
            </a:endParaRPr>
          </a:p>
        </p:txBody>
      </p:sp>
      <p:sp>
        <p:nvSpPr>
          <p:cNvPr id="4" name="Foliennummernplatzhalter 3"/>
          <p:cNvSpPr>
            <a:spLocks noGrp="1"/>
          </p:cNvSpPr>
          <p:nvPr>
            <p:ph type="sldNum" sz="quarter" idx="5"/>
          </p:nvPr>
        </p:nvSpPr>
        <p:spPr/>
        <p:txBody>
          <a:bodyPr/>
          <a:lstStyle/>
          <a:p>
            <a:pPr>
              <a:defRPr b="0" i="0"/>
            </a:pPr>
            <a:fld id="{D890F0F2-2B76-42D8-87BE-C09DF5F09BB3}" type="slidenum">
              <a:rPr lang="de-DE" smtClean="0"/>
              <a:t>5</a:t>
            </a:fld>
            <a:endParaRPr lang="de-DE"/>
          </a:p>
        </p:txBody>
      </p:sp>
    </p:spTree>
    <p:extLst>
      <p:ext uri="{BB962C8B-B14F-4D97-AF65-F5344CB8AC3E}">
        <p14:creationId xmlns:p14="http://schemas.microsoft.com/office/powerpoint/2010/main" val="84249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sz="1200"/>
              <a:t>The linear economic model of “take, make and dispose” has not only led to dramatic environmental impact, it is also highly inefficient and involves major losses in value creation. </a:t>
            </a:r>
          </a:p>
          <a:p>
            <a:endParaRPr lang="de-DE" sz="1200"/>
          </a:p>
          <a:p>
            <a:pPr>
              <a:defRPr b="0" i="0"/>
            </a:pPr>
            <a:r>
              <a:rPr lang="2057" sz="1200"/>
              <a:t>In addition, current dependencies on raw material imports will further intensify in the future: the current energy and mobility transition is accompanied by a change in demand from fossil to metallic raw materials and rare earths. The demand for renewable materials is also increasing and, in the foreseeable future, will be impossible to meet.</a:t>
            </a:r>
            <a:endParaRPr lang="de-DE"/>
          </a:p>
          <a:p>
            <a:pPr marL="0" indent="0">
              <a:buNone/>
            </a:pPr>
            <a:endParaRPr lang="de-DE"/>
          </a:p>
        </p:txBody>
      </p:sp>
      <p:sp>
        <p:nvSpPr>
          <p:cNvPr id="4" name="Foliennummernplatzhalter 3"/>
          <p:cNvSpPr>
            <a:spLocks noGrp="1"/>
          </p:cNvSpPr>
          <p:nvPr>
            <p:ph type="sldNum" sz="quarter" idx="5"/>
          </p:nvPr>
        </p:nvSpPr>
        <p:spPr/>
        <p:txBody>
          <a:bodyPr/>
          <a:lstStyle/>
          <a:p>
            <a:pPr>
              <a:defRPr b="0" i="0"/>
            </a:pPr>
            <a:fld id="{A80ABA17-7CE7-4192-A909-4F17D1CEF319}" type="slidenum">
              <a:rPr lang="de-DE" smtClean="0"/>
              <a:t>6</a:t>
            </a:fld>
            <a:endParaRPr lang="de-DE"/>
          </a:p>
        </p:txBody>
      </p:sp>
    </p:spTree>
    <p:extLst>
      <p:ext uri="{BB962C8B-B14F-4D97-AF65-F5344CB8AC3E}">
        <p14:creationId xmlns:p14="http://schemas.microsoft.com/office/powerpoint/2010/main" val="335408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The Circular Economy is an important approach to solving these crises. </a:t>
            </a:r>
          </a:p>
          <a:p>
            <a:pPr>
              <a:defRPr b="0" i="0"/>
            </a:pPr>
            <a:r>
              <a:rPr lang="2057"/>
              <a:t>The environment for the development of circular solutions is looking promising.</a:t>
            </a:r>
          </a:p>
          <a:p>
            <a:pPr marL="171450" indent="-171450">
              <a:buFont typeface="Arial" panose="020B0604020202020204" pitchFamily="34" charset="0"/>
              <a:buChar char="•"/>
              <a:defRPr b="0" i="0"/>
            </a:pPr>
            <a:r>
              <a:rPr lang="2057"/>
              <a:t>Policy makers are setting out an increasingly concrete framework. </a:t>
            </a:r>
          </a:p>
          <a:p>
            <a:pPr marL="628650" lvl="1" indent="-171450">
              <a:buFont typeface="Arial" panose="020B0604020202020204" pitchFamily="34" charset="0"/>
              <a:buChar char="•"/>
              <a:defRPr b="0" i="0"/>
            </a:pPr>
            <a:r>
              <a:rPr lang="2057" b="0" i="0">
                <a:solidFill>
                  <a:srgbClr val="233570"/>
                </a:solidFill>
                <a:effectLst/>
                <a:latin typeface="Sailec-Regular"/>
              </a:rPr>
              <a:t>The idea of the Circular Economy is reflected in the Sustainable Development Goals of the United Nations. Goal 12 reads “Ensure sustainable consumption and production patterns”. https://sdgs.un.org/goals</a:t>
            </a:r>
          </a:p>
          <a:p>
            <a:pPr marL="628650" lvl="1" indent="-171450">
              <a:buFont typeface="Arial" panose="020B0604020202020204" pitchFamily="34" charset="0"/>
              <a:buChar char="•"/>
              <a:defRPr b="0" i="0"/>
            </a:pPr>
            <a:r>
              <a:rPr lang="2057"/>
              <a:t>In Europe, the European Commission’s Circular Economy Action Plans have set out an ambitious vision for the Circular Economy. https://environment.ec.europa.eu/strategy/circular-economy-action-plan_en</a:t>
            </a:r>
          </a:p>
          <a:p>
            <a:pPr marL="628650" lvl="1" indent="-171450">
              <a:buFont typeface="Arial" panose="020B0604020202020204" pitchFamily="34" charset="0"/>
              <a:buChar char="•"/>
              <a:defRPr b="0" i="0"/>
            </a:pPr>
            <a:r>
              <a:rPr lang="2057"/>
              <a:t>Germany’s 2021 Coalition Agreement includes important declarations of intent for the implementation of a Circular Economy in Germany</a:t>
            </a:r>
            <a:r>
              <a:rPr lang="de-DE"/>
              <a:t>.</a:t>
            </a:r>
            <a:r>
              <a:rPr lang="2057"/>
              <a:t> https://www.bundesregierung.de/breg-de/service/gesetzesvorhaben/koalitionsvertrag-2021-1990800</a:t>
            </a:r>
          </a:p>
          <a:p>
            <a:pPr marL="171450" indent="-171450">
              <a:buFont typeface="Arial" panose="020B0604020202020204" pitchFamily="34" charset="0"/>
              <a:buChar char="•"/>
              <a:defRPr b="0" i="0"/>
            </a:pPr>
            <a:r>
              <a:rPr lang="2057"/>
              <a:t>Scientists are increasingly forcefully demonstrating the need for the Circular Economy and indicating ways to get there. </a:t>
            </a:r>
          </a:p>
          <a:p>
            <a:pPr marL="628650" lvl="1" indent="-171450">
              <a:buFont typeface="Arial" panose="020B0604020202020204" pitchFamily="34" charset="0"/>
              <a:buChar char="•"/>
              <a:defRPr b="0" i="0"/>
            </a:pPr>
            <a:r>
              <a:rPr lang="2057"/>
              <a:t>The International Resource Panel has forcefully demonstrated the impact of resource use (see previous slides). </a:t>
            </a:r>
          </a:p>
          <a:p>
            <a:pPr marL="628650" lvl="1" indent="-171450">
              <a:buFont typeface="Arial" panose="020B0604020202020204" pitchFamily="34" charset="0"/>
              <a:buChar char="•"/>
              <a:defRPr b="0" i="0"/>
            </a:pPr>
            <a:r>
              <a:rPr lang="2057"/>
              <a:t>In 2021, the Circularity Gap Report identified many possible solutions as to how a globally implemented Circular Economy could contribute to achieving climate goals, including approaches in the areas of housing, food and mobility, among others. https://www.circularity-gap.world/2021</a:t>
            </a:r>
          </a:p>
          <a:p>
            <a:pPr marL="628650" lvl="1" indent="-171450">
              <a:buFont typeface="Arial" panose="020B0604020202020204" pitchFamily="34" charset="0"/>
              <a:buChar char="•"/>
              <a:defRPr b="0" i="0"/>
            </a:pPr>
            <a:r>
              <a:rPr lang="2057"/>
              <a:t>In Germany, the Circular Economy Initiative Deutschland, together with stakeholders from politics, business, science and society, has developed a roadmap that identifies concrete fields of action and measures for the transition to a Circular Economy</a:t>
            </a:r>
            <a:r>
              <a:rPr lang="de-DE"/>
              <a:t>.</a:t>
            </a:r>
            <a:r>
              <a:rPr lang="2057"/>
              <a:t> https://www.circular-economy-initiative.de/</a:t>
            </a:r>
          </a:p>
          <a:p>
            <a:pPr marL="628650" lvl="1" indent="-171450">
              <a:buFont typeface="Arial" panose="020B0604020202020204" pitchFamily="34" charset="0"/>
              <a:buChar char="•"/>
              <a:defRPr b="0" i="0"/>
            </a:pPr>
            <a:r>
              <a:rPr lang="2057"/>
              <a:t>The Circular Society Roadmap project is using a transdisciplinary format to work out how society should be transformed. </a:t>
            </a:r>
            <a:r>
              <a:rPr lang="2057" b="0" i="0">
                <a:solidFill>
                  <a:srgbClr val="333333"/>
                </a:solidFill>
                <a:effectLst/>
                <a:latin typeface="DIN"/>
              </a:rPr>
              <a:t>The term “Circular Society”, which has been introduced by different stakeholders from research and practice, aims to stimulate approaches that go beyond technological and market-oriented approaches and sees itself as a framework for fundamental socio-ecological transformation towards the concept of circularity. https://www.hanssauerstiftung.de/roadmap/</a:t>
            </a:r>
          </a:p>
          <a:p>
            <a:pPr marL="171450" lvl="0" indent="-171450">
              <a:buFont typeface="Arial" panose="020B0604020202020204" pitchFamily="34" charset="0"/>
              <a:buChar char="•"/>
              <a:defRPr b="0" i="0"/>
            </a:pPr>
            <a:r>
              <a:rPr lang="2057" b="0" i="0">
                <a:solidFill>
                  <a:srgbClr val="333333"/>
                </a:solidFill>
                <a:effectLst/>
                <a:latin typeface="DIN"/>
              </a:rPr>
              <a:t>Various business and civil society initiatives are working on definitions and ways forward:</a:t>
            </a:r>
          </a:p>
          <a:p>
            <a:pPr marL="628650" lvl="1" indent="-171450">
              <a:buFont typeface="Arial" panose="020B0604020202020204" pitchFamily="34" charset="0"/>
              <a:buChar char="•"/>
              <a:defRPr b="0" i="0"/>
            </a:pPr>
            <a:r>
              <a:rPr lang="2057" b="0" i="0">
                <a:solidFill>
                  <a:srgbClr val="333333"/>
                </a:solidFill>
                <a:effectLst/>
                <a:latin typeface="DIN"/>
              </a:rPr>
              <a:t>The Round Table Repair is advocating a new culture of repair. https://runder-tisch-reparatur.de/</a:t>
            </a:r>
          </a:p>
          <a:p>
            <a:pPr marL="628650" lvl="1" indent="-171450">
              <a:buFont typeface="Arial" panose="020B0604020202020204" pitchFamily="34" charset="0"/>
              <a:buChar char="•"/>
              <a:defRPr b="0" i="0"/>
            </a:pPr>
            <a:r>
              <a:rPr lang="2057" b="0" i="0">
                <a:solidFill>
                  <a:srgbClr val="333333"/>
                </a:solidFill>
                <a:effectLst/>
                <a:latin typeface="DIN"/>
              </a:rPr>
              <a:t>With its </a:t>
            </a:r>
            <a:r>
              <a:rPr lang="2057" b="0" i="0">
                <a:solidFill>
                  <a:srgbClr val="FFFFFF"/>
                </a:solidFill>
                <a:effectLst/>
                <a:latin typeface="DIN"/>
              </a:rPr>
              <a:t>Circular Economy Standardisation Roadmap, DIN, the German Institute for Standardization, will by 2023 have developed an overview of the current situation in standardisation in the field of Circular Economy and requirements and challenges for seven key topics and their concrete need for action for future norms and standards. https://www.din.de/de/forschung-und-innovation/themen/circular-economy</a:t>
            </a:r>
          </a:p>
          <a:p>
            <a:pPr marL="628650" lvl="1" indent="-171450">
              <a:buFont typeface="Arial" panose="020B0604020202020204" pitchFamily="34" charset="0"/>
              <a:buChar char="•"/>
              <a:defRPr b="0" i="0"/>
            </a:pPr>
            <a:r>
              <a:rPr lang="2057" b="0">
                <a:solidFill>
                  <a:srgbClr val="FFFFFF"/>
                </a:solidFill>
                <a:effectLst/>
                <a:latin typeface="Work Sans" panose="020B0604020202020204" pitchFamily="2" charset="0"/>
              </a:rPr>
              <a:t>The PREVENT Waste Alliance is an alliance of organisations from business, science, civil society and government institutions. It was launched in May 2019 in Berlin and serves as a platform for exchange and international cooperation</a:t>
            </a:r>
            <a:r>
              <a:rPr lang="de-DE" b="0">
                <a:solidFill>
                  <a:srgbClr val="FFFFFF"/>
                </a:solidFill>
                <a:effectLst/>
                <a:latin typeface="Work Sans" panose="020B0604020202020204" pitchFamily="2" charset="0"/>
              </a:rPr>
              <a:t>.</a:t>
            </a:r>
            <a:r>
              <a:rPr lang="2057" b="0">
                <a:solidFill>
                  <a:srgbClr val="FFFFFF"/>
                </a:solidFill>
                <a:effectLst/>
                <a:latin typeface="Work Sans" panose="020B0604020202020204" pitchFamily="2" charset="0"/>
              </a:rPr>
              <a:t> https://prevent-waste.net/en/about-us/</a:t>
            </a:r>
            <a:endParaRPr lang="de-DE" b="0" i="0">
              <a:solidFill>
                <a:srgbClr val="FFFFFF"/>
              </a:solidFill>
              <a:effectLst/>
              <a:latin typeface="DIN"/>
            </a:endParaRPr>
          </a:p>
          <a:p>
            <a:pPr marL="628650" lvl="1" indent="-171450">
              <a:buFont typeface="Arial" panose="020B0604020202020204" pitchFamily="34" charset="0"/>
              <a:buChar char="•"/>
              <a:defRPr b="0" i="0"/>
            </a:pPr>
            <a:r>
              <a:rPr lang="2057" b="0" i="0">
                <a:solidFill>
                  <a:srgbClr val="FFFFFF"/>
                </a:solidFill>
                <a:effectLst/>
                <a:latin typeface="DIN"/>
              </a:rPr>
              <a:t>Various associations such as the Federation of the German Waste, Water and Raw Materials Management Industry (BDE) and the German Association for Sustainable Business (BNW) are committed to the Circular Economy. </a:t>
            </a:r>
          </a:p>
          <a:p>
            <a:pPr marL="628650" lvl="1" indent="-171450">
              <a:buFont typeface="Arial" panose="020B0604020202020204" pitchFamily="34" charset="0"/>
              <a:buChar char="•"/>
            </a:pPr>
            <a:endParaRPr lang="de-DE"/>
          </a:p>
        </p:txBody>
      </p:sp>
      <p:sp>
        <p:nvSpPr>
          <p:cNvPr id="4" name="Foliennummernplatzhalter 3"/>
          <p:cNvSpPr>
            <a:spLocks noGrp="1"/>
          </p:cNvSpPr>
          <p:nvPr>
            <p:ph type="sldNum" sz="quarter" idx="5"/>
          </p:nvPr>
        </p:nvSpPr>
        <p:spPr/>
        <p:txBody>
          <a:bodyPr/>
          <a:lstStyle/>
          <a:p>
            <a:pPr>
              <a:defRPr b="0" i="0"/>
            </a:pPr>
            <a:fld id="{C0E44667-E976-4229-AE8C-7CFCD2C95E90}" type="slidenum">
              <a:rPr lang="de-DE" smtClean="0"/>
              <a:t>7</a:t>
            </a:fld>
            <a:endParaRPr lang="de-DE"/>
          </a:p>
        </p:txBody>
      </p:sp>
    </p:spTree>
    <p:extLst>
      <p:ext uri="{BB962C8B-B14F-4D97-AF65-F5344CB8AC3E}">
        <p14:creationId xmlns:p14="http://schemas.microsoft.com/office/powerpoint/2010/main" val="84142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t>In Germany, we have not yet established a Circular Economy - the current situation corresponds more to a circular waste management. </a:t>
            </a:r>
          </a:p>
          <a:p>
            <a:endParaRPr lang="de-DE"/>
          </a:p>
          <a:p>
            <a:pPr>
              <a:defRPr b="0" i="0"/>
            </a:pPr>
            <a:r>
              <a:rPr lang="2057"/>
              <a:t>Left panel: The recycling rates for various types of waste in Germany are already quite high in some cases. We achieve almost 70% for municipal waste and almost 90% for construction and demolition waste. However, these rates focus on input quantities into the recycling systems and do not provide any information about the quality of the recycled materials/secondary raw materials produced. </a:t>
            </a:r>
          </a:p>
          <a:p>
            <a:endParaRPr lang="de-DE"/>
          </a:p>
          <a:p>
            <a:pPr>
              <a:defRPr b="0" i="0"/>
            </a:pPr>
            <a:r>
              <a:rPr lang="2057"/>
              <a:t>Right panel: However, the quality of these secondary raw materials is crucial if we want to use to limit the consumption of primary raw materials. The DERec indicator shows that in Germany currently only 13% of primary raw materials could theoretically be saved through the use of secondary raw materials. </a:t>
            </a:r>
          </a:p>
          <a:p>
            <a:endParaRPr lang="de-DE"/>
          </a:p>
          <a:p>
            <a:pPr>
              <a:defRPr b="0" i="0"/>
            </a:pPr>
            <a:r>
              <a:rPr lang="2057"/>
              <a:t>Middle panel: This situation is illustrated by the European Circular Material Use Rate indicator, which also shows the proportion of recycled material that is returned to the economy. Here, Germany is just below average compared to other countries and far behind countries such as the Netherlands or Belgium.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b="0" i="0"/>
            </a:pPr>
            <a:fld id="{02EB7298-EF86-48D1-9D65-9945262D04D8}" type="slidenum">
              <a:rPr kumimoji="0" lang="de-DE"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b="0" i="0"/>
              </a:pPr>
              <a:t>8</a:t>
            </a:fld>
            <a:endParaRPr kumimoji="0" lang="de-DE"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25849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b="0" i="0"/>
            </a:pPr>
            <a:r>
              <a:rPr lang="2057">
                <a:cs typeface="Calibri"/>
              </a:rPr>
              <a:t>Let the information presented on the last slides sink in. Have some of the facts about current resource consumption surprised you? Which facts stand out for you here and at which point were you perhaps not surprised at all?</a:t>
            </a:r>
          </a:p>
          <a:p>
            <a:endParaRPr lang="de-DE">
              <a:cs typeface="Calibri"/>
            </a:endParaRPr>
          </a:p>
          <a:p>
            <a:pPr>
              <a:defRPr b="0" i="0"/>
            </a:pPr>
            <a:r>
              <a:rPr lang="2057">
                <a:cs typeface="Calibri"/>
              </a:rPr>
              <a:t>Looking at your own business and also beyond, what (further) business risks do you see from the current linear economic system?</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b="0" i="0"/>
            </a:pPr>
            <a:fld id="{AE2E5C99-0E50-45D8-9927-3B339D95E715}" type="slidenum">
              <a:rPr kumimoji="0" lang="de-DE"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b="0" i="0"/>
              </a:pPr>
              <a:t>9</a:t>
            </a:fld>
            <a:endParaRPr kumimoji="0" lang="de-DE"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412637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0D11F1D4-6BF0-8E43-A4A0-BC6603CA5E0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ußzeilenplatzhalter 4">
            <a:extLst>
              <a:ext uri="{FF2B5EF4-FFF2-40B4-BE49-F238E27FC236}">
                <a16:creationId xmlns:a16="http://schemas.microsoft.com/office/drawing/2014/main" id="{BED166DD-7247-D34E-B3C5-613ACFE91F33}"/>
              </a:ext>
            </a:extLst>
          </p:cNvPr>
          <p:cNvSpPr>
            <a:spLocks noGrp="1"/>
          </p:cNvSpPr>
          <p:nvPr>
            <p:ph type="ftr" sz="quarter" idx="11"/>
          </p:nvPr>
        </p:nvSpPr>
        <p:spPr/>
        <p:txBody>
          <a:bodyPr/>
          <a:lstStyle/>
          <a:p>
            <a:r>
              <a:rPr lang="de-DE"/>
              <a:t>Einführung in die Circular Economy</a:t>
            </a:r>
          </a:p>
        </p:txBody>
      </p:sp>
      <p:sp>
        <p:nvSpPr>
          <p:cNvPr id="8" name="Oval 7">
            <a:extLst>
              <a:ext uri="{FF2B5EF4-FFF2-40B4-BE49-F238E27FC236}">
                <a16:creationId xmlns:a16="http://schemas.microsoft.com/office/drawing/2014/main" id="{C274F34C-4267-774B-9C07-E257C71CC1F0}"/>
              </a:ext>
            </a:extLst>
          </p:cNvPr>
          <p:cNvSpPr/>
          <p:nvPr userDrawn="1"/>
        </p:nvSpPr>
        <p:spPr>
          <a:xfrm>
            <a:off x="1651799" y="930730"/>
            <a:ext cx="8964578" cy="8964578"/>
          </a:xfrm>
          <a:prstGeom prst="ellipse">
            <a:avLst/>
          </a:prstGeom>
          <a:solidFill>
            <a:schemeClr val="bg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18CC294-0A00-F640-BF9C-F84E5B6A23CC}"/>
              </a:ext>
            </a:extLst>
          </p:cNvPr>
          <p:cNvSpPr/>
          <p:nvPr userDrawn="1"/>
        </p:nvSpPr>
        <p:spPr>
          <a:xfrm>
            <a:off x="2046210" y="-609213"/>
            <a:ext cx="8099577" cy="8099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ABB6D18-7A6F-6C45-ACD9-7510592D91A6}"/>
              </a:ext>
            </a:extLst>
          </p:cNvPr>
          <p:cNvSpPr/>
          <p:nvPr userDrawn="1"/>
        </p:nvSpPr>
        <p:spPr>
          <a:xfrm>
            <a:off x="1016799" y="930730"/>
            <a:ext cx="8964578" cy="8964578"/>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039837"/>
      </p:ext>
    </p:extLst>
  </p:cSld>
  <p:clrMapOvr>
    <a:masterClrMapping/>
  </p:clrMapOvr>
  <p:transition/>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B1A97-2717-C44D-817B-D67238E0380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E4BEB3E-50D5-0648-9C13-30EF226E1DFA}"/>
              </a:ext>
            </a:extLst>
          </p:cNvPr>
          <p:cNvSpPr>
            <a:spLocks noGrp="1"/>
          </p:cNvSpPr>
          <p:nvPr>
            <p:ph idx="1"/>
          </p:nvPr>
        </p:nvSpPr>
        <p:spPr/>
        <p:txBody>
          <a:bodyPr/>
          <a:lstStyle/>
          <a:p>
            <a:r>
              <a:rPr lang="de-DE"/>
              <a:t>Mastertextformat bearbeiten
Zweite Ebene
Dritte Ebene
Vierte Ebene
Fünfte Ebene</a:t>
            </a:r>
          </a:p>
        </p:txBody>
      </p:sp>
      <p:sp>
        <p:nvSpPr>
          <p:cNvPr id="5" name="Fußzeilenplatzhalter 4">
            <a:extLst>
              <a:ext uri="{FF2B5EF4-FFF2-40B4-BE49-F238E27FC236}">
                <a16:creationId xmlns:a16="http://schemas.microsoft.com/office/drawing/2014/main" id="{DB156655-AAAE-F14C-95A8-E9A8BE578EB5}"/>
              </a:ext>
            </a:extLst>
          </p:cNvPr>
          <p:cNvSpPr>
            <a:spLocks noGrp="1"/>
          </p:cNvSpPr>
          <p:nvPr>
            <p:ph type="ftr" sz="quarter" idx="11"/>
          </p:nvPr>
        </p:nvSpPr>
        <p:spPr/>
        <p:txBody>
          <a:bodyPr/>
          <a:lstStyle/>
          <a:p>
            <a:r>
              <a:rPr lang="de-DE"/>
              <a:t>Einführung in die Circular Economy</a:t>
            </a:r>
          </a:p>
        </p:txBody>
      </p:sp>
    </p:spTree>
    <p:extLst>
      <p:ext uri="{BB962C8B-B14F-4D97-AF65-F5344CB8AC3E}">
        <p14:creationId xmlns:p14="http://schemas.microsoft.com/office/powerpoint/2010/main" val="3534365747"/>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98A0B-295D-9940-B60E-34F4F745562D}"/>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533D1BD8-2E69-C644-BCE0-54C07207CAA2}"/>
              </a:ext>
            </a:extLst>
          </p:cNvPr>
          <p:cNvSpPr>
            <a:spLocks noGrp="1"/>
          </p:cNvSpPr>
          <p:nvPr>
            <p:ph type="ftr" sz="quarter" idx="11"/>
          </p:nvPr>
        </p:nvSpPr>
        <p:spPr/>
        <p:txBody>
          <a:bodyPr/>
          <a:lstStyle/>
          <a:p>
            <a:r>
              <a:rPr lang="de-DE"/>
              <a:t>Einführung in die Circular Economy</a:t>
            </a:r>
          </a:p>
        </p:txBody>
      </p:sp>
    </p:spTree>
    <p:extLst>
      <p:ext uri="{BB962C8B-B14F-4D97-AF65-F5344CB8AC3E}">
        <p14:creationId xmlns:p14="http://schemas.microsoft.com/office/powerpoint/2010/main" val="2726210768"/>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B0D86F2-9A69-9947-B97A-5F6E886A33B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39239829"/>
      </p:ext>
    </p:extLst>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G_dunk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ADBE5BB9-EAC0-FB43-8027-EFE38F309445}"/>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D1770868-FED7-ED4F-8321-F0DAB0D8C7A5}"/>
              </a:ext>
            </a:extLst>
          </p:cNvPr>
          <p:cNvSpPr>
            <a:spLocks noGrp="1"/>
          </p:cNvSpPr>
          <p:nvPr>
            <p:ph type="ftr" sz="quarter" idx="11"/>
          </p:nvPr>
        </p:nvSpPr>
        <p:spPr/>
        <p:txBody>
          <a:bodyPr/>
          <a:lstStyle>
            <a:lvl1pPr>
              <a:defRPr>
                <a:solidFill>
                  <a:schemeClr val="bg1"/>
                </a:solidFill>
              </a:defRPr>
            </a:lvl1pPr>
          </a:lstStyle>
          <a:p>
            <a:r>
              <a:rPr lang="de-DE"/>
              <a:t>Einführung in die Circular Economy</a:t>
            </a:r>
          </a:p>
        </p:txBody>
      </p:sp>
      <p:sp>
        <p:nvSpPr>
          <p:cNvPr id="7" name="Titelplatzhalter 1">
            <a:extLst>
              <a:ext uri="{FF2B5EF4-FFF2-40B4-BE49-F238E27FC236}">
                <a16:creationId xmlns:a16="http://schemas.microsoft.com/office/drawing/2014/main" id="{EC7D7787-0A3F-AC44-96AE-C9BB8C9E7702}"/>
              </a:ext>
            </a:extLst>
          </p:cNvPr>
          <p:cNvSpPr>
            <a:spLocks noGrp="1"/>
          </p:cNvSpPr>
          <p:nvPr>
            <p:ph type="title"/>
          </p:nvPr>
        </p:nvSpPr>
        <p:spPr>
          <a:xfrm>
            <a:off x="300038" y="272716"/>
            <a:ext cx="11591924" cy="687983"/>
          </a:xfrm>
          <a:prstGeom prst="rect">
            <a:avLst/>
          </a:prstGeom>
        </p:spPr>
        <p:txBody>
          <a:bodyPr vert="horz" lIns="0" tIns="0" rIns="0" bIns="0" rtlCol="0" anchor="t" anchorCtr="0">
            <a:noAutofit/>
          </a:bodyPr>
          <a:lstStyle/>
          <a:p>
            <a:r>
              <a:rPr lang="de-DE"/>
              <a:t>Mastertitelformat bearbeiten</a:t>
            </a:r>
          </a:p>
        </p:txBody>
      </p:sp>
    </p:spTree>
    <p:extLst>
      <p:ext uri="{BB962C8B-B14F-4D97-AF65-F5344CB8AC3E}">
        <p14:creationId xmlns:p14="http://schemas.microsoft.com/office/powerpoint/2010/main" val="3724552332"/>
      </p:ext>
    </p:extLst>
  </p:cSld>
  <p:clrMapOvr>
    <a:masterClrMapping/>
  </p:clrMapOvr>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Inhalt - nur Überschrift">
    <p:spTree>
      <p:nvGrpSpPr>
        <p:cNvPr id="1" name=""/>
        <p:cNvGrpSpPr/>
        <p:nvPr/>
      </p:nvGrpSpPr>
      <p:grpSpPr>
        <a:xfrm>
          <a:off x="0" y="0"/>
          <a:ext cx="0" cy="0"/>
          <a:chOff x="0" y="0"/>
          <a:chExt cx="0" cy="0"/>
        </a:xfrm>
      </p:grpSpPr>
      <p:sp>
        <p:nvSpPr>
          <p:cNvPr id="7" name="Textplatzhalter 2"/>
          <p:cNvSpPr>
            <a:spLocks noGrp="1"/>
          </p:cNvSpPr>
          <p:nvPr>
            <p:ph type="body" sz="quarter" idx="10" hasCustomPrompt="1"/>
          </p:nvPr>
        </p:nvSpPr>
        <p:spPr>
          <a:xfrm>
            <a:off x="335360" y="356660"/>
            <a:ext cx="10465163" cy="384043"/>
          </a:xfrm>
          <a:prstGeom prst="rect">
            <a:avLst/>
          </a:prstGeom>
          <a:noFill/>
        </p:spPr>
        <p:txBody>
          <a:bodyPr lIns="0" tIns="0" rIns="0" bIns="0"/>
          <a:lstStyle>
            <a:lvl1pPr marL="0" indent="0">
              <a:spcBef>
                <a:spcPct val="0"/>
              </a:spcBef>
              <a:buNone/>
              <a:defRPr sz="2667" b="1" baseline="0">
                <a:solidFill>
                  <a:schemeClr val="tx1"/>
                </a:solidFill>
              </a:defRPr>
            </a:lvl1pPr>
          </a:lstStyle>
          <a:p>
            <a:pPr lvl="0"/>
            <a:r>
              <a:rPr lang="de-DE"/>
              <a:t>Überschrift (Arial 20 fett), optionale Subline (Arial 20 (nicht fett), Zeilenabstand 1)</a:t>
            </a:r>
          </a:p>
        </p:txBody>
      </p:sp>
      <p:pic>
        <p:nvPicPr>
          <p:cNvPr id="11" name="Grafik 10">
            <a:extLst>
              <a:ext uri="{FF2B5EF4-FFF2-40B4-BE49-F238E27FC236}">
                <a16:creationId xmlns:a16="http://schemas.microsoft.com/office/drawing/2014/main" id="{6EBFB8E0-99ED-431E-AA44-47BD3398A1BF}"/>
              </a:ext>
            </a:extLst>
          </p:cNvPr>
          <p:cNvPicPr>
            <a:picLocks noChangeAspect="1"/>
          </p:cNvPicPr>
          <p:nvPr userDrawn="1"/>
        </p:nvPicPr>
        <p:blipFill>
          <a:blip r:embed="rId2"/>
          <a:srcRect r="62948"/>
          <a:stretch>
            <a:fillRect/>
          </a:stretch>
        </p:blipFill>
        <p:spPr>
          <a:xfrm>
            <a:off x="10896533" y="356658"/>
            <a:ext cx="960107" cy="551671"/>
          </a:xfrm>
          <a:prstGeom prst="rect">
            <a:avLst/>
          </a:prstGeom>
        </p:spPr>
      </p:pic>
      <p:sp>
        <p:nvSpPr>
          <p:cNvPr id="12" name="Rechteck 11">
            <a:extLst>
              <a:ext uri="{FF2B5EF4-FFF2-40B4-BE49-F238E27FC236}">
                <a16:creationId xmlns:a16="http://schemas.microsoft.com/office/drawing/2014/main" id="{0F204018-6A3A-4457-856F-DEDFC4C5BA4A}"/>
              </a:ext>
            </a:extLst>
          </p:cNvPr>
          <p:cNvSpPr/>
          <p:nvPr userDrawn="1"/>
        </p:nvSpPr>
        <p:spPr>
          <a:xfrm>
            <a:off x="0" y="6664155"/>
            <a:ext cx="12192000" cy="193845"/>
          </a:xfrm>
          <a:prstGeom prst="rect">
            <a:avLst/>
          </a:prstGeom>
          <a:solidFill>
            <a:srgbClr val="E0E6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6" name="Textplatzhalter 4">
            <a:extLst>
              <a:ext uri="{FF2B5EF4-FFF2-40B4-BE49-F238E27FC236}">
                <a16:creationId xmlns:a16="http://schemas.microsoft.com/office/drawing/2014/main" id="{EFC746F0-7579-4E86-8CF9-3E37FF96CF75}"/>
              </a:ext>
            </a:extLst>
          </p:cNvPr>
          <p:cNvSpPr>
            <a:spLocks noGrp="1"/>
          </p:cNvSpPr>
          <p:nvPr>
            <p:ph type="body" sz="quarter" idx="12" hasCustomPrompt="1"/>
          </p:nvPr>
        </p:nvSpPr>
        <p:spPr>
          <a:xfrm>
            <a:off x="335361" y="6165331"/>
            <a:ext cx="7498684" cy="240000"/>
          </a:xfrm>
          <a:prstGeom prst="rect">
            <a:avLst/>
          </a:prstGeom>
        </p:spPr>
        <p:txBody>
          <a:bodyPr lIns="0" tIns="0" rIns="0" bIns="0"/>
          <a:lstStyle>
            <a:lvl1pPr marL="0" indent="0">
              <a:buNone/>
              <a:defRPr sz="1067">
                <a:solidFill>
                  <a:schemeClr val="tx1"/>
                </a:solidFill>
                <a:latin typeface="+mn-lt"/>
              </a:defRPr>
            </a:lvl1pPr>
            <a:lvl2pPr marL="609585" indent="0">
              <a:buNone/>
              <a:defRPr>
                <a:latin typeface="+mj-lt"/>
              </a:defRPr>
            </a:lvl2pPr>
            <a:lvl3pPr marL="1219170" indent="0">
              <a:buNone/>
              <a:defRPr>
                <a:latin typeface="+mj-lt"/>
              </a:defRPr>
            </a:lvl3pPr>
            <a:lvl4pPr marL="1828754" indent="0">
              <a:buNone/>
              <a:defRPr>
                <a:latin typeface="+mj-lt"/>
              </a:defRPr>
            </a:lvl4pPr>
            <a:lvl5pPr marL="2438339" indent="0">
              <a:buNone/>
              <a:defRPr>
                <a:latin typeface="+mj-lt"/>
              </a:defRPr>
            </a:lvl5pPr>
          </a:lstStyle>
          <a:p>
            <a:pPr lvl="0"/>
            <a:r>
              <a:rPr lang="de-DE"/>
              <a:t>Optional: Quellenangabe (Arial 8)</a:t>
            </a:r>
          </a:p>
        </p:txBody>
      </p:sp>
    </p:spTree>
    <p:extLst>
      <p:ext uri="{BB962C8B-B14F-4D97-AF65-F5344CB8AC3E}">
        <p14:creationId xmlns:p14="http://schemas.microsoft.com/office/powerpoint/2010/main" val="1176157344"/>
      </p:ext>
    </p:extLst>
  </p:cSld>
  <p:clrMapOvr>
    <a:masterClrMapping/>
  </p:clrMapOvr>
  <p:transition/>
  <p:hf hdr="0" dt="0"/>
  <p:extLst>
    <p:ext uri="{DCECCB84-F9BA-43D5-87BE-67443E8EF086}">
      <p15:sldGuideLst xmlns:p15="http://schemas.microsoft.com/office/powerpoint/2012/main">
        <p15:guide id="1" orient="horz" pos="3072">
          <p15:clr>
            <a:srgbClr val="FBAE40"/>
          </p15:clr>
        </p15:guide>
        <p15:guide id="2" pos="15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Objekt 5"/>
          <p:cNvPicPr>
            <a:picLocks noChangeAspect="1"/>
          </p:cNvPicPr>
          <p:nvPr/>
        </p:nvPicPr>
        <p:blipFill>
          <a:blip cstate="print"/>
          <a:stretch>
            <a:fillRect/>
          </a:stretch>
        </p:blipFill>
        <p:spPr>
          <a:xfrm>
            <a:off x="1588" y="1588"/>
            <a:ext cx="1588" cy="1588"/>
          </a:xfrm>
          <a:prstGeom prst="rect">
            <a:avLst/>
          </a:prstGeom>
        </p:spPr>
      </p:pic>
      <p:sp>
        <p:nvSpPr>
          <p:cNvPr id="11" name="Rechteck 10">
            <a:extLst>
              <a:ext uri="{FF2B5EF4-FFF2-40B4-BE49-F238E27FC236}">
                <a16:creationId xmlns:a16="http://schemas.microsoft.com/office/drawing/2014/main" id="{4E08ACF9-E06A-324A-95FF-C3ADF5258CC7}"/>
              </a:ext>
            </a:extLst>
          </p:cNvPr>
          <p:cNvSpPr/>
          <p:nvPr userDrawn="1"/>
        </p:nvSpPr>
        <p:spPr>
          <a:xfrm>
            <a:off x="0" y="0"/>
            <a:ext cx="12192000" cy="960699"/>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973E233D-DC2F-8644-844B-AB12DFC99D4C}"/>
              </a:ext>
            </a:extLst>
          </p:cNvPr>
          <p:cNvSpPr>
            <a:spLocks noGrp="1"/>
          </p:cNvSpPr>
          <p:nvPr>
            <p:ph type="title"/>
          </p:nvPr>
        </p:nvSpPr>
        <p:spPr>
          <a:xfrm>
            <a:off x="300038" y="272716"/>
            <a:ext cx="11591924" cy="687983"/>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A101C566-F40E-BB43-8315-9925241899DA}"/>
              </a:ext>
            </a:extLst>
          </p:cNvPr>
          <p:cNvSpPr>
            <a:spLocks noGrp="1"/>
          </p:cNvSpPr>
          <p:nvPr>
            <p:ph type="body" idx="1"/>
          </p:nvPr>
        </p:nvSpPr>
        <p:spPr>
          <a:xfrm>
            <a:off x="300038" y="1268413"/>
            <a:ext cx="11591924" cy="4907798"/>
          </a:xfrm>
          <a:prstGeom prst="rect">
            <a:avLst/>
          </a:prstGeom>
        </p:spPr>
        <p:txBody>
          <a:bodyPr vert="horz" lIns="0" tIns="0" rIns="0" bIns="0" rtlCol="0">
            <a:noAutofit/>
          </a:bodyPr>
          <a:lstStyle/>
          <a:p>
            <a:r>
              <a:rPr lang="de-DE"/>
              <a:t>Mastertextformat bearbeiten
Zweite Ebene
Dritte Ebene
Vierte Ebene
Fünfte Ebene</a:t>
            </a:r>
          </a:p>
        </p:txBody>
      </p:sp>
      <p:sp>
        <p:nvSpPr>
          <p:cNvPr id="5" name="Fußzeilenplatzhalter 4">
            <a:extLst>
              <a:ext uri="{FF2B5EF4-FFF2-40B4-BE49-F238E27FC236}">
                <a16:creationId xmlns:a16="http://schemas.microsoft.com/office/drawing/2014/main" id="{D64BDF69-10CB-6F46-B10B-AB2BAA887E29}"/>
              </a:ext>
            </a:extLst>
          </p:cNvPr>
          <p:cNvSpPr>
            <a:spLocks noGrp="1"/>
          </p:cNvSpPr>
          <p:nvPr>
            <p:ph type="ftr" sz="quarter" idx="3"/>
          </p:nvPr>
        </p:nvSpPr>
        <p:spPr>
          <a:xfrm>
            <a:off x="4038600" y="6418155"/>
            <a:ext cx="4114800" cy="365125"/>
          </a:xfrm>
          <a:prstGeom prst="rect">
            <a:avLst/>
          </a:prstGeom>
        </p:spPr>
        <p:txBody>
          <a:bodyPr vert="horz" lIns="91440" tIns="45720" rIns="91440" bIns="45720" rtlCol="0" anchor="ctr"/>
          <a:lstStyle>
            <a:lvl1pPr algn="ctr">
              <a:defRPr sz="1400">
                <a:solidFill>
                  <a:schemeClr val="tx1"/>
                </a:solidFill>
              </a:defRPr>
            </a:lvl1pPr>
          </a:lstStyle>
          <a:p>
            <a:r>
              <a:rPr lang="de-DE"/>
              <a:t>Einführung in die Circular Economy</a:t>
            </a:r>
          </a:p>
        </p:txBody>
      </p:sp>
      <p:cxnSp>
        <p:nvCxnSpPr>
          <p:cNvPr id="9" name="Gerade Verbindung 8">
            <a:extLst>
              <a:ext uri="{FF2B5EF4-FFF2-40B4-BE49-F238E27FC236}">
                <a16:creationId xmlns:a16="http://schemas.microsoft.com/office/drawing/2014/main" id="{0234405E-F73C-5344-834C-1BD3B5CEFA1C}"/>
              </a:ext>
            </a:extLst>
          </p:cNvPr>
          <p:cNvCxnSpPr/>
          <p:nvPr userDrawn="1"/>
        </p:nvCxnSpPr>
        <p:spPr>
          <a:xfrm>
            <a:off x="300038" y="6418155"/>
            <a:ext cx="11591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57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5" r:id="rId5"/>
    <p:sldLayoutId id="2147483657" r:id="rId6"/>
  </p:sldLayoutIdLst>
  <p:transition/>
  <p:hf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userDrawn="1">
          <p15:clr>
            <a:srgbClr val="F26B43"/>
          </p15:clr>
        </p15:guide>
        <p15:guide id="2" pos="7491" userDrawn="1">
          <p15:clr>
            <a:srgbClr val="F26B43"/>
          </p15:clr>
        </p15:guide>
        <p15:guide id="3" orient="horz" pos="799" userDrawn="1">
          <p15:clr>
            <a:srgbClr val="F26B43"/>
          </p15:clr>
        </p15:guide>
        <p15:guide id="4" orient="horz" pos="10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sv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9.sv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AC5A5C8-C8B2-044B-A2C2-3037F2365A46}"/>
              </a:ext>
            </a:extLst>
          </p:cNvPr>
          <p:cNvSpPr txBox="1"/>
          <p:nvPr/>
        </p:nvSpPr>
        <p:spPr>
          <a:xfrm>
            <a:off x="300037" y="1960517"/>
            <a:ext cx="11586703" cy="1895441"/>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defRPr b="0" i="0"/>
            </a:pPr>
            <a:r>
              <a:rPr lang="2057" sz="6000" b="1">
                <a:latin typeface="+mn-lt"/>
              </a:rPr>
              <a:t>Introduction </a:t>
            </a:r>
            <a:br>
              <a:rPr lang="2057" sz="6000" b="1">
                <a:latin typeface="+mn-lt"/>
              </a:rPr>
            </a:br>
            <a:r>
              <a:rPr lang="2057" sz="6000" b="1">
                <a:latin typeface="+mn-lt"/>
              </a:rPr>
              <a:t>to the Circular Economy</a:t>
            </a:r>
          </a:p>
        </p:txBody>
      </p:sp>
      <p:pic>
        <p:nvPicPr>
          <p:cNvPr id="6" name="Picture 5">
            <a:extLst>
              <a:ext uri="{FF2B5EF4-FFF2-40B4-BE49-F238E27FC236}">
                <a16:creationId xmlns:a16="http://schemas.microsoft.com/office/drawing/2014/main" id="{DE5B0B16-7CBE-2C4D-A4DB-9A7D00752B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25638" y="263900"/>
            <a:ext cx="1861103" cy="775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id="{6BE60DA6-2B7C-5546-9254-A4F0C5E4EC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956189" y="3431421"/>
            <a:ext cx="1103909" cy="1103909"/>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D15F312B-EB42-1A4C-A89D-A4D553B3619C}"/>
              </a:ext>
            </a:extLst>
          </p:cNvPr>
          <p:cNvSpPr/>
          <p:nvPr/>
        </p:nvSpPr>
        <p:spPr>
          <a:xfrm>
            <a:off x="1804087" y="4075063"/>
            <a:ext cx="8589976" cy="1556034"/>
          </a:xfrm>
          <a:prstGeom prst="rect">
            <a:avLst/>
          </a:prstGeom>
        </p:spPr>
        <p:txBody>
          <a:bodyPr wrap="square" lIns="91440" tIns="45720" rIns="91440" bIns="45720" anchor="t">
            <a:spAutoFit/>
          </a:bodyPr>
          <a:lstStyle/>
          <a:p>
            <a:pPr algn="ctr">
              <a:defRPr b="0" i="0"/>
            </a:pPr>
            <a:r>
              <a:rPr lang="2057" sz="3200" b="1">
                <a:solidFill>
                  <a:schemeClr val="bg1"/>
                </a:solidFill>
                <a:ea typeface="+mn-lt"/>
                <a:cs typeface="+mn-lt"/>
              </a:rPr>
              <a:t>“Make it circular!</a:t>
            </a:r>
            <a:r>
              <a:rPr lang="2057" sz="3200" b="0">
                <a:solidFill>
                  <a:schemeClr val="bg1"/>
                </a:solidFill>
                <a:ea typeface="+mn-lt"/>
                <a:cs typeface="+mn-lt"/>
              </a:rPr>
              <a:t> </a:t>
            </a:r>
            <a:br>
              <a:rPr lang="2057" sz="3200" b="0">
                <a:solidFill>
                  <a:schemeClr val="bg1"/>
                </a:solidFill>
                <a:ea typeface="+mn-lt"/>
                <a:cs typeface="+mn-lt"/>
              </a:rPr>
            </a:br>
            <a:r>
              <a:rPr lang="2057" sz="3200" b="0">
                <a:solidFill>
                  <a:schemeClr val="bg1"/>
                </a:solidFill>
                <a:ea typeface="+mn-lt"/>
                <a:cs typeface="+mn-lt"/>
              </a:rPr>
              <a:t>A </a:t>
            </a:r>
            <a:r>
              <a:rPr lang="de-DE" sz="3200" b="0" err="1">
                <a:solidFill>
                  <a:schemeClr val="bg1"/>
                </a:solidFill>
                <a:ea typeface="+mn-lt"/>
                <a:cs typeface="+mn-lt"/>
              </a:rPr>
              <a:t>gamified</a:t>
            </a:r>
            <a:r>
              <a:rPr lang="2057" sz="3200" b="0">
                <a:solidFill>
                  <a:schemeClr val="bg1"/>
                </a:solidFill>
                <a:ea typeface="+mn-lt"/>
                <a:cs typeface="+mn-lt"/>
              </a:rPr>
              <a:t> introduction to circular business models in a corporate setting”  </a:t>
            </a:r>
            <a:endParaRPr lang="en-US" sz="3200">
              <a:solidFill>
                <a:schemeClr val="bg1"/>
              </a:solidFill>
              <a:cs typeface="Calibri"/>
            </a:endParaRPr>
          </a:p>
        </p:txBody>
      </p:sp>
      <p:pic>
        <p:nvPicPr>
          <p:cNvPr id="3" name="Grafik 2">
            <a:extLst>
              <a:ext uri="{FF2B5EF4-FFF2-40B4-BE49-F238E27FC236}">
                <a16:creationId xmlns:a16="http://schemas.microsoft.com/office/drawing/2014/main" id="{3D7ED480-3A91-E644-B185-E03F0C594899}"/>
              </a:ext>
            </a:extLst>
          </p:cNvPr>
          <p:cNvPicPr>
            <a:picLocks noChangeAspect="1"/>
          </p:cNvPicPr>
          <p:nvPr/>
        </p:nvPicPr>
        <p:blipFill>
          <a:blip r:embed="rId5"/>
          <a:stretch>
            <a:fillRect/>
          </a:stretch>
        </p:blipFill>
        <p:spPr>
          <a:xfrm>
            <a:off x="10840462" y="1213328"/>
            <a:ext cx="1132957" cy="1275144"/>
          </a:xfrm>
          <a:prstGeom prst="rect">
            <a:avLst/>
          </a:prstGeom>
        </p:spPr>
      </p:pic>
      <p:sp>
        <p:nvSpPr>
          <p:cNvPr id="2" name="Footer Placeholder 1">
            <a:extLst>
              <a:ext uri="{FF2B5EF4-FFF2-40B4-BE49-F238E27FC236}">
                <a16:creationId xmlns:a16="http://schemas.microsoft.com/office/drawing/2014/main" id="{7507422E-A729-39B1-BE24-DB15227D721A}"/>
              </a:ext>
            </a:extLst>
          </p:cNvPr>
          <p:cNvSpPr>
            <a:spLocks noGrp="1"/>
          </p:cNvSpPr>
          <p:nvPr>
            <p:ph type="ftr" sz="quarter" idx="11"/>
          </p:nvPr>
        </p:nvSpPr>
        <p:spPr/>
        <p:txBody>
          <a:bodyPr/>
          <a:lstStyle/>
          <a:p>
            <a:pPr>
              <a:defRPr b="0" i="0"/>
            </a:pPr>
            <a:r>
              <a:rPr lang="2057"/>
              <a:t>Introduction to the Circular Economy</a:t>
            </a:r>
            <a:endParaRPr lang="en-US"/>
          </a:p>
        </p:txBody>
      </p:sp>
      <p:pic>
        <p:nvPicPr>
          <p:cNvPr id="5" name="Picture 9">
            <a:extLst>
              <a:ext uri="{FF2B5EF4-FFF2-40B4-BE49-F238E27FC236}">
                <a16:creationId xmlns:a16="http://schemas.microsoft.com/office/drawing/2014/main" id="{F7149D8E-CC45-F61F-DD7B-307736B8C06D}"/>
              </a:ext>
            </a:extLst>
          </p:cNvPr>
          <p:cNvPicPr>
            <a:picLocks noChangeAspect="1"/>
          </p:cNvPicPr>
          <p:nvPr/>
        </p:nvPicPr>
        <p:blipFill>
          <a:blip r:embed="rId6"/>
          <a:stretch>
            <a:fillRect/>
          </a:stretch>
        </p:blipFill>
        <p:spPr>
          <a:xfrm>
            <a:off x="10206250" y="2704923"/>
            <a:ext cx="1844723" cy="538306"/>
          </a:xfrm>
          <a:prstGeom prst="rect">
            <a:avLst/>
          </a:prstGeom>
        </p:spPr>
      </p:pic>
    </p:spTree>
    <p:extLst>
      <p:ext uri="{BB962C8B-B14F-4D97-AF65-F5344CB8AC3E}">
        <p14:creationId xmlns:p14="http://schemas.microsoft.com/office/powerpoint/2010/main" val="9498290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97554935-309B-7847-9B41-0AD4E88CC6DD}"/>
              </a:ext>
            </a:extLst>
          </p:cNvPr>
          <p:cNvSpPr/>
          <p:nvPr/>
        </p:nvSpPr>
        <p:spPr>
          <a:xfrm>
            <a:off x="0" y="-16430"/>
            <a:ext cx="9960430" cy="6857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Montserrat"/>
              <a:ea typeface="+mn-ea"/>
              <a:cs typeface="+mn-cs"/>
            </a:endParaRPr>
          </a:p>
        </p:txBody>
      </p:sp>
      <p:sp>
        <p:nvSpPr>
          <p:cNvPr id="3" name="TextBox 39">
            <a:extLst>
              <a:ext uri="{FF2B5EF4-FFF2-40B4-BE49-F238E27FC236}">
                <a16:creationId xmlns:a16="http://schemas.microsoft.com/office/drawing/2014/main" id="{ED1CECFC-67E8-254E-B02C-3DCD83313C4B}"/>
              </a:ext>
            </a:extLst>
          </p:cNvPr>
          <p:cNvSpPr txBox="1"/>
          <p:nvPr/>
        </p:nvSpPr>
        <p:spPr>
          <a:xfrm>
            <a:off x="-640682" y="16431"/>
            <a:ext cx="4013939" cy="3752789"/>
          </a:xfrm>
          <a:prstGeom prst="rect">
            <a:avLst/>
          </a:prstGeom>
          <a:noFill/>
        </p:spPr>
        <p:txBody>
          <a:bodyPr wrap="square" rtlCol="0" anchor="ctr">
            <a:spAutoFit/>
          </a:bodyPr>
          <a:lstStyle/>
          <a:p>
            <a:pPr>
              <a:defRPr b="0" i="0"/>
            </a:pPr>
            <a:r>
              <a:rPr lang="2057" sz="24000" kern="3000" spc="600">
                <a:latin typeface="Calibri" panose="020F0502020204030204" pitchFamily="34" charset="0"/>
                <a:ea typeface="Montserrat Thin" charset="0"/>
                <a:cs typeface="Calibri" panose="020F0502020204030204" pitchFamily="34" charset="0"/>
              </a:rPr>
              <a:t>02</a:t>
            </a:r>
          </a:p>
        </p:txBody>
      </p:sp>
      <p:sp>
        <p:nvSpPr>
          <p:cNvPr id="6" name="TextBox 30">
            <a:extLst>
              <a:ext uri="{FF2B5EF4-FFF2-40B4-BE49-F238E27FC236}">
                <a16:creationId xmlns:a16="http://schemas.microsoft.com/office/drawing/2014/main" id="{71DBDC60-23B1-C045-843B-90F8472653F5}"/>
              </a:ext>
            </a:extLst>
          </p:cNvPr>
          <p:cNvSpPr txBox="1"/>
          <p:nvPr/>
        </p:nvSpPr>
        <p:spPr>
          <a:xfrm>
            <a:off x="3012797" y="2201539"/>
            <a:ext cx="6120988" cy="2761198"/>
          </a:xfrm>
          <a:prstGeom prst="rect">
            <a:avLst/>
          </a:prstGeom>
          <a:noFill/>
        </p:spPr>
        <p:txBody>
          <a:bodyPr wrap="square" rtlCol="0">
            <a:spAutoFit/>
          </a:bodyPr>
          <a:lstStyle/>
          <a:p>
            <a:pPr>
              <a:lnSpc>
                <a:spcPts val="7000"/>
              </a:lnSpc>
              <a:defRPr b="0" i="0"/>
            </a:pPr>
            <a:r>
              <a:rPr lang="2057" sz="6600" dirty="0">
                <a:solidFill>
                  <a:srgbClr val="FFFFFF"/>
                </a:solidFill>
                <a:cs typeface="Calibri" panose="020F0502020204030204" pitchFamily="34" charset="0"/>
              </a:rPr>
              <a:t>What is a Circular Economy?</a:t>
            </a:r>
          </a:p>
        </p:txBody>
      </p:sp>
      <p:grpSp>
        <p:nvGrpSpPr>
          <p:cNvPr id="7" name="Gruppieren 6">
            <a:extLst>
              <a:ext uri="{FF2B5EF4-FFF2-40B4-BE49-F238E27FC236}">
                <a16:creationId xmlns:a16="http://schemas.microsoft.com/office/drawing/2014/main" id="{3AD870AD-0C47-4944-BF28-C5BC859D7FA3}"/>
              </a:ext>
            </a:extLst>
          </p:cNvPr>
          <p:cNvGrpSpPr/>
          <p:nvPr/>
        </p:nvGrpSpPr>
        <p:grpSpPr>
          <a:xfrm>
            <a:off x="10338399" y="1423577"/>
            <a:ext cx="1425291" cy="1425291"/>
            <a:chOff x="10535478" y="3200400"/>
            <a:chExt cx="1240017" cy="1240017"/>
          </a:xfrm>
        </p:grpSpPr>
        <p:sp>
          <p:nvSpPr>
            <p:cNvPr id="8" name="Oval 7">
              <a:extLst>
                <a:ext uri="{FF2B5EF4-FFF2-40B4-BE49-F238E27FC236}">
                  <a16:creationId xmlns:a16="http://schemas.microsoft.com/office/drawing/2014/main" id="{60BD6F61-C69B-3B4A-BC48-F407411957DC}"/>
                </a:ext>
              </a:extLst>
            </p:cNvPr>
            <p:cNvSpPr/>
            <p:nvPr/>
          </p:nvSpPr>
          <p:spPr>
            <a:xfrm>
              <a:off x="10535478" y="3200400"/>
              <a:ext cx="1240017" cy="12400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D0F744AF-2302-604D-9572-07ABBB4D084D}"/>
                </a:ext>
              </a:extLst>
            </p:cNvPr>
            <p:cNvSpPr/>
            <p:nvPr/>
          </p:nvSpPr>
          <p:spPr>
            <a:xfrm>
              <a:off x="10815321" y="3480243"/>
              <a:ext cx="680331" cy="6803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1109028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kt 4"/>
          <p:cNvPicPr>
            <a:picLocks noChangeAspect="1"/>
          </p:cNvPicPr>
          <p:nvPr/>
        </p:nvPicPr>
        <p:blipFill>
          <a:blip cstate="print"/>
          <a:stretch>
            <a:fillRect/>
          </a:stretch>
        </p:blipFill>
        <p:spPr>
          <a:xfrm>
            <a:off x="1588" y="1588"/>
            <a:ext cx="1588" cy="1588"/>
          </a:xfrm>
          <a:prstGeom prst="rect">
            <a:avLst/>
          </a:prstGeom>
        </p:spPr>
      </p:pic>
      <p:sp>
        <p:nvSpPr>
          <p:cNvPr id="3" name="Fußzeilenplatzhalter 2">
            <a:extLst>
              <a:ext uri="{FF2B5EF4-FFF2-40B4-BE49-F238E27FC236}">
                <a16:creationId xmlns:a16="http://schemas.microsoft.com/office/drawing/2014/main" id="{B705E996-A220-FD41-B9E5-E3C243420D2D}"/>
              </a:ext>
            </a:extLst>
          </p:cNvPr>
          <p:cNvSpPr>
            <a:spLocks noGrp="1"/>
          </p:cNvSpPr>
          <p:nvPr>
            <p:ph type="ftr" sz="quarter" idx="11"/>
          </p:nvPr>
        </p:nvSpPr>
        <p:spPr/>
        <p:txBody>
          <a:bodyPr/>
          <a:lstStyle/>
          <a:p>
            <a:pPr>
              <a:defRPr b="0" i="0"/>
            </a:pPr>
            <a:r>
              <a:rPr lang="2057"/>
              <a:t>Introduction to the Circular Economy</a:t>
            </a:r>
          </a:p>
        </p:txBody>
      </p:sp>
      <p:sp>
        <p:nvSpPr>
          <p:cNvPr id="4" name="Titel 1">
            <a:extLst>
              <a:ext uri="{FF2B5EF4-FFF2-40B4-BE49-F238E27FC236}">
                <a16:creationId xmlns:a16="http://schemas.microsoft.com/office/drawing/2014/main" id="{597F4F36-39ED-574F-8B69-6076F3CDE88A}"/>
              </a:ext>
            </a:extLst>
          </p:cNvPr>
          <p:cNvSpPr txBox="1"/>
          <p:nvPr/>
        </p:nvSpPr>
        <p:spPr>
          <a:xfrm>
            <a:off x="309868" y="1090831"/>
            <a:ext cx="4770131" cy="53550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spcBef>
                <a:spcPts val="300"/>
              </a:spcBef>
              <a:defRPr b="0" i="0"/>
            </a:pPr>
            <a:r>
              <a:rPr lang="2057" sz="2000" b="1" dirty="0">
                <a:solidFill>
                  <a:srgbClr val="032C3A"/>
                </a:solidFill>
              </a:rPr>
              <a:t>The overarching goal of a Circular Economy must be:</a:t>
            </a:r>
            <a:endParaRPr lang="de-DE" sz="2000" b="0" dirty="0">
              <a:solidFill>
                <a:srgbClr val="032C3A"/>
              </a:solidFill>
            </a:endParaRPr>
          </a:p>
          <a:p>
            <a:pPr marL="264795" indent="-264795">
              <a:spcBef>
                <a:spcPts val="300"/>
              </a:spcBef>
              <a:buFont typeface="Arial" panose="020B0604020202020204" pitchFamily="34" charset="0"/>
              <a:buChar char="•"/>
              <a:defRPr b="0" i="0"/>
            </a:pPr>
            <a:r>
              <a:rPr lang="2057" sz="2000" b="0" dirty="0">
                <a:solidFill>
                  <a:srgbClr val="032C3A"/>
                </a:solidFill>
                <a:cs typeface="Calibri"/>
              </a:rPr>
              <a:t>to decouple value creation and human well-being from resource consumption</a:t>
            </a:r>
          </a:p>
          <a:p>
            <a:pPr marL="264795" indent="-264795">
              <a:spcBef>
                <a:spcPts val="300"/>
              </a:spcBef>
              <a:buFont typeface="Arial" panose="020B0604020202020204" pitchFamily="34" charset="0"/>
              <a:buChar char="•"/>
              <a:defRPr b="0" i="0"/>
            </a:pPr>
            <a:r>
              <a:rPr lang="2057" sz="2000" b="0" dirty="0">
                <a:solidFill>
                  <a:srgbClr val="032C3A"/>
                </a:solidFill>
              </a:rPr>
              <a:t>to reduce resource consumption in absolute terms </a:t>
            </a:r>
          </a:p>
          <a:p>
            <a:pPr>
              <a:spcBef>
                <a:spcPts val="300"/>
              </a:spcBef>
              <a:defRPr b="0" i="0"/>
            </a:pPr>
            <a:endParaRPr lang="de-DE" sz="2000" b="0" dirty="0">
              <a:solidFill>
                <a:srgbClr val="032C3A"/>
              </a:solidFill>
            </a:endParaRPr>
          </a:p>
          <a:p>
            <a:pPr>
              <a:spcBef>
                <a:spcPts val="300"/>
              </a:spcBef>
              <a:defRPr b="0" i="0"/>
            </a:pPr>
            <a:r>
              <a:rPr lang="2057" sz="2000" b="0" dirty="0">
                <a:solidFill>
                  <a:srgbClr val="032C3A"/>
                </a:solidFill>
              </a:rPr>
              <a:t>This overarching goal is </a:t>
            </a:r>
            <a:r>
              <a:rPr lang="2057" sz="2000" b="1" dirty="0">
                <a:solidFill>
                  <a:srgbClr val="032C3A"/>
                </a:solidFill>
              </a:rPr>
              <a:t>linked to a range of other environmental, social and economic goals</a:t>
            </a:r>
            <a:r>
              <a:rPr lang="2057" sz="2000" b="0" dirty="0">
                <a:solidFill>
                  <a:srgbClr val="032C3A"/>
                </a:solidFill>
              </a:rPr>
              <a:t>, such as: </a:t>
            </a:r>
          </a:p>
          <a:p>
            <a:pPr marL="266700" indent="-266700">
              <a:spcBef>
                <a:spcPts val="300"/>
              </a:spcBef>
              <a:buFont typeface="Arial" panose="020B0604020202020204" pitchFamily="34" charset="0"/>
              <a:buChar char="•"/>
              <a:defRPr b="0" i="0"/>
            </a:pPr>
            <a:r>
              <a:rPr lang="2057" sz="2000" b="0" dirty="0">
                <a:solidFill>
                  <a:srgbClr val="032C3A"/>
                </a:solidFill>
              </a:rPr>
              <a:t>reducing greenhouse gas emissions</a:t>
            </a:r>
          </a:p>
          <a:p>
            <a:pPr marL="266700" indent="-266700">
              <a:spcBef>
                <a:spcPts val="300"/>
              </a:spcBef>
              <a:buFont typeface="Arial" panose="020B0604020202020204" pitchFamily="34" charset="0"/>
              <a:buChar char="•"/>
              <a:defRPr b="0" i="0"/>
            </a:pPr>
            <a:r>
              <a:rPr lang="2057" sz="2000" b="0" dirty="0">
                <a:solidFill>
                  <a:srgbClr val="032C3A"/>
                </a:solidFill>
              </a:rPr>
              <a:t>preserving biodiversity</a:t>
            </a:r>
          </a:p>
          <a:p>
            <a:pPr marL="266700" indent="-266700">
              <a:spcBef>
                <a:spcPts val="300"/>
              </a:spcBef>
              <a:buFont typeface="Arial" panose="020B0604020202020204" pitchFamily="34" charset="0"/>
              <a:buChar char="•"/>
              <a:defRPr b="0" i="0"/>
            </a:pPr>
            <a:r>
              <a:rPr lang="2057" sz="2000" b="0" dirty="0">
                <a:solidFill>
                  <a:srgbClr val="032C3A"/>
                </a:solidFill>
              </a:rPr>
              <a:t>securing raw material supply </a:t>
            </a:r>
          </a:p>
          <a:p>
            <a:pPr marL="266700" indent="-266700">
              <a:spcBef>
                <a:spcPts val="300"/>
              </a:spcBef>
              <a:buFont typeface="Arial" panose="020B0604020202020204" pitchFamily="34" charset="0"/>
              <a:buChar char="•"/>
              <a:defRPr b="0" i="0"/>
            </a:pPr>
            <a:r>
              <a:rPr lang="2057" sz="2000" b="0" dirty="0">
                <a:solidFill>
                  <a:srgbClr val="032C3A"/>
                </a:solidFill>
              </a:rPr>
              <a:t>increasing quality of life </a:t>
            </a:r>
          </a:p>
        </p:txBody>
      </p:sp>
      <p:sp>
        <p:nvSpPr>
          <p:cNvPr id="13" name="Titel 1">
            <a:extLst>
              <a:ext uri="{FF2B5EF4-FFF2-40B4-BE49-F238E27FC236}">
                <a16:creationId xmlns:a16="http://schemas.microsoft.com/office/drawing/2014/main" id="{E4834D21-4135-E39D-AD19-0EA84C70E858}"/>
              </a:ext>
            </a:extLst>
          </p:cNvPr>
          <p:cNvSpPr>
            <a:spLocks noGrp="1"/>
          </p:cNvSpPr>
          <p:nvPr>
            <p:ph type="title"/>
          </p:nvPr>
        </p:nvSpPr>
        <p:spPr>
          <a:xfrm>
            <a:off x="309869" y="8054"/>
            <a:ext cx="11591924" cy="995697"/>
          </a:xfrm>
        </p:spPr>
        <p:txBody>
          <a:bodyPr vert="horz"/>
          <a:lstStyle/>
          <a:p>
            <a:pPr>
              <a:defRPr b="0" i="0"/>
            </a:pPr>
            <a:r>
              <a:rPr lang="2057" b="1"/>
              <a:t>Transitioning to a Circular Economy is not an end in itself but pays off in various different ways.</a:t>
            </a:r>
            <a:r>
              <a:rPr lang="2057" b="0"/>
              <a:t> </a:t>
            </a:r>
            <a:endParaRPr lang="2057" b="1"/>
          </a:p>
        </p:txBody>
      </p:sp>
      <p:sp>
        <p:nvSpPr>
          <p:cNvPr id="10" name="TextBox 3">
            <a:extLst>
              <a:ext uri="{FF2B5EF4-FFF2-40B4-BE49-F238E27FC236}">
                <a16:creationId xmlns:a16="http://schemas.microsoft.com/office/drawing/2014/main" id="{F7F9FD91-AE33-469C-ACD5-F062D540962C}"/>
              </a:ext>
            </a:extLst>
          </p:cNvPr>
          <p:cNvSpPr txBox="1"/>
          <p:nvPr/>
        </p:nvSpPr>
        <p:spPr>
          <a:xfrm>
            <a:off x="5624623" y="4363548"/>
            <a:ext cx="5996763"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b="1" dirty="0">
                <a:latin typeface="+mj-lt"/>
                <a:cs typeface="Arial"/>
              </a:rPr>
              <a:t>Reference framework for the Circular Economy - overarching objectives at the national level</a:t>
            </a:r>
            <a:br>
              <a:rPr lang="2057" sz="900" b="1" dirty="0">
                <a:latin typeface="+mj-lt"/>
                <a:cs typeface="Arial"/>
              </a:rPr>
            </a:br>
            <a:r>
              <a:rPr lang="2057" sz="900" b="0" dirty="0">
                <a:latin typeface="+mj-lt"/>
                <a:cs typeface="Arial"/>
              </a:rPr>
              <a:t>Source: </a:t>
            </a:r>
            <a:r>
              <a:rPr lang="2057" sz="900" dirty="0">
                <a:latin typeface="+mj-lt"/>
                <a:cs typeface="Calibri"/>
              </a:rPr>
              <a:t>Circular Economy Initiative Deutschland (2021): “Circular Economy Roadmap for Germany”, based on Koch/Coelho Megale (2020) </a:t>
            </a:r>
            <a:endParaRPr lang="de-DE" sz="900" dirty="0">
              <a:latin typeface="+mj-lt"/>
              <a:cs typeface="Arial" panose="020B0604020202020204" pitchFamily="34" charset="0"/>
            </a:endParaRPr>
          </a:p>
        </p:txBody>
      </p:sp>
      <p:pic>
        <p:nvPicPr>
          <p:cNvPr id="7" name="Grafik 6" descr="Ein Bild, das Text, Screenshot, Schrift, Zahl enthält.&#10;&#10;Automatisch generierte Beschreibung">
            <a:extLst>
              <a:ext uri="{FF2B5EF4-FFF2-40B4-BE49-F238E27FC236}">
                <a16:creationId xmlns:a16="http://schemas.microsoft.com/office/drawing/2014/main" id="{BD8E046F-03DA-9414-1BA9-5F6EC423AA38}"/>
              </a:ext>
            </a:extLst>
          </p:cNvPr>
          <p:cNvPicPr>
            <a:picLocks noChangeAspect="1"/>
          </p:cNvPicPr>
          <p:nvPr/>
        </p:nvPicPr>
        <p:blipFill rotWithShape="1">
          <a:blip r:embed="rId3"/>
          <a:srcRect t="51450" b="7348"/>
          <a:stretch/>
        </p:blipFill>
        <p:spPr>
          <a:xfrm>
            <a:off x="5368431" y="1663136"/>
            <a:ext cx="6252955" cy="2612905"/>
          </a:xfrm>
          <a:prstGeom prst="rect">
            <a:avLst/>
          </a:prstGeom>
        </p:spPr>
      </p:pic>
      <p:sp>
        <p:nvSpPr>
          <p:cNvPr id="8" name="Rechteck: abgerundete Ecken 7">
            <a:extLst>
              <a:ext uri="{FF2B5EF4-FFF2-40B4-BE49-F238E27FC236}">
                <a16:creationId xmlns:a16="http://schemas.microsoft.com/office/drawing/2014/main" id="{7BCE5E11-2225-C49E-D914-F88BD4628021}"/>
              </a:ext>
            </a:extLst>
          </p:cNvPr>
          <p:cNvSpPr/>
          <p:nvPr/>
        </p:nvSpPr>
        <p:spPr>
          <a:xfrm>
            <a:off x="5540392" y="1663137"/>
            <a:ext cx="621194" cy="925551"/>
          </a:xfrm>
          <a:prstGeom prst="roundRect">
            <a:avLst>
              <a:gd name="adj" fmla="val 29961"/>
            </a:avLst>
          </a:prstGeom>
          <a:solidFill>
            <a:srgbClr val="033968"/>
          </a:solidFill>
          <a:ln>
            <a:solidFill>
              <a:srgbClr val="033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1212973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kt 4"/>
          <p:cNvPicPr>
            <a:picLocks noChangeAspect="1"/>
          </p:cNvPicPr>
          <p:nvPr/>
        </p:nvPicPr>
        <p:blipFill>
          <a:blip cstate="print"/>
          <a:stretch>
            <a:fillRect/>
          </a:stretch>
        </p:blipFill>
        <p:spPr>
          <a:xfrm>
            <a:off x="1588" y="1588"/>
            <a:ext cx="1588" cy="1588"/>
          </a:xfrm>
          <a:prstGeom prst="rect">
            <a:avLst/>
          </a:prstGeom>
        </p:spPr>
      </p:pic>
      <p:sp>
        <p:nvSpPr>
          <p:cNvPr id="2" name="Titel 1">
            <a:extLst>
              <a:ext uri="{FF2B5EF4-FFF2-40B4-BE49-F238E27FC236}">
                <a16:creationId xmlns:a16="http://schemas.microsoft.com/office/drawing/2014/main" id="{8362E545-9951-3A43-A154-001C969A2CEF}"/>
              </a:ext>
            </a:extLst>
          </p:cNvPr>
          <p:cNvSpPr>
            <a:spLocks noGrp="1"/>
          </p:cNvSpPr>
          <p:nvPr>
            <p:ph type="title"/>
          </p:nvPr>
        </p:nvSpPr>
        <p:spPr>
          <a:xfrm>
            <a:off x="300038" y="0"/>
            <a:ext cx="11591924" cy="687983"/>
          </a:xfrm>
        </p:spPr>
        <p:txBody>
          <a:bodyPr vert="horz"/>
          <a:lstStyle/>
          <a:p>
            <a:pPr>
              <a:defRPr b="0" i="0"/>
            </a:pPr>
            <a:r>
              <a:rPr lang="2057" b="1"/>
              <a:t>Various approaches are available for implementing a Circular Economy. </a:t>
            </a:r>
            <a:endParaRPr lang="2057"/>
          </a:p>
        </p:txBody>
      </p:sp>
      <p:sp>
        <p:nvSpPr>
          <p:cNvPr id="3" name="Fußzeilenplatzhalter 2">
            <a:extLst>
              <a:ext uri="{FF2B5EF4-FFF2-40B4-BE49-F238E27FC236}">
                <a16:creationId xmlns:a16="http://schemas.microsoft.com/office/drawing/2014/main" id="{B705E996-A220-FD41-B9E5-E3C243420D2D}"/>
              </a:ext>
            </a:extLst>
          </p:cNvPr>
          <p:cNvSpPr>
            <a:spLocks noGrp="1"/>
          </p:cNvSpPr>
          <p:nvPr>
            <p:ph type="ftr" sz="quarter" idx="11"/>
          </p:nvPr>
        </p:nvSpPr>
        <p:spPr/>
        <p:txBody>
          <a:bodyPr/>
          <a:lstStyle/>
          <a:p>
            <a:pPr>
              <a:defRPr b="0" i="0"/>
            </a:pPr>
            <a:r>
              <a:rPr lang="2057"/>
              <a:t>Introduction to the Circular Economy</a:t>
            </a:r>
          </a:p>
        </p:txBody>
      </p:sp>
      <p:sp>
        <p:nvSpPr>
          <p:cNvPr id="4" name="Titel 1">
            <a:extLst>
              <a:ext uri="{FF2B5EF4-FFF2-40B4-BE49-F238E27FC236}">
                <a16:creationId xmlns:a16="http://schemas.microsoft.com/office/drawing/2014/main" id="{597F4F36-39ED-574F-8B69-6076F3CDE88A}"/>
              </a:ext>
            </a:extLst>
          </p:cNvPr>
          <p:cNvSpPr txBox="1"/>
          <p:nvPr/>
        </p:nvSpPr>
        <p:spPr>
          <a:xfrm>
            <a:off x="300038" y="1096319"/>
            <a:ext cx="5613400" cy="52649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spcBef>
                <a:spcPts val="1000"/>
              </a:spcBef>
              <a:defRPr b="0" i="0"/>
            </a:pPr>
            <a:r>
              <a:rPr lang="2057" sz="2000" b="1" dirty="0">
                <a:solidFill>
                  <a:srgbClr val="032C3A"/>
                </a:solidFill>
              </a:rPr>
              <a:t>Implementation goals help to make the necessary measures a reality </a:t>
            </a:r>
            <a:r>
              <a:rPr lang="2057" sz="2000" b="0" dirty="0">
                <a:solidFill>
                  <a:srgbClr val="032C3A"/>
                </a:solidFill>
              </a:rPr>
              <a:t>and act as enablers of a Circular Economy. </a:t>
            </a:r>
          </a:p>
          <a:p>
            <a:pPr>
              <a:spcBef>
                <a:spcPts val="1000"/>
              </a:spcBef>
              <a:defRPr b="0" i="0"/>
            </a:pPr>
            <a:r>
              <a:rPr lang="2057" sz="2000" b="0" dirty="0">
                <a:solidFill>
                  <a:srgbClr val="032C3A"/>
                </a:solidFill>
              </a:rPr>
              <a:t>The aim of these measures should be to </a:t>
            </a:r>
            <a:r>
              <a:rPr lang="2057" sz="2000" b="1" dirty="0">
                <a:solidFill>
                  <a:srgbClr val="032C3A"/>
                </a:solidFill>
              </a:rPr>
              <a:t>boost the use of circular strategies (R strategies) </a:t>
            </a:r>
            <a:r>
              <a:rPr lang="2057" sz="2000" b="0" dirty="0">
                <a:solidFill>
                  <a:srgbClr val="032C3A"/>
                </a:solidFill>
              </a:rPr>
              <a:t>and thereby enable resource conservation. </a:t>
            </a:r>
          </a:p>
          <a:p>
            <a:pPr>
              <a:spcBef>
                <a:spcPts val="1000"/>
              </a:spcBef>
              <a:defRPr b="0" i="0"/>
            </a:pPr>
            <a:r>
              <a:rPr lang="2057" sz="2000" b="0" dirty="0">
                <a:solidFill>
                  <a:srgbClr val="032C3A"/>
                </a:solidFill>
              </a:rPr>
              <a:t>In addition, there are also </a:t>
            </a:r>
            <a:r>
              <a:rPr lang="2057" sz="2000" b="1" dirty="0">
                <a:solidFill>
                  <a:srgbClr val="032C3A"/>
                </a:solidFill>
              </a:rPr>
              <a:t>important implementation goals at the social and economic level</a:t>
            </a:r>
            <a:r>
              <a:rPr lang="2057" sz="2000" b="0" dirty="0">
                <a:solidFill>
                  <a:srgbClr val="032C3A"/>
                </a:solidFill>
              </a:rPr>
              <a:t>, which should be oriented towards, </a:t>
            </a:r>
          </a:p>
          <a:p>
            <a:pPr marL="266700" indent="-266700">
              <a:spcBef>
                <a:spcPts val="1000"/>
              </a:spcBef>
              <a:buFont typeface="Arial" panose="020B0604020202020204" pitchFamily="34" charset="0"/>
              <a:buChar char="•"/>
              <a:defRPr b="0" i="0"/>
            </a:pPr>
            <a:r>
              <a:rPr lang="2057" sz="2000" b="0" dirty="0">
                <a:solidFill>
                  <a:srgbClr val="032C3A"/>
                </a:solidFill>
              </a:rPr>
              <a:t>strengthening </a:t>
            </a:r>
            <a:r>
              <a:rPr lang="2057" sz="2000" b="1" dirty="0">
                <a:solidFill>
                  <a:srgbClr val="032C3A"/>
                </a:solidFill>
              </a:rPr>
              <a:t>collaboration and innovation </a:t>
            </a:r>
            <a:r>
              <a:rPr lang="2057" sz="2000" b="0" dirty="0">
                <a:solidFill>
                  <a:srgbClr val="032C3A"/>
                </a:solidFill>
              </a:rPr>
              <a:t>in companies,</a:t>
            </a:r>
          </a:p>
          <a:p>
            <a:pPr marL="266700" indent="-266700">
              <a:spcBef>
                <a:spcPts val="1000"/>
              </a:spcBef>
              <a:buFont typeface="Arial" panose="020B0604020202020204" pitchFamily="34" charset="0"/>
              <a:buChar char="•"/>
              <a:defRPr b="0" i="0"/>
            </a:pPr>
            <a:r>
              <a:rPr lang="2057" sz="2000" b="1" dirty="0">
                <a:solidFill>
                  <a:srgbClr val="032C3A"/>
                </a:solidFill>
              </a:rPr>
              <a:t>providing information </a:t>
            </a:r>
            <a:r>
              <a:rPr lang="2057" sz="2000" b="0" dirty="0">
                <a:solidFill>
                  <a:srgbClr val="032C3A"/>
                </a:solidFill>
              </a:rPr>
              <a:t>and thus increasing </a:t>
            </a:r>
            <a:r>
              <a:rPr lang="2057" sz="2000" b="1" dirty="0">
                <a:solidFill>
                  <a:srgbClr val="032C3A"/>
                </a:solidFill>
              </a:rPr>
              <a:t>transparency in the value chain</a:t>
            </a:r>
            <a:r>
              <a:rPr lang="2057" sz="2000" b="0" dirty="0">
                <a:solidFill>
                  <a:srgbClr val="032C3A"/>
                </a:solidFill>
              </a:rPr>
              <a:t>,</a:t>
            </a:r>
          </a:p>
          <a:p>
            <a:pPr marL="266700" indent="-266700">
              <a:spcBef>
                <a:spcPts val="1000"/>
              </a:spcBef>
              <a:buFont typeface="Arial" panose="020B0604020202020204" pitchFamily="34" charset="0"/>
              <a:buChar char="•"/>
              <a:defRPr b="0" i="0"/>
            </a:pPr>
            <a:r>
              <a:rPr lang="2057" sz="2000" b="0" dirty="0">
                <a:solidFill>
                  <a:srgbClr val="032C3A"/>
                </a:solidFill>
              </a:rPr>
              <a:t>developing comprehensive </a:t>
            </a:r>
            <a:r>
              <a:rPr lang="2057" sz="2000" b="1" dirty="0">
                <a:solidFill>
                  <a:srgbClr val="032C3A"/>
                </a:solidFill>
              </a:rPr>
              <a:t>environmental educational/training</a:t>
            </a:r>
            <a:r>
              <a:rPr lang="2057" sz="2000" b="0" dirty="0">
                <a:solidFill>
                  <a:srgbClr val="032C3A"/>
                </a:solidFill>
              </a:rPr>
              <a:t> to enable a </a:t>
            </a:r>
            <a:r>
              <a:rPr lang="2057" sz="2000" b="1" dirty="0">
                <a:solidFill>
                  <a:srgbClr val="032C3A"/>
                </a:solidFill>
              </a:rPr>
              <a:t>sustainable consumption</a:t>
            </a:r>
            <a:r>
              <a:rPr lang="2057" sz="2000" b="0" dirty="0">
                <a:solidFill>
                  <a:srgbClr val="032C3A"/>
                </a:solidFill>
              </a:rPr>
              <a:t>. </a:t>
            </a:r>
          </a:p>
          <a:p>
            <a:pPr>
              <a:spcBef>
                <a:spcPts val="1000"/>
              </a:spcBef>
            </a:pPr>
            <a:endParaRPr lang="de-DE" sz="1800" b="0" dirty="0">
              <a:solidFill>
                <a:srgbClr val="032C3A"/>
              </a:solidFill>
            </a:endParaRPr>
          </a:p>
        </p:txBody>
      </p:sp>
      <p:sp>
        <p:nvSpPr>
          <p:cNvPr id="6" name="TextBox 3">
            <a:extLst>
              <a:ext uri="{FF2B5EF4-FFF2-40B4-BE49-F238E27FC236}">
                <a16:creationId xmlns:a16="http://schemas.microsoft.com/office/drawing/2014/main" id="{46B60AB9-2BFD-BD68-52D9-E8F2D5CCAFAE}"/>
              </a:ext>
            </a:extLst>
          </p:cNvPr>
          <p:cNvSpPr txBox="1"/>
          <p:nvPr/>
        </p:nvSpPr>
        <p:spPr>
          <a:xfrm>
            <a:off x="5305805" y="6066657"/>
            <a:ext cx="6570514" cy="366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b="1" dirty="0">
                <a:latin typeface="+mj-lt"/>
                <a:cs typeface="Arial"/>
              </a:rPr>
              <a:t>Reference framework for the Circular Economy - implementation goals and overarching objectives at the national level, </a:t>
            </a:r>
            <a:br>
              <a:rPr lang="2057" sz="900" b="1" dirty="0">
                <a:latin typeface="+mj-lt"/>
                <a:cs typeface="Arial"/>
              </a:rPr>
            </a:br>
            <a:r>
              <a:rPr lang="2057" sz="900" b="0" dirty="0">
                <a:latin typeface="+mj-lt"/>
                <a:cs typeface="Arial"/>
              </a:rPr>
              <a:t>Source: </a:t>
            </a:r>
            <a:r>
              <a:rPr lang="2057" sz="900" dirty="0">
                <a:latin typeface="+mj-lt"/>
                <a:cs typeface="Calibri"/>
              </a:rPr>
              <a:t>Circular Economy Initiative Deutschland (2021): “Circular Economy Roadmap for Germany”, based on Koch/Coelho Megale (2020) </a:t>
            </a:r>
            <a:endParaRPr lang="de-DE" sz="900" dirty="0">
              <a:latin typeface="+mj-lt"/>
              <a:cs typeface="Arial" panose="020B0604020202020204" pitchFamily="34" charset="0"/>
            </a:endParaRPr>
          </a:p>
        </p:txBody>
      </p:sp>
      <p:pic>
        <p:nvPicPr>
          <p:cNvPr id="15" name="Grafik 14" descr="Ein Bild, das Text, Screenshot, Schrift, Zahl enthält.&#10;&#10;Automatisch generierte Beschreibung">
            <a:extLst>
              <a:ext uri="{FF2B5EF4-FFF2-40B4-BE49-F238E27FC236}">
                <a16:creationId xmlns:a16="http://schemas.microsoft.com/office/drawing/2014/main" id="{469CA055-ED18-F163-7F1F-4D9307F59A6B}"/>
              </a:ext>
            </a:extLst>
          </p:cNvPr>
          <p:cNvPicPr>
            <a:picLocks noChangeAspect="1"/>
          </p:cNvPicPr>
          <p:nvPr/>
        </p:nvPicPr>
        <p:blipFill rotWithShape="1">
          <a:blip r:embed="rId3"/>
          <a:srcRect b="7383"/>
          <a:stretch/>
        </p:blipFill>
        <p:spPr>
          <a:xfrm>
            <a:off x="6524141" y="1096319"/>
            <a:ext cx="5352178" cy="5027176"/>
          </a:xfrm>
          <a:prstGeom prst="rect">
            <a:avLst/>
          </a:prstGeom>
        </p:spPr>
      </p:pic>
    </p:spTree>
    <p:extLst>
      <p:ext uri="{BB962C8B-B14F-4D97-AF65-F5344CB8AC3E}">
        <p14:creationId xmlns:p14="http://schemas.microsoft.com/office/powerpoint/2010/main" val="10670385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jekt 16"/>
          <p:cNvPicPr>
            <a:picLocks noChangeAspect="1"/>
          </p:cNvPicPr>
          <p:nvPr/>
        </p:nvPicPr>
        <p:blipFill>
          <a:blip cstate="print"/>
          <a:stretch>
            <a:fillRect/>
          </a:stretch>
        </p:blipFill>
        <p:spPr>
          <a:xfrm>
            <a:off x="1588" y="1588"/>
            <a:ext cx="1588" cy="1588"/>
          </a:xfrm>
          <a:prstGeom prst="rect">
            <a:avLst/>
          </a:prstGeom>
        </p:spPr>
      </p:pic>
      <p:sp>
        <p:nvSpPr>
          <p:cNvPr id="2" name="Titel 1">
            <a:extLst>
              <a:ext uri="{FF2B5EF4-FFF2-40B4-BE49-F238E27FC236}">
                <a16:creationId xmlns:a16="http://schemas.microsoft.com/office/drawing/2014/main" id="{66A5C7DA-AB44-B24D-A7B3-1FE33A22820D}"/>
              </a:ext>
            </a:extLst>
          </p:cNvPr>
          <p:cNvSpPr>
            <a:spLocks noGrp="1"/>
          </p:cNvSpPr>
          <p:nvPr>
            <p:ph type="title"/>
          </p:nvPr>
        </p:nvSpPr>
        <p:spPr/>
        <p:txBody>
          <a:bodyPr vert="horz"/>
          <a:lstStyle/>
          <a:p>
            <a:pPr>
              <a:defRPr b="0" i="0"/>
            </a:pPr>
            <a:r>
              <a:rPr lang="de-DE" b="1" dirty="0" err="1"/>
              <a:t>Refuse</a:t>
            </a:r>
            <a:r>
              <a:rPr lang="de-DE" b="1" dirty="0"/>
              <a:t> and </a:t>
            </a:r>
            <a:r>
              <a:rPr lang="2057" b="1" dirty="0"/>
              <a:t>reduction are essential levers.</a:t>
            </a:r>
          </a:p>
        </p:txBody>
      </p:sp>
      <p:sp>
        <p:nvSpPr>
          <p:cNvPr id="3" name="Inhaltsplatzhalter 2">
            <a:extLst>
              <a:ext uri="{FF2B5EF4-FFF2-40B4-BE49-F238E27FC236}">
                <a16:creationId xmlns:a16="http://schemas.microsoft.com/office/drawing/2014/main" id="{2DD715F9-4819-8349-8B17-6ACE0D578198}"/>
              </a:ext>
            </a:extLst>
          </p:cNvPr>
          <p:cNvSpPr>
            <a:spLocks noGrp="1"/>
          </p:cNvSpPr>
          <p:nvPr>
            <p:ph idx="1"/>
          </p:nvPr>
        </p:nvSpPr>
        <p:spPr>
          <a:xfrm>
            <a:off x="300038" y="1075490"/>
            <a:ext cx="6120000" cy="5249119"/>
          </a:xfrm>
        </p:spPr>
        <p:txBody>
          <a:bodyPr vert="horz" lIns="0" tIns="0" rIns="0" bIns="0" rtlCol="0" anchor="t">
            <a:noAutofit/>
          </a:bodyPr>
          <a:lstStyle/>
          <a:p>
            <a:pPr marL="0" indent="0">
              <a:buNone/>
              <a:defRPr b="0" i="0"/>
            </a:pPr>
            <a:r>
              <a:rPr lang="2057" sz="2000" b="1" dirty="0">
                <a:ea typeface="Calibri"/>
                <a:cs typeface="Calibri"/>
              </a:rPr>
              <a:t>Reduce is at the top of the waste hierarchy. </a:t>
            </a:r>
            <a:r>
              <a:rPr lang="2057" sz="2000" b="0" dirty="0">
                <a:ea typeface="Calibri"/>
                <a:cs typeface="Calibri"/>
              </a:rPr>
              <a:t> </a:t>
            </a:r>
            <a:r>
              <a:rPr lang="2057" sz="2000" dirty="0">
                <a:latin typeface="Calibri"/>
                <a:cs typeface="Calibri"/>
              </a:rPr>
              <a:t>Options to reduce material use are:</a:t>
            </a:r>
          </a:p>
          <a:p>
            <a:pPr marL="266700" indent="-266700">
              <a:defRPr b="0" i="0"/>
            </a:pPr>
            <a:r>
              <a:rPr lang="2057" sz="2000" b="1" dirty="0">
                <a:latin typeface="Calibri"/>
                <a:ea typeface="Calibri"/>
                <a:cs typeface="Calibri"/>
              </a:rPr>
              <a:t>Waste prevention through an optimised manufacturing process </a:t>
            </a:r>
            <a:r>
              <a:rPr lang="2057" sz="2000" dirty="0">
                <a:latin typeface="Calibri"/>
                <a:ea typeface="Calibri"/>
                <a:cs typeface="Calibri"/>
              </a:rPr>
              <a:t>with more efficient resource usage.</a:t>
            </a:r>
          </a:p>
          <a:p>
            <a:pPr marL="266700" indent="-266700">
              <a:defRPr b="0" i="0"/>
            </a:pPr>
            <a:r>
              <a:rPr lang="2057" sz="2000" b="1" dirty="0">
                <a:latin typeface="Calibri"/>
                <a:ea typeface="Calibri"/>
                <a:cs typeface="Calibri"/>
              </a:rPr>
              <a:t>Waste prevention</a:t>
            </a:r>
            <a:r>
              <a:rPr lang="2057" sz="2000" dirty="0">
                <a:latin typeface="Calibri"/>
                <a:ea typeface="Calibri"/>
                <a:cs typeface="Calibri"/>
              </a:rPr>
              <a:t> through </a:t>
            </a:r>
            <a:r>
              <a:rPr lang="2057" sz="2000" b="1" dirty="0">
                <a:latin typeface="Calibri"/>
                <a:ea typeface="Calibri"/>
                <a:cs typeface="Calibri"/>
              </a:rPr>
              <a:t>design adjustments in the product design</a:t>
            </a:r>
            <a:r>
              <a:rPr lang="2057" sz="2000" dirty="0">
                <a:latin typeface="Calibri"/>
                <a:ea typeface="Calibri"/>
                <a:cs typeface="Calibri"/>
              </a:rPr>
              <a:t> that  ensure</a:t>
            </a:r>
            <a:r>
              <a:rPr lang="en-US" sz="2000" dirty="0">
                <a:latin typeface="Calibri"/>
                <a:ea typeface="Calibri"/>
                <a:cs typeface="Calibri"/>
              </a:rPr>
              <a:t> a more efficient use of resources and materials</a:t>
            </a:r>
            <a:r>
              <a:rPr lang="2057" sz="2000" b="1" dirty="0">
                <a:latin typeface="Calibri"/>
                <a:ea typeface="Calibri"/>
                <a:cs typeface="Calibri"/>
              </a:rPr>
              <a:t>.</a:t>
            </a:r>
            <a:r>
              <a:rPr lang="2057" sz="2000" b="0" dirty="0">
                <a:latin typeface="Calibri"/>
                <a:ea typeface="Calibri"/>
                <a:cs typeface="Calibri"/>
              </a:rPr>
              <a:t> However, this approach must be </a:t>
            </a:r>
            <a:r>
              <a:rPr lang="2057" sz="2000" b="1" dirty="0">
                <a:latin typeface="Calibri"/>
                <a:ea typeface="Calibri"/>
                <a:cs typeface="Calibri"/>
              </a:rPr>
              <a:t>closely coordinated with the “Redesign” strategy</a:t>
            </a:r>
            <a:r>
              <a:rPr lang="2057" sz="2000" b="0" dirty="0">
                <a:latin typeface="Calibri"/>
                <a:ea typeface="Calibri"/>
                <a:cs typeface="Calibri"/>
              </a:rPr>
              <a:t> to ensure joined up thinking when it comes to the quantity and quality of material for value retention by closed-loop management.</a:t>
            </a:r>
          </a:p>
          <a:p>
            <a:pPr marL="0" indent="0">
              <a:buNone/>
              <a:defRPr b="0" i="0"/>
            </a:pPr>
            <a:r>
              <a:rPr lang="2057" sz="2000" dirty="0">
                <a:cs typeface="Calibri"/>
              </a:rPr>
              <a:t>Consideration must also be given to the </a:t>
            </a:r>
            <a:r>
              <a:rPr lang="2057" sz="2000" b="1" dirty="0">
                <a:cs typeface="Calibri"/>
              </a:rPr>
              <a:t>“Refuse”</a:t>
            </a:r>
            <a:r>
              <a:rPr lang="2057" sz="2000" dirty="0">
                <a:cs typeface="Calibri"/>
              </a:rPr>
              <a:t> lever upstream of “Reduce”: its aim is to make </a:t>
            </a:r>
            <a:r>
              <a:rPr lang="2057" sz="2000" b="1" dirty="0">
                <a:ea typeface="Calibri"/>
                <a:cs typeface="Calibri"/>
              </a:rPr>
              <a:t>a product redundant</a:t>
            </a:r>
            <a:r>
              <a:rPr lang="2057" sz="2000" b="0" dirty="0">
                <a:ea typeface="Calibri"/>
                <a:cs typeface="Calibri"/>
              </a:rPr>
              <a:t> by abandoning its function or by offering the same function with a completely different product.</a:t>
            </a:r>
            <a:r>
              <a:rPr lang="2057" sz="2000" dirty="0">
                <a:ea typeface="Calibri"/>
                <a:cs typeface="Calibri"/>
              </a:rPr>
              <a:t> </a:t>
            </a:r>
            <a:endParaRPr lang="2057" sz="2000" b="0" dirty="0">
              <a:ea typeface="Calibri"/>
              <a:cs typeface="Calibri"/>
            </a:endParaRPr>
          </a:p>
          <a:p>
            <a:pPr marL="0" indent="0">
              <a:buNone/>
              <a:defRPr b="0" i="0"/>
            </a:pPr>
            <a:r>
              <a:rPr lang="2057" sz="900" dirty="0">
                <a:cs typeface="Calibri"/>
              </a:rPr>
              <a:t>Sources: </a:t>
            </a:r>
            <a:r>
              <a:rPr lang="2057" sz="900" dirty="0"/>
              <a:t>Kirchherr et al. (2017), adapted from Potting et al. (2017); Unruh/ Mast/ Irrek, Prosperkolleg, 2022. </a:t>
            </a:r>
            <a:endParaRPr lang="de-DE" sz="900" dirty="0">
              <a:ea typeface="Calibri"/>
              <a:cs typeface="Calibri"/>
            </a:endParaRPr>
          </a:p>
          <a:p>
            <a:pPr marL="0" indent="0">
              <a:buNone/>
            </a:pPr>
            <a:endParaRPr lang="de-DE" sz="2000" dirty="0">
              <a:ea typeface="Calibri"/>
              <a:cs typeface="Calibri"/>
            </a:endParaRPr>
          </a:p>
          <a:p>
            <a:pPr marL="0" indent="0">
              <a:buNone/>
            </a:pPr>
            <a:endParaRPr lang="de-DE" sz="2000" b="1" dirty="0">
              <a:latin typeface="Calibri"/>
              <a:ea typeface="Calibri"/>
              <a:cs typeface="Calibri"/>
            </a:endParaRPr>
          </a:p>
          <a:p>
            <a:pPr marL="0" indent="0">
              <a:buNone/>
            </a:pPr>
            <a:endParaRPr lang="de-DE" sz="2000" dirty="0">
              <a:ea typeface="+mn-lt"/>
              <a:cs typeface="+mn-lt"/>
            </a:endParaRPr>
          </a:p>
        </p:txBody>
      </p:sp>
      <p:sp>
        <p:nvSpPr>
          <p:cNvPr id="4" name="Fußzeilenplatzhalter 3">
            <a:extLst>
              <a:ext uri="{FF2B5EF4-FFF2-40B4-BE49-F238E27FC236}">
                <a16:creationId xmlns:a16="http://schemas.microsoft.com/office/drawing/2014/main" id="{F4BAD198-148A-C746-B60B-EC27206CDB53}"/>
              </a:ext>
            </a:extLst>
          </p:cNvPr>
          <p:cNvSpPr>
            <a:spLocks noGrp="1"/>
          </p:cNvSpPr>
          <p:nvPr>
            <p:ph type="ftr" sz="quarter" idx="11"/>
          </p:nvPr>
        </p:nvSpPr>
        <p:spPr/>
        <p:txBody>
          <a:bodyPr/>
          <a:lstStyle/>
          <a:p>
            <a:pPr>
              <a:defRPr b="0" i="0"/>
            </a:pPr>
            <a:r>
              <a:rPr lang="2057"/>
              <a:t>Introduction to the Circular Economy</a:t>
            </a:r>
          </a:p>
        </p:txBody>
      </p:sp>
      <p:grpSp>
        <p:nvGrpSpPr>
          <p:cNvPr id="7" name="Gruppieren 6">
            <a:extLst>
              <a:ext uri="{FF2B5EF4-FFF2-40B4-BE49-F238E27FC236}">
                <a16:creationId xmlns:a16="http://schemas.microsoft.com/office/drawing/2014/main" id="{40657A74-E141-0841-91EC-43F6AD3891A0}"/>
              </a:ext>
            </a:extLst>
          </p:cNvPr>
          <p:cNvGrpSpPr/>
          <p:nvPr/>
        </p:nvGrpSpPr>
        <p:grpSpPr>
          <a:xfrm>
            <a:off x="6577578" y="3740499"/>
            <a:ext cx="5307193" cy="2677656"/>
            <a:chOff x="6383091" y="4454293"/>
            <a:chExt cx="3813487" cy="2677656"/>
          </a:xfrm>
        </p:grpSpPr>
        <p:sp>
          <p:nvSpPr>
            <p:cNvPr id="8" name="Rechteck 7">
              <a:extLst>
                <a:ext uri="{FF2B5EF4-FFF2-40B4-BE49-F238E27FC236}">
                  <a16:creationId xmlns:a16="http://schemas.microsoft.com/office/drawing/2014/main" id="{AE10CEE4-F465-EE44-B89E-A5DBB4033EB5}"/>
                </a:ext>
              </a:extLst>
            </p:cNvPr>
            <p:cNvSpPr/>
            <p:nvPr/>
          </p:nvSpPr>
          <p:spPr>
            <a:xfrm>
              <a:off x="6383093" y="4823625"/>
              <a:ext cx="3821117" cy="2288286"/>
            </a:xfrm>
            <a:prstGeom prst="rect">
              <a:avLst/>
            </a:prstGeom>
            <a:solidFill>
              <a:srgbClr val="EC9B03"/>
            </a:solidFill>
          </p:spPr>
          <p:txBody>
            <a:bodyPr wrap="square" lIns="91440" tIns="45720" rIns="91440" bIns="45720" anchor="t">
              <a:spAutoFit/>
            </a:bodyPr>
            <a:lstStyle/>
            <a:p>
              <a:pPr marL="285750" indent="-285750">
                <a:buFont typeface="Arial,Sans-Serif" panose="020B0604020202020204" pitchFamily="34" charset="0"/>
                <a:buChar char="•"/>
                <a:defRPr b="0" i="0"/>
              </a:pPr>
              <a:r>
                <a:rPr lang="2057" b="1">
                  <a:solidFill>
                    <a:schemeClr val="bg1"/>
                  </a:solidFill>
                </a:rPr>
                <a:t>Avoid unnecessary packaging</a:t>
              </a:r>
              <a:r>
                <a:rPr lang="2057" b="0">
                  <a:solidFill>
                    <a:schemeClr val="bg1"/>
                  </a:solidFill>
                </a:rPr>
                <a:t>, </a:t>
              </a:r>
              <a:r>
                <a:rPr lang="en-GB">
                  <a:solidFill>
                    <a:schemeClr val="bg1"/>
                  </a:solidFill>
                  <a:cs typeface="Calibri"/>
                </a:rPr>
                <a:t>e.g.</a:t>
              </a:r>
              <a:r>
                <a:rPr lang="2057">
                  <a:solidFill>
                    <a:schemeClr val="bg1"/>
                  </a:solidFill>
                  <a:cs typeface="Calibri"/>
                </a:rPr>
                <a:t> for fruit by “</a:t>
              </a:r>
              <a:r>
                <a:rPr lang="2057">
                  <a:solidFill>
                    <a:schemeClr val="bg1"/>
                  </a:solidFill>
                </a:rPr>
                <a:t>Natural Branding” with lasers, </a:t>
              </a:r>
              <a:r>
                <a:rPr lang="2057">
                  <a:solidFill>
                    <a:schemeClr val="bg1"/>
                  </a:solidFill>
                  <a:cs typeface="Calibri"/>
                </a:rPr>
                <a:t>Apeel, a plant-based </a:t>
              </a:r>
              <a:r>
                <a:rPr lang="2057">
                  <a:solidFill>
                    <a:schemeClr val="bg1"/>
                  </a:solidFill>
                </a:rPr>
                <a:t>protective coating or Traceless, a naturally compostable biopolymer</a:t>
              </a:r>
            </a:p>
            <a:p>
              <a:pPr marL="285750" indent="-285750">
                <a:buFont typeface="Arial,Sans-Serif" panose="020B0604020202020204" pitchFamily="34" charset="0"/>
                <a:buChar char="•"/>
                <a:defRPr b="0" i="0"/>
              </a:pPr>
              <a:r>
                <a:rPr lang="2057" b="1">
                  <a:solidFill>
                    <a:schemeClr val="bg1"/>
                  </a:solidFill>
                  <a:ea typeface="+mn-lt"/>
                  <a:cs typeface="+mn-lt"/>
                </a:rPr>
                <a:t>Avoid water use through process innovation in textile dyeing, </a:t>
              </a:r>
              <a:r>
                <a:rPr lang="en-GB">
                  <a:solidFill>
                    <a:schemeClr val="bg1"/>
                  </a:solidFill>
                  <a:cs typeface="Calibri"/>
                </a:rPr>
                <a:t>e.g.</a:t>
              </a:r>
              <a:r>
                <a:rPr lang="2057">
                  <a:solidFill>
                    <a:schemeClr val="bg1"/>
                  </a:solidFill>
                  <a:cs typeface="Calibri"/>
                </a:rPr>
                <a:t> </a:t>
              </a:r>
              <a:r>
                <a:rPr lang="de-DE" err="1">
                  <a:solidFill>
                    <a:schemeClr val="bg1"/>
                  </a:solidFill>
                  <a:cs typeface="Calibri"/>
                </a:rPr>
                <a:t>DyeCoo</a:t>
              </a:r>
              <a:r>
                <a:rPr lang="2057">
                  <a:solidFill>
                    <a:schemeClr val="bg1"/>
                  </a:solidFill>
                  <a:cs typeface="Calibri"/>
                </a:rPr>
                <a:t>, which completely replaces water with CO</a:t>
              </a:r>
              <a:r>
                <a:rPr lang="2057" baseline="-25000">
                  <a:solidFill>
                    <a:schemeClr val="bg1"/>
                  </a:solidFill>
                  <a:cs typeface="Calibri"/>
                </a:rPr>
                <a:t>2</a:t>
              </a:r>
              <a:r>
                <a:rPr lang="2057">
                  <a:solidFill>
                    <a:schemeClr val="bg1"/>
                  </a:solidFill>
                  <a:cs typeface="Calibri"/>
                </a:rPr>
                <a:t> in a closed loop, </a:t>
              </a:r>
              <a:r>
                <a:rPr lang="2057" err="1">
                  <a:solidFill>
                    <a:schemeClr val="bg1"/>
                  </a:solidFill>
                  <a:cs typeface="Calibri"/>
                </a:rPr>
                <a:t>SpinDye</a:t>
              </a:r>
              <a:r>
                <a:rPr lang="2057">
                  <a:solidFill>
                    <a:schemeClr val="bg1"/>
                  </a:solidFill>
                  <a:cs typeface="Calibri"/>
                </a:rPr>
                <a:t>® waterless polyester dyeing</a:t>
              </a:r>
              <a:endParaRPr lang="en-US">
                <a:solidFill>
                  <a:schemeClr val="bg1"/>
                </a:solidFill>
                <a:cs typeface="Calibri"/>
              </a:endParaRPr>
            </a:p>
          </p:txBody>
        </p:sp>
        <p:sp>
          <p:nvSpPr>
            <p:cNvPr id="9" name="Rechteck 8">
              <a:extLst>
                <a:ext uri="{FF2B5EF4-FFF2-40B4-BE49-F238E27FC236}">
                  <a16:creationId xmlns:a16="http://schemas.microsoft.com/office/drawing/2014/main" id="{03791AD6-D99F-1741-91FC-8AF201D044C6}"/>
                </a:ext>
              </a:extLst>
            </p:cNvPr>
            <p:cNvSpPr/>
            <p:nvPr/>
          </p:nvSpPr>
          <p:spPr>
            <a:xfrm>
              <a:off x="6383091" y="4454292"/>
              <a:ext cx="874277" cy="366126"/>
            </a:xfrm>
            <a:prstGeom prst="rect">
              <a:avLst/>
            </a:prstGeom>
            <a:solidFill>
              <a:schemeClr val="tx1"/>
            </a:solidFill>
          </p:spPr>
          <p:txBody>
            <a:bodyPr wrap="square">
              <a:spAutoFit/>
            </a:bodyPr>
            <a:lstStyle/>
            <a:p>
              <a:pPr>
                <a:defRPr b="0" i="0"/>
              </a:pPr>
              <a:r>
                <a:rPr lang="2057" b="1">
                  <a:solidFill>
                    <a:schemeClr val="bg1"/>
                  </a:solidFill>
                </a:rPr>
                <a:t>EXAMPLES</a:t>
              </a:r>
            </a:p>
          </p:txBody>
        </p:sp>
      </p:grpSp>
      <p:pic>
        <p:nvPicPr>
          <p:cNvPr id="15" name="Grafik 14">
            <a:extLst>
              <a:ext uri="{FF2B5EF4-FFF2-40B4-BE49-F238E27FC236}">
                <a16:creationId xmlns:a16="http://schemas.microsoft.com/office/drawing/2014/main" id="{A79F74A3-3CCB-4EBC-A6AB-5DEAEAAE3832}"/>
              </a:ext>
            </a:extLst>
          </p:cNvPr>
          <p:cNvPicPr>
            <a:picLocks noChangeAspect="1"/>
          </p:cNvPicPr>
          <p:nvPr/>
        </p:nvPicPr>
        <p:blipFill>
          <a:blip r:embed="rId3"/>
          <a:stretch>
            <a:fillRect/>
          </a:stretch>
        </p:blipFill>
        <p:spPr>
          <a:xfrm>
            <a:off x="7863326" y="1053718"/>
            <a:ext cx="4021445" cy="2772000"/>
          </a:xfrm>
          <a:prstGeom prst="rect">
            <a:avLst/>
          </a:prstGeom>
        </p:spPr>
      </p:pic>
    </p:spTree>
    <p:extLst>
      <p:ext uri="{BB962C8B-B14F-4D97-AF65-F5344CB8AC3E}">
        <p14:creationId xmlns:p14="http://schemas.microsoft.com/office/powerpoint/2010/main" val="7287621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kt 6"/>
          <p:cNvPicPr>
            <a:picLocks noChangeAspect="1"/>
          </p:cNvPicPr>
          <p:nvPr/>
        </p:nvPicPr>
        <p:blipFill>
          <a:blip cstate="print"/>
          <a:stretch>
            <a:fillRect/>
          </a:stretch>
        </p:blipFill>
        <p:spPr>
          <a:xfrm>
            <a:off x="1588" y="1588"/>
            <a:ext cx="1588" cy="1588"/>
          </a:xfrm>
          <a:prstGeom prst="rect">
            <a:avLst/>
          </a:prstGeom>
        </p:spPr>
      </p:pic>
      <p:sp>
        <p:nvSpPr>
          <p:cNvPr id="3" name="Inhaltsplatzhalter 2">
            <a:extLst>
              <a:ext uri="{FF2B5EF4-FFF2-40B4-BE49-F238E27FC236}">
                <a16:creationId xmlns:a16="http://schemas.microsoft.com/office/drawing/2014/main" id="{2DD715F9-4819-8349-8B17-6ACE0D578198}"/>
              </a:ext>
            </a:extLst>
          </p:cNvPr>
          <p:cNvSpPr>
            <a:spLocks noGrp="1"/>
          </p:cNvSpPr>
          <p:nvPr>
            <p:ph idx="1"/>
          </p:nvPr>
        </p:nvSpPr>
        <p:spPr>
          <a:xfrm>
            <a:off x="257704" y="939774"/>
            <a:ext cx="6930495" cy="5250568"/>
          </a:xfrm>
        </p:spPr>
        <p:txBody>
          <a:bodyPr vert="horz" lIns="0" tIns="0" rIns="0" bIns="0" rtlCol="0" anchor="t">
            <a:noAutofit/>
          </a:bodyPr>
          <a:lstStyle/>
          <a:p>
            <a:pPr marL="36195" indent="0">
              <a:spcBef>
                <a:spcPts val="600"/>
              </a:spcBef>
              <a:buNone/>
            </a:pPr>
            <a:endParaRPr lang="de-DE" sz="500" dirty="0"/>
          </a:p>
          <a:p>
            <a:pPr marL="0" indent="0">
              <a:spcBef>
                <a:spcPts val="600"/>
              </a:spcBef>
              <a:buNone/>
              <a:defRPr b="0" i="0"/>
            </a:pPr>
            <a:r>
              <a:rPr lang="2057" sz="2000" dirty="0"/>
              <a:t>Design practices must be adapted if it is </a:t>
            </a:r>
            <a:r>
              <a:rPr lang="2057" sz="2000" b="1" dirty="0"/>
              <a:t>to enable Circular Economy strategies.</a:t>
            </a:r>
            <a:endParaRPr lang="de-DE" sz="2000" b="1" dirty="0">
              <a:cs typeface="Calibri"/>
            </a:endParaRPr>
          </a:p>
          <a:p>
            <a:pPr marL="0" indent="0">
              <a:spcBef>
                <a:spcPts val="600"/>
              </a:spcBef>
              <a:buNone/>
              <a:defRPr b="0" i="0"/>
            </a:pPr>
            <a:r>
              <a:rPr lang="2057" sz="2000" b="1" dirty="0"/>
              <a:t>Design-for-circularity-strategies </a:t>
            </a:r>
            <a:r>
              <a:rPr lang="2057" sz="2000" dirty="0"/>
              <a:t>aim at</a:t>
            </a:r>
            <a:r>
              <a:rPr lang="2057" sz="2000" b="0" dirty="0"/>
              <a:t> </a:t>
            </a:r>
            <a:r>
              <a:rPr lang="2057" sz="2000" dirty="0"/>
              <a:t>enhancing product</a:t>
            </a:r>
            <a:r>
              <a:rPr lang="2057" sz="2000" b="0" dirty="0"/>
              <a:t> durability and recyclability</a:t>
            </a:r>
            <a:r>
              <a:rPr lang="de-DE" sz="2000" b="0" dirty="0"/>
              <a:t>:</a:t>
            </a:r>
            <a:r>
              <a:rPr lang="2057" sz="2000" b="0" dirty="0"/>
              <a:t> </a:t>
            </a:r>
            <a:br>
              <a:rPr lang="2057" sz="2000" b="0" dirty="0"/>
            </a:br>
            <a:endParaRPr lang="en-US" sz="2000" dirty="0"/>
          </a:p>
          <a:p>
            <a:pPr marL="266700" lvl="1" indent="-266700">
              <a:spcBef>
                <a:spcPts val="600"/>
              </a:spcBef>
              <a:defRPr b="0" i="0"/>
            </a:pPr>
            <a:r>
              <a:rPr lang="2057" sz="2000" dirty="0"/>
              <a:t>Design for </a:t>
            </a:r>
            <a:r>
              <a:rPr lang="2057" sz="2000" b="1" dirty="0"/>
              <a:t>Reliability and Durability </a:t>
            </a:r>
          </a:p>
          <a:p>
            <a:pPr marL="266700" lvl="1" indent="-266700">
              <a:spcBef>
                <a:spcPts val="600"/>
              </a:spcBef>
              <a:defRPr b="0" i="0"/>
            </a:pPr>
            <a:r>
              <a:rPr lang="2057" sz="2000" dirty="0"/>
              <a:t>Design for </a:t>
            </a:r>
            <a:r>
              <a:rPr lang="2057" sz="2000" b="1" dirty="0"/>
              <a:t>Ease of Maintenance and Repair </a:t>
            </a:r>
          </a:p>
          <a:p>
            <a:pPr marL="266700" lvl="1" indent="-266700">
              <a:spcBef>
                <a:spcPts val="600"/>
              </a:spcBef>
              <a:defRPr b="0" i="0"/>
            </a:pPr>
            <a:r>
              <a:rPr lang="2057" sz="2000" dirty="0"/>
              <a:t>Design for </a:t>
            </a:r>
            <a:r>
              <a:rPr lang="2057" sz="2000" b="1" dirty="0"/>
              <a:t>Upgradability and Adaptability</a:t>
            </a:r>
          </a:p>
          <a:p>
            <a:pPr marL="266700" lvl="1" indent="-266700">
              <a:spcBef>
                <a:spcPts val="600"/>
              </a:spcBef>
              <a:defRPr b="0" i="0"/>
            </a:pPr>
            <a:r>
              <a:rPr lang="2057" sz="2000" dirty="0"/>
              <a:t>Design for </a:t>
            </a:r>
            <a:r>
              <a:rPr lang="2057" sz="2000" b="1" dirty="0"/>
              <a:t>Standardisation</a:t>
            </a:r>
            <a:r>
              <a:rPr lang="2057" sz="2000" dirty="0"/>
              <a:t> </a:t>
            </a:r>
          </a:p>
          <a:p>
            <a:pPr marL="266700" lvl="1" indent="-266700">
              <a:spcBef>
                <a:spcPts val="600"/>
              </a:spcBef>
              <a:defRPr b="0" i="0"/>
            </a:pPr>
            <a:r>
              <a:rPr lang="2057" sz="2000" dirty="0"/>
              <a:t>Design for </a:t>
            </a:r>
            <a:r>
              <a:rPr lang="2057" sz="2000" b="1" dirty="0"/>
              <a:t>Dis- and Reassembly </a:t>
            </a:r>
          </a:p>
          <a:p>
            <a:pPr marL="266700" lvl="1" indent="-266700">
              <a:spcBef>
                <a:spcPts val="600"/>
              </a:spcBef>
              <a:defRPr b="0" i="0"/>
            </a:pPr>
            <a:r>
              <a:rPr lang="2057" sz="2000" dirty="0"/>
              <a:t>Design for </a:t>
            </a:r>
            <a:r>
              <a:rPr lang="2057" sz="2000" b="1" dirty="0"/>
              <a:t>Refurbishment/Remanufacturing </a:t>
            </a:r>
            <a:endParaRPr lang="en-US" sz="2000" dirty="0"/>
          </a:p>
          <a:p>
            <a:pPr marL="266700" lvl="1" indent="-266700">
              <a:spcBef>
                <a:spcPts val="600"/>
              </a:spcBef>
              <a:defRPr b="0" i="0"/>
            </a:pPr>
            <a:r>
              <a:rPr lang="2057" sz="2000" b="1" dirty="0"/>
              <a:t>Safe by Design </a:t>
            </a:r>
            <a:r>
              <a:rPr lang="2057" sz="2000" b="0" dirty="0"/>
              <a:t>(i.e. avoiding toxic or harmful substances)</a:t>
            </a:r>
            <a:endParaRPr lang="en-US" sz="2000" dirty="0"/>
          </a:p>
          <a:p>
            <a:pPr marL="266700" lvl="1" indent="-266700">
              <a:spcBef>
                <a:spcPts val="600"/>
              </a:spcBef>
              <a:defRPr b="0" i="0"/>
            </a:pPr>
            <a:r>
              <a:rPr lang="2057" sz="2000" dirty="0"/>
              <a:t>Design for </a:t>
            </a:r>
            <a:r>
              <a:rPr lang="2057" sz="2000" b="1" dirty="0"/>
              <a:t>Recycling</a:t>
            </a:r>
          </a:p>
        </p:txBody>
      </p:sp>
      <p:sp>
        <p:nvSpPr>
          <p:cNvPr id="4" name="Fußzeilenplatzhalter 3">
            <a:extLst>
              <a:ext uri="{FF2B5EF4-FFF2-40B4-BE49-F238E27FC236}">
                <a16:creationId xmlns:a16="http://schemas.microsoft.com/office/drawing/2014/main" id="{F4BAD198-148A-C746-B60B-EC27206CDB53}"/>
              </a:ext>
            </a:extLst>
          </p:cNvPr>
          <p:cNvSpPr>
            <a:spLocks noGrp="1"/>
          </p:cNvSpPr>
          <p:nvPr>
            <p:ph type="ftr" sz="quarter" idx="11"/>
          </p:nvPr>
        </p:nvSpPr>
        <p:spPr>
          <a:xfrm>
            <a:off x="4038600" y="6416783"/>
            <a:ext cx="4114800" cy="365125"/>
          </a:xfrm>
        </p:spPr>
        <p:txBody>
          <a:bodyPr/>
          <a:lstStyle/>
          <a:p>
            <a:pPr>
              <a:defRPr b="0" i="0"/>
            </a:pPr>
            <a:r>
              <a:rPr lang="2057"/>
              <a:t>Introduction to the Circular Economy</a:t>
            </a:r>
          </a:p>
        </p:txBody>
      </p:sp>
      <p:sp>
        <p:nvSpPr>
          <p:cNvPr id="6" name="Titel 5">
            <a:extLst>
              <a:ext uri="{FF2B5EF4-FFF2-40B4-BE49-F238E27FC236}">
                <a16:creationId xmlns:a16="http://schemas.microsoft.com/office/drawing/2014/main" id="{BF8DE2FC-3ECE-4A3E-847F-219E6088C9CB}"/>
              </a:ext>
            </a:extLst>
          </p:cNvPr>
          <p:cNvSpPr>
            <a:spLocks noGrp="1"/>
          </p:cNvSpPr>
          <p:nvPr>
            <p:ph type="title"/>
          </p:nvPr>
        </p:nvSpPr>
        <p:spPr>
          <a:xfrm>
            <a:off x="279475" y="249983"/>
            <a:ext cx="11784277" cy="687983"/>
          </a:xfrm>
        </p:spPr>
        <p:txBody>
          <a:bodyPr vert="horz"/>
          <a:lstStyle/>
          <a:p>
            <a:pPr>
              <a:defRPr b="0" i="0"/>
            </a:pPr>
            <a:r>
              <a:rPr lang="2057" b="1" dirty="0"/>
              <a:t>Design for circularity is the enabler of a Circular Economy.</a:t>
            </a:r>
          </a:p>
        </p:txBody>
      </p:sp>
      <p:grpSp>
        <p:nvGrpSpPr>
          <p:cNvPr id="11" name="Gruppieren 6">
            <a:extLst>
              <a:ext uri="{FF2B5EF4-FFF2-40B4-BE49-F238E27FC236}">
                <a16:creationId xmlns:a16="http://schemas.microsoft.com/office/drawing/2014/main" id="{0544FAB3-ABBE-F9D0-107C-38C5A94B5222}"/>
              </a:ext>
            </a:extLst>
          </p:cNvPr>
          <p:cNvGrpSpPr/>
          <p:nvPr/>
        </p:nvGrpSpPr>
        <p:grpSpPr>
          <a:xfrm>
            <a:off x="6668500" y="3911351"/>
            <a:ext cx="5216271" cy="2400657"/>
            <a:chOff x="6383091" y="4454293"/>
            <a:chExt cx="3783741" cy="2400657"/>
          </a:xfrm>
        </p:grpSpPr>
        <p:sp>
          <p:nvSpPr>
            <p:cNvPr id="8" name="Rechteck 7">
              <a:extLst>
                <a:ext uri="{FF2B5EF4-FFF2-40B4-BE49-F238E27FC236}">
                  <a16:creationId xmlns:a16="http://schemas.microsoft.com/office/drawing/2014/main" id="{714A808B-D72F-1E32-6871-7662A69605A4}"/>
                </a:ext>
              </a:extLst>
            </p:cNvPr>
            <p:cNvSpPr/>
            <p:nvPr/>
          </p:nvSpPr>
          <p:spPr>
            <a:xfrm>
              <a:off x="6383090" y="4823625"/>
              <a:ext cx="3791312" cy="2013692"/>
            </a:xfrm>
            <a:prstGeom prst="rect">
              <a:avLst/>
            </a:prstGeom>
            <a:solidFill>
              <a:srgbClr val="EC9B03"/>
            </a:solidFill>
          </p:spPr>
          <p:txBody>
            <a:bodyPr wrap="square" lIns="91440" tIns="45720" rIns="91440" bIns="45720" anchor="t">
              <a:spAutoFit/>
            </a:bodyPr>
            <a:lstStyle/>
            <a:p>
              <a:pPr marL="285750" indent="-285750">
                <a:buFont typeface="Arial,Sans-Serif"/>
                <a:buChar char="•"/>
                <a:defRPr b="0" i="0"/>
              </a:pPr>
              <a:r>
                <a:rPr lang="2057" b="1">
                  <a:solidFill>
                    <a:schemeClr val="bg1"/>
                  </a:solidFill>
                  <a:ea typeface="+mn-lt"/>
                  <a:cs typeface="+mn-lt"/>
                </a:rPr>
                <a:t>Replaceable modules in technical devices</a:t>
              </a:r>
              <a:r>
                <a:rPr lang="2057" b="0">
                  <a:solidFill>
                    <a:schemeClr val="bg1"/>
                  </a:solidFill>
                  <a:ea typeface="+mn-lt"/>
                  <a:cs typeface="+mn-lt"/>
                </a:rPr>
                <a:t>, </a:t>
              </a:r>
              <a:r>
                <a:rPr lang="en-GB" b="0">
                  <a:solidFill>
                    <a:schemeClr val="bg1"/>
                  </a:solidFill>
                  <a:ea typeface="+mn-lt"/>
                  <a:cs typeface="+mn-lt"/>
                </a:rPr>
                <a:t>e.g.</a:t>
              </a:r>
              <a:r>
                <a:rPr lang="2057" b="0">
                  <a:solidFill>
                    <a:schemeClr val="bg1"/>
                  </a:solidFill>
                  <a:ea typeface="+mn-lt"/>
                  <a:cs typeface="+mn-lt"/>
                </a:rPr>
                <a:t> Fairphone and Shiftphone with easily replaceable displays, batteries or cameras.</a:t>
              </a:r>
            </a:p>
            <a:p>
              <a:pPr marL="285750" indent="-285750">
                <a:buFont typeface="Arial,Sans-Serif"/>
                <a:buChar char="•"/>
                <a:defRPr b="0" i="0"/>
              </a:pPr>
              <a:r>
                <a:rPr lang="2057" b="1">
                  <a:solidFill>
                    <a:schemeClr val="bg1"/>
                  </a:solidFill>
                  <a:ea typeface="+mn-lt"/>
                  <a:cs typeface="+mn-lt"/>
                </a:rPr>
                <a:t>Design of recyclable packaging,</a:t>
              </a:r>
              <a:r>
                <a:rPr lang="2057" b="0">
                  <a:solidFill>
                    <a:schemeClr val="bg1"/>
                  </a:solidFill>
                  <a:ea typeface="+mn-lt"/>
                  <a:cs typeface="+mn-lt"/>
                </a:rPr>
                <a:t>  </a:t>
              </a:r>
              <a:br>
                <a:rPr lang="2057" b="0">
                  <a:solidFill>
                    <a:schemeClr val="bg1"/>
                  </a:solidFill>
                  <a:ea typeface="+mn-lt"/>
                  <a:cs typeface="+mn-lt"/>
                </a:rPr>
              </a:br>
              <a:r>
                <a:rPr lang="en-GB" b="0">
                  <a:solidFill>
                    <a:schemeClr val="bg1"/>
                  </a:solidFill>
                  <a:ea typeface="+mn-lt"/>
                  <a:cs typeface="+mn-lt"/>
                </a:rPr>
                <a:t>e.g.</a:t>
              </a:r>
              <a:r>
                <a:rPr lang="2057" b="0">
                  <a:solidFill>
                    <a:schemeClr val="bg1"/>
                  </a:solidFill>
                  <a:ea typeface="+mn-lt"/>
                  <a:cs typeface="+mn-lt"/>
                </a:rPr>
                <a:t> Ecover Plantastic bottles, Frosch (Werner &amp; Mertz) stand-up pouches made of fully recyclable material and removable band. </a:t>
              </a:r>
              <a:endParaRPr lang="en-US">
                <a:solidFill>
                  <a:schemeClr val="bg1"/>
                </a:solidFill>
              </a:endParaRPr>
            </a:p>
          </p:txBody>
        </p:sp>
        <p:sp>
          <p:nvSpPr>
            <p:cNvPr id="10" name="Rechteck 8">
              <a:extLst>
                <a:ext uri="{FF2B5EF4-FFF2-40B4-BE49-F238E27FC236}">
                  <a16:creationId xmlns:a16="http://schemas.microsoft.com/office/drawing/2014/main" id="{37DAAC4E-C947-1D70-96F5-75A3B62FABFD}"/>
                </a:ext>
              </a:extLst>
            </p:cNvPr>
            <p:cNvSpPr/>
            <p:nvPr/>
          </p:nvSpPr>
          <p:spPr>
            <a:xfrm>
              <a:off x="6383092" y="4454292"/>
              <a:ext cx="874279" cy="366126"/>
            </a:xfrm>
            <a:prstGeom prst="rect">
              <a:avLst/>
            </a:prstGeom>
            <a:solidFill>
              <a:schemeClr val="tx1"/>
            </a:solidFill>
          </p:spPr>
          <p:txBody>
            <a:bodyPr wrap="square">
              <a:spAutoFit/>
            </a:bodyPr>
            <a:lstStyle/>
            <a:p>
              <a:pPr>
                <a:defRPr b="0" i="0"/>
              </a:pPr>
              <a:r>
                <a:rPr lang="2057" b="1">
                  <a:solidFill>
                    <a:schemeClr val="bg1"/>
                  </a:solidFill>
                </a:rPr>
                <a:t>EXAMPLES</a:t>
              </a:r>
            </a:p>
          </p:txBody>
        </p:sp>
      </p:grpSp>
      <p:pic>
        <p:nvPicPr>
          <p:cNvPr id="13" name="Grafik 14">
            <a:extLst>
              <a:ext uri="{FF2B5EF4-FFF2-40B4-BE49-F238E27FC236}">
                <a16:creationId xmlns:a16="http://schemas.microsoft.com/office/drawing/2014/main" id="{26074A06-189A-1067-B1F3-6794129E1A1F}"/>
              </a:ext>
            </a:extLst>
          </p:cNvPr>
          <p:cNvPicPr>
            <a:picLocks noChangeAspect="1"/>
          </p:cNvPicPr>
          <p:nvPr/>
        </p:nvPicPr>
        <p:blipFill>
          <a:blip r:embed="rId3"/>
          <a:stretch>
            <a:fillRect/>
          </a:stretch>
        </p:blipFill>
        <p:spPr>
          <a:xfrm>
            <a:off x="7847292" y="1077207"/>
            <a:ext cx="4037479" cy="2772000"/>
          </a:xfrm>
          <a:prstGeom prst="rect">
            <a:avLst/>
          </a:prstGeom>
        </p:spPr>
      </p:pic>
    </p:spTree>
    <p:extLst>
      <p:ext uri="{BB962C8B-B14F-4D97-AF65-F5344CB8AC3E}">
        <p14:creationId xmlns:p14="http://schemas.microsoft.com/office/powerpoint/2010/main" val="4426640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kt 4"/>
          <p:cNvPicPr>
            <a:picLocks noChangeAspect="1"/>
          </p:cNvPicPr>
          <p:nvPr/>
        </p:nvPicPr>
        <p:blipFill>
          <a:blip cstate="print"/>
          <a:stretch>
            <a:fillRect/>
          </a:stretch>
        </p:blipFill>
        <p:spPr>
          <a:xfrm>
            <a:off x="1588" y="1588"/>
            <a:ext cx="1588" cy="1588"/>
          </a:xfrm>
          <a:prstGeom prst="rect">
            <a:avLst/>
          </a:prstGeom>
        </p:spPr>
      </p:pic>
      <p:sp>
        <p:nvSpPr>
          <p:cNvPr id="2" name="Titel 1">
            <a:extLst>
              <a:ext uri="{FF2B5EF4-FFF2-40B4-BE49-F238E27FC236}">
                <a16:creationId xmlns:a16="http://schemas.microsoft.com/office/drawing/2014/main" id="{2F2DA50C-9ECB-46EF-9206-03C089C5C57A}"/>
              </a:ext>
            </a:extLst>
          </p:cNvPr>
          <p:cNvSpPr>
            <a:spLocks noGrp="1"/>
          </p:cNvSpPr>
          <p:nvPr>
            <p:ph type="title"/>
          </p:nvPr>
        </p:nvSpPr>
        <p:spPr/>
        <p:txBody>
          <a:bodyPr vert="horz"/>
          <a:lstStyle/>
          <a:p>
            <a:pPr>
              <a:defRPr b="0" i="0"/>
            </a:pPr>
            <a:r>
              <a:rPr lang="2057" b="1"/>
              <a:t>Use products as long and intensively as possible.</a:t>
            </a:r>
          </a:p>
        </p:txBody>
      </p:sp>
      <p:sp>
        <p:nvSpPr>
          <p:cNvPr id="3" name="Inhaltsplatzhalter 2">
            <a:extLst>
              <a:ext uri="{FF2B5EF4-FFF2-40B4-BE49-F238E27FC236}">
                <a16:creationId xmlns:a16="http://schemas.microsoft.com/office/drawing/2014/main" id="{41C269E9-C61F-4E5E-ADA5-9C68EACFB6E5}"/>
              </a:ext>
            </a:extLst>
          </p:cNvPr>
          <p:cNvSpPr>
            <a:spLocks noGrp="1"/>
          </p:cNvSpPr>
          <p:nvPr>
            <p:ph idx="1"/>
          </p:nvPr>
        </p:nvSpPr>
        <p:spPr>
          <a:xfrm>
            <a:off x="300038" y="1077726"/>
            <a:ext cx="5528582" cy="5231569"/>
          </a:xfrm>
        </p:spPr>
        <p:txBody>
          <a:bodyPr vert="horz" lIns="0" tIns="0" rIns="0" bIns="0" rtlCol="0" anchor="t">
            <a:noAutofit/>
          </a:bodyPr>
          <a:lstStyle/>
          <a:p>
            <a:pPr marL="0" indent="0">
              <a:buNone/>
              <a:defRPr b="0" i="0"/>
            </a:pPr>
            <a:r>
              <a:rPr lang="2057" sz="2000" dirty="0"/>
              <a:t>In order to reduce demand for new products and to conserve resources, </a:t>
            </a:r>
            <a:r>
              <a:rPr lang="2057" sz="2000" b="1" dirty="0"/>
              <a:t>more intensive and longer use of products must be enabled.</a:t>
            </a:r>
          </a:p>
          <a:p>
            <a:pPr marL="0" indent="0">
              <a:buNone/>
              <a:defRPr b="0" i="0"/>
            </a:pPr>
            <a:r>
              <a:rPr lang="2057" sz="2000" dirty="0"/>
              <a:t>This can be implemented through </a:t>
            </a:r>
            <a:r>
              <a:rPr lang="2057" sz="2000" b="1" dirty="0">
                <a:ea typeface="+mn-lt"/>
                <a:cs typeface="+mn-lt"/>
              </a:rPr>
              <a:t>new business models and more conscious consumption </a:t>
            </a:r>
            <a:r>
              <a:rPr lang="2057" sz="2000" b="0" dirty="0">
                <a:ea typeface="+mn-lt"/>
                <a:cs typeface="+mn-lt"/>
              </a:rPr>
              <a:t>with a focus on the following strategies</a:t>
            </a:r>
            <a:r>
              <a:rPr lang="2057" sz="2000" dirty="0"/>
              <a:t>:</a:t>
            </a:r>
            <a:endParaRPr lang="de-DE" sz="2000" dirty="0">
              <a:ea typeface="Calibri"/>
              <a:cs typeface="Calibri"/>
            </a:endParaRPr>
          </a:p>
          <a:p>
            <a:pPr marL="266700" lvl="1" indent="-266700">
              <a:spcBef>
                <a:spcPts val="1000"/>
              </a:spcBef>
              <a:defRPr b="0" i="0"/>
            </a:pPr>
            <a:r>
              <a:rPr lang="2057" sz="2000" dirty="0">
                <a:ea typeface="+mn-lt"/>
                <a:cs typeface="+mn-lt"/>
              </a:rPr>
              <a:t>Share</a:t>
            </a:r>
          </a:p>
          <a:p>
            <a:pPr marL="266700" lvl="1" indent="-266700">
              <a:spcBef>
                <a:spcPts val="1000"/>
              </a:spcBef>
              <a:defRPr b="0" i="0"/>
            </a:pPr>
            <a:r>
              <a:rPr lang="2057" sz="2000" dirty="0">
                <a:ea typeface="+mn-lt"/>
                <a:cs typeface="+mn-lt"/>
              </a:rPr>
              <a:t>Continued use and reuse</a:t>
            </a:r>
            <a:endParaRPr lang="de-DE" sz="2000" dirty="0"/>
          </a:p>
          <a:p>
            <a:pPr marL="0" lvl="1" indent="0">
              <a:spcBef>
                <a:spcPts val="1000"/>
              </a:spcBef>
              <a:buNone/>
              <a:defRPr b="0" i="0"/>
            </a:pPr>
            <a:r>
              <a:rPr lang="2057" sz="2000" dirty="0"/>
              <a:t>To increase acceptance of these new business models and make them a success, knowledge about the </a:t>
            </a:r>
            <a:r>
              <a:rPr lang="2057" sz="2000" b="1" dirty="0"/>
              <a:t>basic principles of the Circular Economy must become widely embedded in society. </a:t>
            </a:r>
            <a:r>
              <a:rPr lang="2057" sz="2000" dirty="0"/>
              <a:t>Providing appropriate information </a:t>
            </a:r>
            <a:r>
              <a:rPr lang="2057" sz="2000" b="1" dirty="0"/>
              <a:t>will allow consumers to adapt their usage behaviour. </a:t>
            </a:r>
            <a:r>
              <a:rPr lang="2057" sz="2000" dirty="0"/>
              <a:t> </a:t>
            </a:r>
            <a:endParaRPr lang="de-DE" sz="2000" b="1" dirty="0">
              <a:ea typeface="+mn-lt"/>
              <a:cs typeface="+mn-lt"/>
            </a:endParaRPr>
          </a:p>
          <a:p>
            <a:pPr marL="457200" lvl="1" indent="0">
              <a:spcBef>
                <a:spcPts val="1000"/>
              </a:spcBef>
              <a:buNone/>
            </a:pPr>
            <a:endParaRPr lang="de-DE" sz="1800" dirty="0">
              <a:ea typeface="+mn-lt"/>
              <a:cs typeface="+mn-lt"/>
            </a:endParaRPr>
          </a:p>
          <a:p>
            <a:endParaRPr lang="de-DE" dirty="0"/>
          </a:p>
        </p:txBody>
      </p:sp>
      <p:sp>
        <p:nvSpPr>
          <p:cNvPr id="4" name="Fußzeilenplatzhalter 3">
            <a:extLst>
              <a:ext uri="{FF2B5EF4-FFF2-40B4-BE49-F238E27FC236}">
                <a16:creationId xmlns:a16="http://schemas.microsoft.com/office/drawing/2014/main" id="{48F04F13-0EB7-4192-AC48-C4F3F2AC93AD}"/>
              </a:ext>
            </a:extLst>
          </p:cNvPr>
          <p:cNvSpPr>
            <a:spLocks noGrp="1"/>
          </p:cNvSpPr>
          <p:nvPr>
            <p:ph type="ftr" sz="quarter" idx="11"/>
          </p:nvPr>
        </p:nvSpPr>
        <p:spPr/>
        <p:txBody>
          <a:bodyPr/>
          <a:lstStyle/>
          <a:p>
            <a:pPr>
              <a:defRPr b="0" i="0"/>
            </a:pPr>
            <a:r>
              <a:rPr lang="2057"/>
              <a:t>Introduction to the Circular Economy</a:t>
            </a:r>
          </a:p>
        </p:txBody>
      </p:sp>
      <p:grpSp>
        <p:nvGrpSpPr>
          <p:cNvPr id="9" name="Gruppieren 6">
            <a:extLst>
              <a:ext uri="{FF2B5EF4-FFF2-40B4-BE49-F238E27FC236}">
                <a16:creationId xmlns:a16="http://schemas.microsoft.com/office/drawing/2014/main" id="{29F12432-C99C-92A8-F406-2A88121C2F7A}"/>
              </a:ext>
            </a:extLst>
          </p:cNvPr>
          <p:cNvGrpSpPr/>
          <p:nvPr/>
        </p:nvGrpSpPr>
        <p:grpSpPr>
          <a:xfrm>
            <a:off x="6204859" y="3923951"/>
            <a:ext cx="5684460" cy="2400658"/>
            <a:chOff x="6383092" y="4454292"/>
            <a:chExt cx="3790173" cy="2400658"/>
          </a:xfrm>
        </p:grpSpPr>
        <p:sp>
          <p:nvSpPr>
            <p:cNvPr id="7" name="Rechteck 7">
              <a:extLst>
                <a:ext uri="{FF2B5EF4-FFF2-40B4-BE49-F238E27FC236}">
                  <a16:creationId xmlns:a16="http://schemas.microsoft.com/office/drawing/2014/main" id="{9C77A1E4-C47E-EE7A-3AB4-38485EFCB955}"/>
                </a:ext>
              </a:extLst>
            </p:cNvPr>
            <p:cNvSpPr/>
            <p:nvPr/>
          </p:nvSpPr>
          <p:spPr>
            <a:xfrm>
              <a:off x="6383093" y="4823625"/>
              <a:ext cx="3790172" cy="2031325"/>
            </a:xfrm>
            <a:prstGeom prst="rect">
              <a:avLst/>
            </a:prstGeom>
            <a:solidFill>
              <a:srgbClr val="EC9B03"/>
            </a:solidFill>
          </p:spPr>
          <p:txBody>
            <a:bodyPr wrap="square" lIns="91440" tIns="45720" rIns="91440" bIns="45720" anchor="t">
              <a:spAutoFit/>
            </a:bodyPr>
            <a:lstStyle/>
            <a:p>
              <a:pPr marL="285750" indent="-285750">
                <a:buFont typeface="Arial,Sans-Serif"/>
                <a:buChar char="•"/>
                <a:defRPr b="0" i="0"/>
              </a:pPr>
              <a:r>
                <a:rPr lang="2057" b="1">
                  <a:solidFill>
                    <a:schemeClr val="bg1"/>
                  </a:solidFill>
                  <a:cs typeface="Calibri"/>
                </a:rPr>
                <a:t>Rental model for machinery</a:t>
              </a:r>
              <a:r>
                <a:rPr lang="2057" b="0">
                  <a:solidFill>
                    <a:schemeClr val="bg1"/>
                  </a:solidFill>
                  <a:cs typeface="Calibri"/>
                </a:rPr>
                <a:t>, </a:t>
              </a:r>
              <a:r>
                <a:rPr lang="en-GB" b="0">
                  <a:solidFill>
                    <a:schemeClr val="bg1"/>
                  </a:solidFill>
                  <a:cs typeface="Calibri"/>
                </a:rPr>
                <a:t>e.g.</a:t>
              </a:r>
              <a:r>
                <a:rPr lang="2057" b="0">
                  <a:solidFill>
                    <a:schemeClr val="bg1"/>
                  </a:solidFill>
                  <a:cs typeface="Calibri"/>
                </a:rPr>
                <a:t> </a:t>
              </a:r>
              <a:r>
                <a:rPr lang="2057">
                  <a:solidFill>
                    <a:schemeClr val="bg1"/>
                  </a:solidFill>
                  <a:ea typeface="+mn-lt"/>
                  <a:cs typeface="+mn-lt"/>
                </a:rPr>
                <a:t>Rubble Master Rentals rents out mobile recycling machines and later offers them as used products </a:t>
              </a:r>
              <a:endParaRPr lang="en-US">
                <a:solidFill>
                  <a:schemeClr val="bg1"/>
                </a:solidFill>
                <a:ea typeface="+mn-lt"/>
                <a:cs typeface="+mn-lt"/>
              </a:endParaRPr>
            </a:p>
            <a:p>
              <a:pPr marL="285750" indent="-285750">
                <a:buFont typeface="Arial,Sans-Serif"/>
                <a:buChar char="•"/>
                <a:defRPr b="0" i="0"/>
              </a:pPr>
              <a:r>
                <a:rPr lang="2057" b="1">
                  <a:solidFill>
                    <a:schemeClr val="bg1"/>
                  </a:solidFill>
                  <a:ea typeface="+mn-lt"/>
                  <a:cs typeface="+mn-lt"/>
                </a:rPr>
                <a:t>Multi-trip systems for food and drink</a:t>
              </a:r>
              <a:r>
                <a:rPr lang="2057" b="0">
                  <a:solidFill>
                    <a:schemeClr val="bg1"/>
                  </a:solidFill>
                  <a:ea typeface="+mn-lt"/>
                  <a:cs typeface="+mn-lt"/>
                </a:rPr>
                <a:t>,</a:t>
              </a:r>
              <a:r>
                <a:rPr lang="2057" b="1">
                  <a:solidFill>
                    <a:schemeClr val="bg1"/>
                  </a:solidFill>
                  <a:ea typeface="+mn-lt"/>
                  <a:cs typeface="+mn-lt"/>
                </a:rPr>
                <a:t> </a:t>
              </a:r>
              <a:r>
                <a:rPr lang="en-GB" b="0">
                  <a:solidFill>
                    <a:schemeClr val="bg1"/>
                  </a:solidFill>
                  <a:ea typeface="+mn-lt"/>
                  <a:cs typeface="+mn-lt"/>
                </a:rPr>
                <a:t>e.g.</a:t>
              </a:r>
              <a:r>
                <a:rPr lang="2057" b="0">
                  <a:solidFill>
                    <a:schemeClr val="bg1"/>
                  </a:solidFill>
                  <a:ea typeface="+mn-lt"/>
                  <a:cs typeface="+mn-lt"/>
                </a:rPr>
                <a:t> </a:t>
              </a:r>
              <a:r>
                <a:rPr lang="2057">
                  <a:solidFill>
                    <a:srgbClr val="FF0000"/>
                  </a:solidFill>
                  <a:ea typeface="+mn-lt"/>
                  <a:cs typeface="+mn-lt"/>
                </a:rPr>
                <a:t> </a:t>
              </a:r>
              <a:r>
                <a:rPr lang="2057">
                  <a:solidFill>
                    <a:schemeClr val="bg1"/>
                  </a:solidFill>
                  <a:ea typeface="+mn-lt"/>
                  <a:cs typeface="+mn-lt"/>
                </a:rPr>
                <a:t>Recup’s deposit-based system and Vytal’s deposit-free system </a:t>
              </a:r>
            </a:p>
            <a:p>
              <a:pPr marL="285750" indent="-285750">
                <a:buFont typeface="Arial,Sans-Serif"/>
                <a:buChar char="•"/>
                <a:defRPr b="0" i="0"/>
              </a:pPr>
              <a:r>
                <a:rPr lang="2057" b="1">
                  <a:solidFill>
                    <a:schemeClr val="bg1"/>
                  </a:solidFill>
                  <a:ea typeface="+mn-lt"/>
                  <a:cs typeface="+mn-lt"/>
                </a:rPr>
                <a:t>Used goods platforms</a:t>
              </a:r>
              <a:r>
                <a:rPr lang="2057" b="0">
                  <a:solidFill>
                    <a:schemeClr val="bg1"/>
                  </a:solidFill>
                  <a:ea typeface="+mn-lt"/>
                  <a:cs typeface="+mn-lt"/>
                </a:rPr>
                <a:t>, </a:t>
              </a:r>
              <a:r>
                <a:rPr lang="en-GB">
                  <a:solidFill>
                    <a:schemeClr val="bg1"/>
                  </a:solidFill>
                  <a:cs typeface="Calibri"/>
                </a:rPr>
                <a:t>e.g.</a:t>
              </a:r>
              <a:r>
                <a:rPr lang="2057">
                  <a:solidFill>
                    <a:schemeClr val="bg1"/>
                  </a:solidFill>
                  <a:ea typeface="+mn-lt"/>
                  <a:cs typeface="+mn-lt"/>
                </a:rPr>
                <a:t> ebay classified advertisements for consumer-to-consumer sales</a:t>
              </a:r>
            </a:p>
          </p:txBody>
        </p:sp>
        <p:sp>
          <p:nvSpPr>
            <p:cNvPr id="8" name="Rechteck 8">
              <a:extLst>
                <a:ext uri="{FF2B5EF4-FFF2-40B4-BE49-F238E27FC236}">
                  <a16:creationId xmlns:a16="http://schemas.microsoft.com/office/drawing/2014/main" id="{B7EDF61E-7FEB-B5AC-974F-1DB6708C7BB9}"/>
                </a:ext>
              </a:extLst>
            </p:cNvPr>
            <p:cNvSpPr/>
            <p:nvPr/>
          </p:nvSpPr>
          <p:spPr>
            <a:xfrm>
              <a:off x="6383092" y="4454292"/>
              <a:ext cx="874277" cy="366126"/>
            </a:xfrm>
            <a:prstGeom prst="rect">
              <a:avLst/>
            </a:prstGeom>
            <a:solidFill>
              <a:schemeClr val="tx1"/>
            </a:solidFill>
          </p:spPr>
          <p:txBody>
            <a:bodyPr wrap="square">
              <a:spAutoFit/>
            </a:bodyPr>
            <a:lstStyle/>
            <a:p>
              <a:pPr>
                <a:defRPr b="0" i="0"/>
              </a:pPr>
              <a:r>
                <a:rPr lang="2057" b="1">
                  <a:solidFill>
                    <a:schemeClr val="bg1"/>
                  </a:solidFill>
                </a:rPr>
                <a:t>EXAMPLES</a:t>
              </a:r>
            </a:p>
          </p:txBody>
        </p:sp>
      </p:grpSp>
      <p:pic>
        <p:nvPicPr>
          <p:cNvPr id="11" name="Picture 11">
            <a:extLst>
              <a:ext uri="{FF2B5EF4-FFF2-40B4-BE49-F238E27FC236}">
                <a16:creationId xmlns:a16="http://schemas.microsoft.com/office/drawing/2014/main" id="{394C14CC-D58C-FEA9-B3F8-630FBBF48B45}"/>
              </a:ext>
            </a:extLst>
          </p:cNvPr>
          <p:cNvPicPr>
            <a:picLocks noChangeAspect="1"/>
          </p:cNvPicPr>
          <p:nvPr/>
        </p:nvPicPr>
        <p:blipFill>
          <a:blip r:embed="rId3"/>
          <a:stretch>
            <a:fillRect/>
          </a:stretch>
        </p:blipFill>
        <p:spPr>
          <a:xfrm>
            <a:off x="7845349" y="1066945"/>
            <a:ext cx="4032616" cy="2772000"/>
          </a:xfrm>
          <a:prstGeom prst="rect">
            <a:avLst/>
          </a:prstGeom>
        </p:spPr>
      </p:pic>
    </p:spTree>
    <p:extLst>
      <p:ext uri="{BB962C8B-B14F-4D97-AF65-F5344CB8AC3E}">
        <p14:creationId xmlns:p14="http://schemas.microsoft.com/office/powerpoint/2010/main" val="40584928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kt 6"/>
          <p:cNvPicPr>
            <a:picLocks noChangeAspect="1"/>
          </p:cNvPicPr>
          <p:nvPr/>
        </p:nvPicPr>
        <p:blipFill>
          <a:blip cstate="print"/>
          <a:stretch>
            <a:fillRect/>
          </a:stretch>
        </p:blipFill>
        <p:spPr>
          <a:xfrm>
            <a:off x="1588" y="1588"/>
            <a:ext cx="1588" cy="1588"/>
          </a:xfrm>
          <a:prstGeom prst="rect">
            <a:avLst/>
          </a:prstGeom>
        </p:spPr>
      </p:pic>
      <p:sp>
        <p:nvSpPr>
          <p:cNvPr id="3" name="Inhaltsplatzhalter 2">
            <a:extLst>
              <a:ext uri="{FF2B5EF4-FFF2-40B4-BE49-F238E27FC236}">
                <a16:creationId xmlns:a16="http://schemas.microsoft.com/office/drawing/2014/main" id="{2DD715F9-4819-8349-8B17-6ACE0D578198}"/>
              </a:ext>
            </a:extLst>
          </p:cNvPr>
          <p:cNvSpPr>
            <a:spLocks noGrp="1"/>
          </p:cNvSpPr>
          <p:nvPr>
            <p:ph idx="1"/>
          </p:nvPr>
        </p:nvSpPr>
        <p:spPr>
          <a:xfrm>
            <a:off x="314037" y="1077315"/>
            <a:ext cx="5625402" cy="4995830"/>
          </a:xfrm>
        </p:spPr>
        <p:txBody>
          <a:bodyPr vert="horz" lIns="0" tIns="0" rIns="0" bIns="0" rtlCol="0" anchor="t">
            <a:noAutofit/>
          </a:bodyPr>
          <a:lstStyle/>
          <a:p>
            <a:pPr marL="0" indent="0">
              <a:buNone/>
              <a:defRPr b="0" i="0"/>
            </a:pPr>
            <a:r>
              <a:rPr lang="2057" sz="2000" b="1" dirty="0">
                <a:ea typeface="+mn-lt"/>
                <a:cs typeface="+mn-lt"/>
              </a:rPr>
              <a:t>Extending the usability and functionality of products </a:t>
            </a:r>
            <a:r>
              <a:rPr lang="2057" sz="2000" b="0" dirty="0">
                <a:ea typeface="+mn-lt"/>
                <a:cs typeface="+mn-lt"/>
              </a:rPr>
              <a:t>can reduce the need to buy </a:t>
            </a:r>
            <a:r>
              <a:rPr lang="2057" sz="2000" dirty="0">
                <a:ea typeface="+mn-lt"/>
                <a:cs typeface="+mn-lt"/>
              </a:rPr>
              <a:t>or switch</a:t>
            </a:r>
            <a:r>
              <a:rPr lang="2057" sz="2000" b="0" dirty="0">
                <a:ea typeface="+mn-lt"/>
                <a:cs typeface="+mn-lt"/>
              </a:rPr>
              <a:t> to new products.</a:t>
            </a:r>
          </a:p>
          <a:p>
            <a:pPr marL="0" indent="0">
              <a:buNone/>
              <a:defRPr b="0" i="0"/>
            </a:pPr>
            <a:r>
              <a:rPr lang="2057" sz="2000" dirty="0">
                <a:ea typeface="+mn-lt"/>
                <a:cs typeface="+mn-lt"/>
              </a:rPr>
              <a:t>Accordingly, business models focus on concrete </a:t>
            </a:r>
            <a:r>
              <a:rPr lang="2057" sz="2000" b="1" dirty="0">
                <a:ea typeface="+mn-lt"/>
                <a:cs typeface="+mn-lt"/>
              </a:rPr>
              <a:t>measures to extend the life cycle of a product or its components:</a:t>
            </a:r>
            <a:r>
              <a:rPr lang="2057" sz="2000" dirty="0">
                <a:ea typeface="+mn-lt"/>
                <a:cs typeface="+mn-lt"/>
              </a:rPr>
              <a:t>  </a:t>
            </a:r>
          </a:p>
          <a:p>
            <a:pPr marL="266700" indent="-266700">
              <a:defRPr b="0" i="0"/>
            </a:pPr>
            <a:r>
              <a:rPr lang="2057" sz="2000" dirty="0">
                <a:cs typeface="Calibri"/>
              </a:rPr>
              <a:t>Maintenance, upgrade, repair </a:t>
            </a:r>
          </a:p>
          <a:p>
            <a:pPr marL="266700" indent="-266700">
              <a:defRPr b="0" i="0"/>
            </a:pPr>
            <a:r>
              <a:rPr lang="2057" sz="2000" dirty="0">
                <a:cs typeface="Calibri"/>
              </a:rPr>
              <a:t>Remanufacture</a:t>
            </a:r>
          </a:p>
          <a:p>
            <a:pPr marL="0" lvl="1" indent="0">
              <a:spcBef>
                <a:spcPts val="1000"/>
              </a:spcBef>
              <a:buNone/>
              <a:defRPr b="0" i="0"/>
            </a:pPr>
            <a:r>
              <a:rPr lang="2057" sz="2000" b="1" dirty="0">
                <a:ea typeface="+mn-lt"/>
                <a:cs typeface="+mn-lt"/>
              </a:rPr>
              <a:t>Maintenance, upgrade and repair services </a:t>
            </a:r>
            <a:r>
              <a:rPr lang="2057" sz="2000" b="0" dirty="0">
                <a:ea typeface="+mn-lt"/>
                <a:cs typeface="+mn-lt"/>
              </a:rPr>
              <a:t>aim to ensure that a product (again) delivers, or possibly even improves on, its required performance. </a:t>
            </a:r>
            <a:r>
              <a:rPr lang="2057" sz="2000" b="1" dirty="0">
                <a:ea typeface="+mn-lt"/>
                <a:cs typeface="+mn-lt"/>
              </a:rPr>
              <a:t>Remanufacture </a:t>
            </a:r>
            <a:r>
              <a:rPr lang="2057" sz="2000" b="0" dirty="0">
                <a:ea typeface="+mn-lt"/>
                <a:cs typeface="+mn-lt"/>
              </a:rPr>
              <a:t>restores previously used or non-functional products or components to an “as new” </a:t>
            </a:r>
            <a:r>
              <a:rPr lang="de-DE" sz="2000" dirty="0">
                <a:ea typeface="+mn-lt"/>
                <a:cs typeface="+mn-lt"/>
              </a:rPr>
              <a:t>    </a:t>
            </a:r>
            <a:r>
              <a:rPr lang="2057" sz="2000" b="0" dirty="0">
                <a:ea typeface="+mn-lt"/>
                <a:cs typeface="+mn-lt"/>
              </a:rPr>
              <a:t>or “better than new” state.</a:t>
            </a:r>
            <a:r>
              <a:rPr lang="2057" sz="2000" dirty="0">
                <a:ea typeface="+mn-lt"/>
                <a:cs typeface="+mn-lt"/>
              </a:rPr>
              <a:t> </a:t>
            </a:r>
            <a:endParaRPr lang="2057" sz="2000" b="0" dirty="0">
              <a:ea typeface="+mn-lt"/>
              <a:cs typeface="+mn-lt"/>
            </a:endParaRPr>
          </a:p>
        </p:txBody>
      </p:sp>
      <p:sp>
        <p:nvSpPr>
          <p:cNvPr id="4" name="Fußzeilenplatzhalter 3">
            <a:extLst>
              <a:ext uri="{FF2B5EF4-FFF2-40B4-BE49-F238E27FC236}">
                <a16:creationId xmlns:a16="http://schemas.microsoft.com/office/drawing/2014/main" id="{F4BAD198-148A-C746-B60B-EC27206CDB53}"/>
              </a:ext>
            </a:extLst>
          </p:cNvPr>
          <p:cNvSpPr>
            <a:spLocks noGrp="1"/>
          </p:cNvSpPr>
          <p:nvPr>
            <p:ph type="ftr" sz="quarter" idx="11"/>
          </p:nvPr>
        </p:nvSpPr>
        <p:spPr>
          <a:xfrm>
            <a:off x="4038600" y="6416783"/>
            <a:ext cx="4114800" cy="365125"/>
          </a:xfrm>
        </p:spPr>
        <p:txBody>
          <a:bodyPr/>
          <a:lstStyle/>
          <a:p>
            <a:pPr>
              <a:defRPr b="0" i="0"/>
            </a:pPr>
            <a:r>
              <a:rPr lang="2057"/>
              <a:t>Introduction to the Circular Economy</a:t>
            </a:r>
          </a:p>
        </p:txBody>
      </p:sp>
      <p:sp>
        <p:nvSpPr>
          <p:cNvPr id="6" name="Titel 5">
            <a:extLst>
              <a:ext uri="{FF2B5EF4-FFF2-40B4-BE49-F238E27FC236}">
                <a16:creationId xmlns:a16="http://schemas.microsoft.com/office/drawing/2014/main" id="{BF8DE2FC-3ECE-4A3E-847F-219E6088C9CB}"/>
              </a:ext>
            </a:extLst>
          </p:cNvPr>
          <p:cNvSpPr>
            <a:spLocks noGrp="1"/>
          </p:cNvSpPr>
          <p:nvPr>
            <p:ph type="title"/>
          </p:nvPr>
        </p:nvSpPr>
        <p:spPr>
          <a:xfrm>
            <a:off x="289153" y="279751"/>
            <a:ext cx="11591924" cy="687983"/>
          </a:xfrm>
        </p:spPr>
        <p:txBody>
          <a:bodyPr vert="horz"/>
          <a:lstStyle/>
          <a:p>
            <a:pPr>
              <a:defRPr b="0" i="0"/>
            </a:pPr>
            <a:r>
              <a:rPr lang="2057" b="1" dirty="0"/>
              <a:t>Extending the life cycle of products and components. </a:t>
            </a:r>
            <a:endParaRPr lang="en-US" dirty="0"/>
          </a:p>
        </p:txBody>
      </p:sp>
      <p:grpSp>
        <p:nvGrpSpPr>
          <p:cNvPr id="9" name="Gruppieren 6">
            <a:extLst>
              <a:ext uri="{FF2B5EF4-FFF2-40B4-BE49-F238E27FC236}">
                <a16:creationId xmlns:a16="http://schemas.microsoft.com/office/drawing/2014/main" id="{D90B799F-0703-5402-DF55-BD6B41D43410}"/>
              </a:ext>
            </a:extLst>
          </p:cNvPr>
          <p:cNvGrpSpPr/>
          <p:nvPr/>
        </p:nvGrpSpPr>
        <p:grpSpPr>
          <a:xfrm>
            <a:off x="6163723" y="4016126"/>
            <a:ext cx="5714240" cy="2400657"/>
            <a:chOff x="6383091" y="4454293"/>
            <a:chExt cx="3894739" cy="2400657"/>
          </a:xfrm>
        </p:grpSpPr>
        <p:sp>
          <p:nvSpPr>
            <p:cNvPr id="5" name="Rechteck 7">
              <a:extLst>
                <a:ext uri="{FF2B5EF4-FFF2-40B4-BE49-F238E27FC236}">
                  <a16:creationId xmlns:a16="http://schemas.microsoft.com/office/drawing/2014/main" id="{DB2AFDA6-F238-9D0F-2861-E2FA7A9C678A}"/>
                </a:ext>
              </a:extLst>
            </p:cNvPr>
            <p:cNvSpPr/>
            <p:nvPr/>
          </p:nvSpPr>
          <p:spPr>
            <a:xfrm>
              <a:off x="6383091" y="4823625"/>
              <a:ext cx="3894739" cy="2031325"/>
            </a:xfrm>
            <a:prstGeom prst="rect">
              <a:avLst/>
            </a:prstGeom>
            <a:solidFill>
              <a:srgbClr val="EC9B03"/>
            </a:solidFill>
          </p:spPr>
          <p:txBody>
            <a:bodyPr wrap="square" lIns="91440" tIns="45720" rIns="91440" bIns="45720" anchor="t">
              <a:spAutoFit/>
            </a:bodyPr>
            <a:lstStyle/>
            <a:p>
              <a:pPr marL="285750" indent="-285750">
                <a:buFont typeface="Arial,Sans-Serif"/>
                <a:buChar char="•"/>
                <a:defRPr b="0" i="0"/>
              </a:pPr>
              <a:r>
                <a:rPr lang="2057" b="1">
                  <a:solidFill>
                    <a:schemeClr val="bg1"/>
                  </a:solidFill>
                </a:rPr>
                <a:t>Repair services for </a:t>
              </a:r>
              <a:r>
                <a:rPr lang="2057" b="0">
                  <a:solidFill>
                    <a:schemeClr val="bg1"/>
                  </a:solidFill>
                </a:rPr>
                <a:t>products, </a:t>
              </a:r>
              <a:r>
                <a:rPr lang="en-GB" b="0">
                  <a:solidFill>
                    <a:schemeClr val="bg1"/>
                  </a:solidFill>
                </a:rPr>
                <a:t>e.g.</a:t>
              </a:r>
              <a:r>
                <a:rPr lang="2057" b="0">
                  <a:solidFill>
                    <a:schemeClr val="bg1"/>
                  </a:solidFill>
                </a:rPr>
                <a:t> Miele’s repair and maintenance contracts for white goods, Bosch’s “BlueMovement”, Deuter’s “Lifetime Repair Service” for outdoor equipment</a:t>
              </a:r>
            </a:p>
            <a:p>
              <a:pPr marL="285750" indent="-285750">
                <a:buFont typeface="Arial,Sans-Serif"/>
                <a:buChar char="•"/>
                <a:defRPr b="0" i="0"/>
              </a:pPr>
              <a:r>
                <a:rPr lang="2057" b="1">
                  <a:solidFill>
                    <a:schemeClr val="bg1"/>
                  </a:solidFill>
                </a:rPr>
                <a:t>Maintenance, repair and remanufacture</a:t>
              </a:r>
              <a:r>
                <a:rPr lang="2057" b="0">
                  <a:solidFill>
                    <a:schemeClr val="bg1"/>
                  </a:solidFill>
                </a:rPr>
                <a:t> of components, </a:t>
              </a:r>
              <a:r>
                <a:rPr lang="en-GB" b="0">
                  <a:solidFill>
                    <a:schemeClr val="bg1"/>
                  </a:solidFill>
                </a:rPr>
                <a:t>e.g.</a:t>
              </a:r>
              <a:r>
                <a:rPr lang="2057" b="0">
                  <a:solidFill>
                    <a:schemeClr val="bg1"/>
                  </a:solidFill>
                </a:rPr>
                <a:t> SKF’s “Rotation for Life” for roller bearings, </a:t>
              </a:r>
              <a:r>
                <a:rPr lang="2057">
                  <a:solidFill>
                    <a:schemeClr val="bg1"/>
                  </a:solidFill>
                  <a:ea typeface="+mn-lt"/>
                  <a:cs typeface="+mn-lt"/>
                </a:rPr>
                <a:t>TRUMPF used machinery, Liebherr Reman</a:t>
              </a:r>
              <a:endParaRPr lang="de-DE">
                <a:solidFill>
                  <a:schemeClr val="bg1"/>
                </a:solidFill>
                <a:ea typeface="+mn-lt"/>
                <a:cs typeface="+mn-lt"/>
              </a:endParaRPr>
            </a:p>
          </p:txBody>
        </p:sp>
        <p:sp>
          <p:nvSpPr>
            <p:cNvPr id="8" name="Rechteck 8">
              <a:extLst>
                <a:ext uri="{FF2B5EF4-FFF2-40B4-BE49-F238E27FC236}">
                  <a16:creationId xmlns:a16="http://schemas.microsoft.com/office/drawing/2014/main" id="{7D98034A-5AC8-B5CD-00ED-5B0AA0350230}"/>
                </a:ext>
              </a:extLst>
            </p:cNvPr>
            <p:cNvSpPr/>
            <p:nvPr/>
          </p:nvSpPr>
          <p:spPr>
            <a:xfrm>
              <a:off x="6383092" y="4454293"/>
              <a:ext cx="874278" cy="366126"/>
            </a:xfrm>
            <a:prstGeom prst="rect">
              <a:avLst/>
            </a:prstGeom>
            <a:solidFill>
              <a:schemeClr val="tx1"/>
            </a:solidFill>
          </p:spPr>
          <p:txBody>
            <a:bodyPr wrap="square">
              <a:spAutoFit/>
            </a:bodyPr>
            <a:lstStyle/>
            <a:p>
              <a:pPr>
                <a:defRPr b="0" i="0"/>
              </a:pPr>
              <a:r>
                <a:rPr lang="2057" b="1">
                  <a:solidFill>
                    <a:schemeClr val="bg1"/>
                  </a:solidFill>
                </a:rPr>
                <a:t>EXAMPLES</a:t>
              </a:r>
            </a:p>
          </p:txBody>
        </p:sp>
      </p:grpSp>
      <p:pic>
        <p:nvPicPr>
          <p:cNvPr id="2" name="Picture 9">
            <a:extLst>
              <a:ext uri="{FF2B5EF4-FFF2-40B4-BE49-F238E27FC236}">
                <a16:creationId xmlns:a16="http://schemas.microsoft.com/office/drawing/2014/main" id="{C8FE97CC-11B8-CE41-4097-F95EE29D9C5F}"/>
              </a:ext>
            </a:extLst>
          </p:cNvPr>
          <p:cNvPicPr>
            <a:picLocks noChangeAspect="1"/>
          </p:cNvPicPr>
          <p:nvPr/>
        </p:nvPicPr>
        <p:blipFill>
          <a:blip r:embed="rId3"/>
          <a:stretch>
            <a:fillRect/>
          </a:stretch>
        </p:blipFill>
        <p:spPr>
          <a:xfrm>
            <a:off x="7831018" y="1091531"/>
            <a:ext cx="4060944" cy="2772000"/>
          </a:xfrm>
          <a:prstGeom prst="rect">
            <a:avLst/>
          </a:prstGeom>
        </p:spPr>
      </p:pic>
    </p:spTree>
    <p:extLst>
      <p:ext uri="{BB962C8B-B14F-4D97-AF65-F5344CB8AC3E}">
        <p14:creationId xmlns:p14="http://schemas.microsoft.com/office/powerpoint/2010/main" val="20225680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kt 6"/>
          <p:cNvPicPr>
            <a:picLocks noChangeAspect="1"/>
          </p:cNvPicPr>
          <p:nvPr/>
        </p:nvPicPr>
        <p:blipFill>
          <a:blip cstate="print"/>
          <a:stretch>
            <a:fillRect/>
          </a:stretch>
        </p:blipFill>
        <p:spPr>
          <a:xfrm>
            <a:off x="1588" y="1588"/>
            <a:ext cx="1588" cy="1588"/>
          </a:xfrm>
          <a:prstGeom prst="rect">
            <a:avLst/>
          </a:prstGeom>
        </p:spPr>
      </p:pic>
      <p:sp>
        <p:nvSpPr>
          <p:cNvPr id="3" name="Inhaltsplatzhalter 2">
            <a:extLst>
              <a:ext uri="{FF2B5EF4-FFF2-40B4-BE49-F238E27FC236}">
                <a16:creationId xmlns:a16="http://schemas.microsoft.com/office/drawing/2014/main" id="{2DD715F9-4819-8349-8B17-6ACE0D578198}"/>
              </a:ext>
            </a:extLst>
          </p:cNvPr>
          <p:cNvSpPr>
            <a:spLocks noGrp="1"/>
          </p:cNvSpPr>
          <p:nvPr>
            <p:ph idx="1"/>
          </p:nvPr>
        </p:nvSpPr>
        <p:spPr>
          <a:xfrm>
            <a:off x="292949" y="1071097"/>
            <a:ext cx="6099384" cy="5149742"/>
          </a:xfrm>
        </p:spPr>
        <p:txBody>
          <a:bodyPr vert="horz" lIns="0" tIns="0" rIns="0" bIns="0" rtlCol="0" anchor="t">
            <a:noAutofit/>
          </a:bodyPr>
          <a:lstStyle/>
          <a:p>
            <a:pPr marL="0" indent="0">
              <a:buNone/>
              <a:defRPr b="0" i="0"/>
            </a:pPr>
            <a:r>
              <a:rPr lang="2057" sz="2000" dirty="0"/>
              <a:t>Recycling is about </a:t>
            </a:r>
            <a:r>
              <a:rPr lang="2057" sz="2000" b="1" dirty="0"/>
              <a:t>reusing materials</a:t>
            </a:r>
            <a:r>
              <a:rPr lang="2057" sz="2000" dirty="0"/>
              <a:t> </a:t>
            </a:r>
            <a:r>
              <a:rPr lang="2057" sz="2000" b="1" dirty="0"/>
              <a:t>for the same or a new purpose</a:t>
            </a:r>
            <a:r>
              <a:rPr lang="2057" sz="2000" dirty="0"/>
              <a:t> so that primary raw materials requirements can be reduced.</a:t>
            </a:r>
          </a:p>
          <a:p>
            <a:pPr marL="0" indent="0">
              <a:buNone/>
              <a:defRPr b="0" i="0"/>
            </a:pPr>
            <a:r>
              <a:rPr lang="2057" sz="2000" b="1" dirty="0"/>
              <a:t>However, today’s recycling processes are often still accompanied by a reduction in material quality.</a:t>
            </a:r>
            <a:r>
              <a:rPr lang="2057" sz="2000" b="0" dirty="0"/>
              <a:t> This means that recycled materials cannot be used in similarly high-quality applications and are associated with a loss in value.</a:t>
            </a:r>
            <a:r>
              <a:rPr lang="2057" sz="2000" dirty="0"/>
              <a:t> </a:t>
            </a:r>
            <a:endParaRPr lang="2057" sz="2000" b="0" dirty="0"/>
          </a:p>
          <a:p>
            <a:pPr marL="266700" indent="-266700">
              <a:defRPr b="0" i="0"/>
            </a:pPr>
            <a:r>
              <a:rPr lang="2057" sz="2000" dirty="0"/>
              <a:t>To improve the quality of recycled material, recycling needs to focus not only on improving the input stream of materials but also on </a:t>
            </a:r>
            <a:r>
              <a:rPr lang="2057" sz="2000" b="1" dirty="0"/>
              <a:t>output quality</a:t>
            </a:r>
            <a:r>
              <a:rPr lang="2057" sz="2000" dirty="0"/>
              <a:t>. </a:t>
            </a:r>
          </a:p>
          <a:p>
            <a:pPr marL="266700" indent="-266700">
              <a:buFont typeface="Arial,Sans-Serif"/>
              <a:buChar char="•"/>
              <a:defRPr b="0" i="0"/>
            </a:pPr>
            <a:r>
              <a:rPr lang="2057" sz="2000" dirty="0"/>
              <a:t>Since the value retained in products and components is lost during recycling, </a:t>
            </a:r>
            <a:r>
              <a:rPr lang="2057" sz="2000" b="1" dirty="0"/>
              <a:t>this measure should always be considered the last resort.</a:t>
            </a:r>
            <a:r>
              <a:rPr lang="2057" sz="2000" dirty="0"/>
              <a:t> </a:t>
            </a:r>
            <a:endParaRPr lang="de-DE" sz="2000" dirty="0">
              <a:cs typeface="Calibri"/>
            </a:endParaRPr>
          </a:p>
        </p:txBody>
      </p:sp>
      <p:sp>
        <p:nvSpPr>
          <p:cNvPr id="4" name="Fußzeilenplatzhalter 3">
            <a:extLst>
              <a:ext uri="{FF2B5EF4-FFF2-40B4-BE49-F238E27FC236}">
                <a16:creationId xmlns:a16="http://schemas.microsoft.com/office/drawing/2014/main" id="{F4BAD198-148A-C746-B60B-EC27206CDB53}"/>
              </a:ext>
            </a:extLst>
          </p:cNvPr>
          <p:cNvSpPr>
            <a:spLocks noGrp="1"/>
          </p:cNvSpPr>
          <p:nvPr>
            <p:ph type="ftr" sz="quarter" idx="11"/>
          </p:nvPr>
        </p:nvSpPr>
        <p:spPr>
          <a:xfrm>
            <a:off x="4038600" y="6416783"/>
            <a:ext cx="4114800" cy="365125"/>
          </a:xfrm>
        </p:spPr>
        <p:txBody>
          <a:bodyPr/>
          <a:lstStyle/>
          <a:p>
            <a:pPr>
              <a:defRPr b="0" i="0"/>
            </a:pPr>
            <a:r>
              <a:rPr lang="2057"/>
              <a:t>Introduction to the Circular Economy</a:t>
            </a:r>
          </a:p>
        </p:txBody>
      </p:sp>
      <p:sp>
        <p:nvSpPr>
          <p:cNvPr id="6" name="Titel 5">
            <a:extLst>
              <a:ext uri="{FF2B5EF4-FFF2-40B4-BE49-F238E27FC236}">
                <a16:creationId xmlns:a16="http://schemas.microsoft.com/office/drawing/2014/main" id="{BF8DE2FC-3ECE-4A3E-847F-219E6088C9CB}"/>
              </a:ext>
            </a:extLst>
          </p:cNvPr>
          <p:cNvSpPr>
            <a:spLocks noGrp="1"/>
          </p:cNvSpPr>
          <p:nvPr>
            <p:ph type="title"/>
          </p:nvPr>
        </p:nvSpPr>
        <p:spPr>
          <a:xfrm>
            <a:off x="300038" y="0"/>
            <a:ext cx="11591924" cy="687983"/>
          </a:xfrm>
        </p:spPr>
        <p:txBody>
          <a:bodyPr vert="horz"/>
          <a:lstStyle/>
          <a:p>
            <a:pPr>
              <a:defRPr b="0" i="0"/>
            </a:pPr>
            <a:r>
              <a:rPr lang="2057" b="1"/>
              <a:t>Only high-quality recycling can replace primary raw materials. </a:t>
            </a:r>
          </a:p>
        </p:txBody>
      </p:sp>
      <p:grpSp>
        <p:nvGrpSpPr>
          <p:cNvPr id="17" name="Gruppieren 6">
            <a:extLst>
              <a:ext uri="{FF2B5EF4-FFF2-40B4-BE49-F238E27FC236}">
                <a16:creationId xmlns:a16="http://schemas.microsoft.com/office/drawing/2014/main" id="{528F1F74-C4D0-CED1-E6D8-36C6C3BBA9D8}"/>
              </a:ext>
            </a:extLst>
          </p:cNvPr>
          <p:cNvGrpSpPr/>
          <p:nvPr/>
        </p:nvGrpSpPr>
        <p:grpSpPr>
          <a:xfrm>
            <a:off x="6392333" y="3739126"/>
            <a:ext cx="5620924" cy="2677657"/>
            <a:chOff x="6383091" y="4454292"/>
            <a:chExt cx="3811170" cy="2677657"/>
          </a:xfrm>
        </p:grpSpPr>
        <p:sp>
          <p:nvSpPr>
            <p:cNvPr id="15" name="Rechteck 7">
              <a:extLst>
                <a:ext uri="{FF2B5EF4-FFF2-40B4-BE49-F238E27FC236}">
                  <a16:creationId xmlns:a16="http://schemas.microsoft.com/office/drawing/2014/main" id="{1EEE602C-0499-A710-68DD-D9C011E98C30}"/>
                </a:ext>
              </a:extLst>
            </p:cNvPr>
            <p:cNvSpPr/>
            <p:nvPr/>
          </p:nvSpPr>
          <p:spPr>
            <a:xfrm>
              <a:off x="6383093" y="4823625"/>
              <a:ext cx="3811168" cy="2308324"/>
            </a:xfrm>
            <a:prstGeom prst="rect">
              <a:avLst/>
            </a:prstGeom>
            <a:solidFill>
              <a:srgbClr val="EC9B03"/>
            </a:solidFill>
          </p:spPr>
          <p:txBody>
            <a:bodyPr wrap="square" lIns="91440" tIns="45720" rIns="91440" bIns="45720" anchor="t">
              <a:spAutoFit/>
            </a:bodyPr>
            <a:lstStyle/>
            <a:p>
              <a:pPr marL="285750" indent="-285750">
                <a:buFont typeface="Arial,Sans-Serif"/>
                <a:buChar char="•"/>
                <a:defRPr b="0" i="0"/>
              </a:pPr>
              <a:r>
                <a:rPr lang="2057" b="1">
                  <a:solidFill>
                    <a:schemeClr val="bg1"/>
                  </a:solidFill>
                  <a:cs typeface="Calibri"/>
                </a:rPr>
                <a:t>Molecular</a:t>
              </a:r>
              <a:r>
                <a:rPr lang="2057" b="1">
                  <a:solidFill>
                    <a:schemeClr val="bg1"/>
                  </a:solidFill>
                </a:rPr>
                <a:t> and material recycling</a:t>
              </a:r>
              <a:r>
                <a:rPr lang="2057">
                  <a:solidFill>
                    <a:schemeClr val="bg1"/>
                  </a:solidFill>
                  <a:cs typeface="Calibri"/>
                </a:rPr>
                <a:t>, </a:t>
              </a:r>
              <a:r>
                <a:rPr lang="en-GB">
                  <a:solidFill>
                    <a:schemeClr val="bg1"/>
                  </a:solidFill>
                  <a:cs typeface="Calibri"/>
                </a:rPr>
                <a:t>e.g. </a:t>
              </a:r>
              <a:r>
                <a:rPr lang="2057">
                  <a:solidFill>
                    <a:schemeClr val="bg1"/>
                  </a:solidFill>
                  <a:cs typeface="Calibri"/>
                </a:rPr>
                <a:t>Borealis AG as a supplier of virgin as well as recycled polyolefins</a:t>
              </a:r>
            </a:p>
            <a:p>
              <a:pPr marL="285750" indent="-285750">
                <a:buFont typeface="Arial,Sans-Serif"/>
                <a:buChar char="•"/>
                <a:defRPr b="0" i="0"/>
              </a:pPr>
              <a:r>
                <a:rPr lang="2057" b="1">
                  <a:solidFill>
                    <a:schemeClr val="bg1"/>
                  </a:solidFill>
                  <a:ea typeface="+mn-lt"/>
                  <a:cs typeface="Calibri"/>
                </a:rPr>
                <a:t>Market place for recycled materials and plastics waste</a:t>
              </a:r>
              <a:r>
                <a:rPr lang="2057" b="0">
                  <a:solidFill>
                    <a:schemeClr val="bg1"/>
                  </a:solidFill>
                  <a:ea typeface="+mn-lt"/>
                  <a:cs typeface="Calibri"/>
                </a:rPr>
                <a:t>, </a:t>
              </a:r>
              <a:r>
                <a:rPr lang="en-GB" b="0">
                  <a:solidFill>
                    <a:schemeClr val="bg1"/>
                  </a:solidFill>
                  <a:ea typeface="+mn-lt"/>
                  <a:cs typeface="Calibri"/>
                </a:rPr>
                <a:t>e.g.</a:t>
              </a:r>
              <a:r>
                <a:rPr lang="2057" b="0">
                  <a:solidFill>
                    <a:schemeClr val="bg1"/>
                  </a:solidFill>
                  <a:ea typeface="+mn-lt"/>
                  <a:cs typeface="Calibri"/>
                </a:rPr>
                <a:t> </a:t>
              </a:r>
              <a:r>
                <a:rPr lang="2057" b="0" err="1">
                  <a:solidFill>
                    <a:schemeClr val="bg1"/>
                  </a:solidFill>
                  <a:ea typeface="+mn-lt"/>
                  <a:cs typeface="Calibri"/>
                </a:rPr>
                <a:t>cirplus</a:t>
              </a:r>
              <a:r>
                <a:rPr lang="2057" b="0">
                  <a:solidFill>
                    <a:schemeClr val="bg1"/>
                  </a:solidFill>
                  <a:ea typeface="+mn-lt"/>
                  <a:cs typeface="Calibri"/>
                </a:rPr>
                <a:t> for the plastics and recycling industry.</a:t>
              </a:r>
              <a:r>
                <a:rPr lang="2057">
                  <a:solidFill>
                    <a:schemeClr val="bg1"/>
                  </a:solidFill>
                  <a:ea typeface="+mn-lt"/>
                  <a:cs typeface="Calibri"/>
                </a:rPr>
                <a:t> </a:t>
              </a:r>
              <a:endParaRPr lang="2057" b="0">
                <a:solidFill>
                  <a:schemeClr val="bg1"/>
                </a:solidFill>
                <a:ea typeface="+mn-lt"/>
                <a:cs typeface="Calibri"/>
              </a:endParaRPr>
            </a:p>
            <a:p>
              <a:pPr marL="285750" indent="-285750">
                <a:buFont typeface="Arial,Sans-Serif"/>
                <a:buChar char="•"/>
                <a:defRPr b="0" i="0"/>
              </a:pPr>
              <a:r>
                <a:rPr lang="2057" b="1">
                  <a:solidFill>
                    <a:schemeClr val="bg1"/>
                  </a:solidFill>
                  <a:ea typeface="+mn-lt"/>
                  <a:cs typeface="Calibri"/>
                </a:rPr>
                <a:t>Recycling</a:t>
              </a:r>
              <a:r>
                <a:rPr lang="2057" b="0">
                  <a:solidFill>
                    <a:schemeClr val="bg1"/>
                  </a:solidFill>
                  <a:ea typeface="+mn-lt"/>
                  <a:cs typeface="Calibri"/>
                </a:rPr>
                <a:t> </a:t>
              </a:r>
              <a:r>
                <a:rPr lang="2057" b="1">
                  <a:solidFill>
                    <a:schemeClr val="bg1"/>
                  </a:solidFill>
                  <a:ea typeface="+mn-lt"/>
                  <a:cs typeface="Calibri"/>
                </a:rPr>
                <a:t>strategy in retailing</a:t>
              </a:r>
              <a:r>
                <a:rPr lang="2057" b="0">
                  <a:solidFill>
                    <a:schemeClr val="bg1"/>
                  </a:solidFill>
                  <a:ea typeface="+mn-lt"/>
                  <a:cs typeface="Calibri"/>
                </a:rPr>
                <a:t>, </a:t>
              </a:r>
              <a:r>
                <a:rPr lang="en-GB" b="0">
                  <a:solidFill>
                    <a:schemeClr val="bg1"/>
                  </a:solidFill>
                  <a:ea typeface="+mn-lt"/>
                  <a:cs typeface="Calibri"/>
                </a:rPr>
                <a:t>e.g. </a:t>
              </a:r>
              <a:r>
                <a:rPr lang="2057" b="0">
                  <a:solidFill>
                    <a:schemeClr val="bg1"/>
                  </a:solidFill>
                  <a:ea typeface="+mn-lt"/>
                  <a:cs typeface="Calibri"/>
                </a:rPr>
                <a:t>the Schwarz Group which coordinates </a:t>
              </a:r>
              <a:r>
                <a:rPr lang="2057">
                  <a:solidFill>
                    <a:schemeClr val="bg1"/>
                  </a:solidFill>
                  <a:ea typeface="+mn-lt"/>
                  <a:cs typeface="Calibri"/>
                </a:rPr>
                <a:t>material </a:t>
              </a:r>
              <a:r>
                <a:rPr lang="2057" b="0">
                  <a:solidFill>
                    <a:schemeClr val="bg1"/>
                  </a:solidFill>
                  <a:ea typeface="+mn-lt"/>
                  <a:cs typeface="Calibri"/>
                </a:rPr>
                <a:t>streams by vertical integration into recovery management and recycling.</a:t>
              </a:r>
              <a:r>
                <a:rPr lang="2057">
                  <a:solidFill>
                    <a:schemeClr val="bg1"/>
                  </a:solidFill>
                  <a:ea typeface="+mn-lt"/>
                  <a:cs typeface="Calibri"/>
                </a:rPr>
                <a:t> </a:t>
              </a:r>
              <a:endParaRPr lang="en-US">
                <a:solidFill>
                  <a:schemeClr val="bg1"/>
                </a:solidFill>
                <a:ea typeface="+mn-lt"/>
                <a:cs typeface="+mn-lt"/>
              </a:endParaRPr>
            </a:p>
          </p:txBody>
        </p:sp>
        <p:sp>
          <p:nvSpPr>
            <p:cNvPr id="16" name="Rechteck 8">
              <a:extLst>
                <a:ext uri="{FF2B5EF4-FFF2-40B4-BE49-F238E27FC236}">
                  <a16:creationId xmlns:a16="http://schemas.microsoft.com/office/drawing/2014/main" id="{E0BD088F-1B16-CB3F-C216-B158CED1530F}"/>
                </a:ext>
              </a:extLst>
            </p:cNvPr>
            <p:cNvSpPr/>
            <p:nvPr/>
          </p:nvSpPr>
          <p:spPr>
            <a:xfrm>
              <a:off x="6383091" y="4454292"/>
              <a:ext cx="874278" cy="366126"/>
            </a:xfrm>
            <a:prstGeom prst="rect">
              <a:avLst/>
            </a:prstGeom>
            <a:solidFill>
              <a:schemeClr val="tx1"/>
            </a:solidFill>
          </p:spPr>
          <p:txBody>
            <a:bodyPr wrap="square">
              <a:spAutoFit/>
            </a:bodyPr>
            <a:lstStyle/>
            <a:p>
              <a:pPr>
                <a:defRPr b="0" i="0"/>
              </a:pPr>
              <a:r>
                <a:rPr lang="2057" b="1">
                  <a:solidFill>
                    <a:schemeClr val="bg1"/>
                  </a:solidFill>
                </a:rPr>
                <a:t>EXAMPLES</a:t>
              </a:r>
            </a:p>
          </p:txBody>
        </p:sp>
      </p:grpSp>
      <p:pic>
        <p:nvPicPr>
          <p:cNvPr id="8" name="Grafik 7">
            <a:extLst>
              <a:ext uri="{FF2B5EF4-FFF2-40B4-BE49-F238E27FC236}">
                <a16:creationId xmlns:a16="http://schemas.microsoft.com/office/drawing/2014/main" id="{545E7242-5751-4B6C-AA9B-2D59C8500A6C}"/>
              </a:ext>
            </a:extLst>
          </p:cNvPr>
          <p:cNvPicPr>
            <a:picLocks noChangeAspect="1"/>
          </p:cNvPicPr>
          <p:nvPr/>
        </p:nvPicPr>
        <p:blipFill>
          <a:blip r:embed="rId3"/>
          <a:stretch>
            <a:fillRect/>
          </a:stretch>
        </p:blipFill>
        <p:spPr>
          <a:xfrm>
            <a:off x="7854484" y="1070015"/>
            <a:ext cx="4037478" cy="2772000"/>
          </a:xfrm>
          <a:prstGeom prst="rect">
            <a:avLst/>
          </a:prstGeom>
        </p:spPr>
      </p:pic>
    </p:spTree>
    <p:extLst>
      <p:ext uri="{BB962C8B-B14F-4D97-AF65-F5344CB8AC3E}">
        <p14:creationId xmlns:p14="http://schemas.microsoft.com/office/powerpoint/2010/main" val="2230244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B6F12-07DF-B54B-B1AD-BC5F42D21334}"/>
              </a:ext>
            </a:extLst>
          </p:cNvPr>
          <p:cNvSpPr>
            <a:spLocks noGrp="1"/>
          </p:cNvSpPr>
          <p:nvPr>
            <p:ph type="title"/>
          </p:nvPr>
        </p:nvSpPr>
        <p:spPr/>
        <p:txBody>
          <a:bodyPr/>
          <a:lstStyle/>
          <a:p>
            <a:pPr>
              <a:defRPr b="0" i="0"/>
            </a:pPr>
            <a:r>
              <a:rPr lang="2057" b="1"/>
              <a:t>Discussion</a:t>
            </a:r>
          </a:p>
        </p:txBody>
      </p:sp>
      <p:sp>
        <p:nvSpPr>
          <p:cNvPr id="3" name="Fußzeilenplatzhalter 2">
            <a:extLst>
              <a:ext uri="{FF2B5EF4-FFF2-40B4-BE49-F238E27FC236}">
                <a16:creationId xmlns:a16="http://schemas.microsoft.com/office/drawing/2014/main" id="{E0E8B815-9B45-3F43-B511-B082C7B507E7}"/>
              </a:ext>
            </a:extLst>
          </p:cNvPr>
          <p:cNvSpPr>
            <a:spLocks noGrp="1"/>
          </p:cNvSpPr>
          <p:nvPr>
            <p:ph type="ftr" sz="quarter" idx="11"/>
          </p:nvPr>
        </p:nvSpPr>
        <p:spPr/>
        <p:txBody>
          <a:bodyPr/>
          <a:lstStyle/>
          <a:p>
            <a:pPr>
              <a:defRPr b="0" i="0"/>
            </a:pPr>
            <a:r>
              <a:rPr lang="2057"/>
              <a:t>Introduction to the Circular Economy</a:t>
            </a:r>
          </a:p>
        </p:txBody>
      </p:sp>
      <p:pic>
        <p:nvPicPr>
          <p:cNvPr id="4" name="Grafik 3">
            <a:extLst>
              <a:ext uri="{FF2B5EF4-FFF2-40B4-BE49-F238E27FC236}">
                <a16:creationId xmlns:a16="http://schemas.microsoft.com/office/drawing/2014/main" id="{9AA19AFA-D830-654B-A240-F2ABDAD461EA}"/>
              </a:ext>
            </a:extLst>
          </p:cNvPr>
          <p:cNvPicPr>
            <a:picLocks noChangeAspect="1"/>
          </p:cNvPicPr>
          <p:nvPr/>
        </p:nvPicPr>
        <p:blipFill>
          <a:blip r:embed="rId3"/>
          <a:srcRect l="32283" t="4313" r="30707" b="9565"/>
          <a:stretch>
            <a:fillRect/>
          </a:stretch>
        </p:blipFill>
        <p:spPr>
          <a:xfrm>
            <a:off x="4038600" y="1236518"/>
            <a:ext cx="3793642" cy="4965499"/>
          </a:xfrm>
          <a:prstGeom prst="rect">
            <a:avLst/>
          </a:prstGeom>
        </p:spPr>
      </p:pic>
      <p:sp>
        <p:nvSpPr>
          <p:cNvPr id="6" name="Rechteck 5">
            <a:extLst>
              <a:ext uri="{FF2B5EF4-FFF2-40B4-BE49-F238E27FC236}">
                <a16:creationId xmlns:a16="http://schemas.microsoft.com/office/drawing/2014/main" id="{D6F6D3C8-66B4-6844-9463-D49C05D85A43}"/>
              </a:ext>
            </a:extLst>
          </p:cNvPr>
          <p:cNvSpPr/>
          <p:nvPr/>
        </p:nvSpPr>
        <p:spPr>
          <a:xfrm>
            <a:off x="1547502" y="3200614"/>
            <a:ext cx="8775837" cy="1189909"/>
          </a:xfrm>
          <a:prstGeom prst="rect">
            <a:avLst/>
          </a:prstGeom>
        </p:spPr>
        <p:txBody>
          <a:bodyPr wrap="square">
            <a:spAutoFit/>
          </a:bodyPr>
          <a:lstStyle/>
          <a:p>
            <a:pPr algn="ctr">
              <a:defRPr b="0" i="0"/>
            </a:pPr>
            <a:r>
              <a:rPr lang="2057" sz="3600"/>
              <a:t>What </a:t>
            </a:r>
            <a:r>
              <a:rPr lang="2057" sz="3600" b="1"/>
              <a:t>applications or practical examples </a:t>
            </a:r>
            <a:r>
              <a:rPr lang="2057" sz="3600"/>
              <a:t>of circular strategies can you think of?</a:t>
            </a:r>
          </a:p>
        </p:txBody>
      </p:sp>
    </p:spTree>
    <p:extLst>
      <p:ext uri="{BB962C8B-B14F-4D97-AF65-F5344CB8AC3E}">
        <p14:creationId xmlns:p14="http://schemas.microsoft.com/office/powerpoint/2010/main" val="29970222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97554935-309B-7847-9B41-0AD4E88CC6DD}"/>
              </a:ext>
            </a:extLst>
          </p:cNvPr>
          <p:cNvSpPr/>
          <p:nvPr/>
        </p:nvSpPr>
        <p:spPr>
          <a:xfrm>
            <a:off x="-1" y="1"/>
            <a:ext cx="9960430" cy="6857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Montserrat"/>
              <a:ea typeface="+mn-ea"/>
              <a:cs typeface="+mn-cs"/>
            </a:endParaRPr>
          </a:p>
        </p:txBody>
      </p:sp>
      <p:sp>
        <p:nvSpPr>
          <p:cNvPr id="3" name="TextBox 39">
            <a:extLst>
              <a:ext uri="{FF2B5EF4-FFF2-40B4-BE49-F238E27FC236}">
                <a16:creationId xmlns:a16="http://schemas.microsoft.com/office/drawing/2014/main" id="{ED1CECFC-67E8-254E-B02C-3DCD83313C4B}"/>
              </a:ext>
            </a:extLst>
          </p:cNvPr>
          <p:cNvSpPr txBox="1"/>
          <p:nvPr/>
        </p:nvSpPr>
        <p:spPr>
          <a:xfrm>
            <a:off x="-640682" y="16431"/>
            <a:ext cx="4013939" cy="3752789"/>
          </a:xfrm>
          <a:prstGeom prst="rect">
            <a:avLst/>
          </a:prstGeom>
          <a:noFill/>
        </p:spPr>
        <p:txBody>
          <a:bodyPr wrap="square" rtlCol="0" anchor="ctr">
            <a:spAutoFit/>
          </a:bodyPr>
          <a:lstStyle/>
          <a:p>
            <a:pPr>
              <a:defRPr b="0" i="0"/>
            </a:pPr>
            <a:r>
              <a:rPr lang="2057" sz="24000" kern="3000" spc="600">
                <a:latin typeface="Calibri" panose="020F0502020204030204" pitchFamily="34" charset="0"/>
                <a:ea typeface="Montserrat Thin" charset="0"/>
                <a:cs typeface="Calibri" panose="020F0502020204030204" pitchFamily="34" charset="0"/>
              </a:rPr>
              <a:t>03</a:t>
            </a:r>
          </a:p>
        </p:txBody>
      </p:sp>
      <p:sp>
        <p:nvSpPr>
          <p:cNvPr id="6" name="TextBox 30">
            <a:extLst>
              <a:ext uri="{FF2B5EF4-FFF2-40B4-BE49-F238E27FC236}">
                <a16:creationId xmlns:a16="http://schemas.microsoft.com/office/drawing/2014/main" id="{147EB74E-31F3-E64B-8877-5FFFA5959F27}"/>
              </a:ext>
            </a:extLst>
          </p:cNvPr>
          <p:cNvSpPr txBox="1"/>
          <p:nvPr/>
        </p:nvSpPr>
        <p:spPr>
          <a:xfrm>
            <a:off x="3012797" y="2136223"/>
            <a:ext cx="6875491" cy="3651088"/>
          </a:xfrm>
          <a:prstGeom prst="rect">
            <a:avLst/>
          </a:prstGeom>
          <a:noFill/>
        </p:spPr>
        <p:txBody>
          <a:bodyPr wrap="square" rtlCol="0">
            <a:spAutoFit/>
          </a:bodyPr>
          <a:lstStyle/>
          <a:p>
            <a:pPr>
              <a:lnSpc>
                <a:spcPts val="7000"/>
              </a:lnSpc>
              <a:defRPr b="0" i="0"/>
            </a:pPr>
            <a:r>
              <a:rPr lang="2057" sz="6600">
                <a:solidFill>
                  <a:srgbClr val="FFFFFF"/>
                </a:solidFill>
                <a:cs typeface="Calibri" panose="020F0502020204030204" pitchFamily="34" charset="0"/>
              </a:rPr>
              <a:t>What will it take to implement a sustainable Circular Economy?  </a:t>
            </a:r>
          </a:p>
        </p:txBody>
      </p:sp>
      <p:pic>
        <p:nvPicPr>
          <p:cNvPr id="7" name="Graphic 86">
            <a:extLst>
              <a:ext uri="{FF2B5EF4-FFF2-40B4-BE49-F238E27FC236}">
                <a16:creationId xmlns:a16="http://schemas.microsoft.com/office/drawing/2014/main" id="{5D98C249-E5EF-2340-9AFD-67B4260335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0449" y="1183239"/>
            <a:ext cx="1419174" cy="1419174"/>
          </a:xfrm>
          <a:prstGeom prst="rect">
            <a:avLst/>
          </a:prstGeom>
        </p:spPr>
      </p:pic>
    </p:spTree>
    <p:extLst>
      <p:ext uri="{BB962C8B-B14F-4D97-AF65-F5344CB8AC3E}">
        <p14:creationId xmlns:p14="http://schemas.microsoft.com/office/powerpoint/2010/main" val="5854708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78EECD0-D5FB-DF42-967C-C73A0182DD0E}"/>
              </a:ext>
            </a:extLst>
          </p:cNvPr>
          <p:cNvSpPr>
            <a:spLocks noGrp="1"/>
          </p:cNvSpPr>
          <p:nvPr>
            <p:ph type="ftr" sz="quarter" idx="11"/>
          </p:nvPr>
        </p:nvSpPr>
        <p:spPr/>
        <p:txBody>
          <a:bodyPr/>
          <a:lstStyle/>
          <a:p>
            <a:pPr>
              <a:defRPr b="0" i="0"/>
            </a:pPr>
            <a:r>
              <a:rPr lang="2057"/>
              <a:t>Introduction to the Circular Economy</a:t>
            </a:r>
          </a:p>
        </p:txBody>
      </p:sp>
      <p:sp>
        <p:nvSpPr>
          <p:cNvPr id="3" name="Titel 2">
            <a:extLst>
              <a:ext uri="{FF2B5EF4-FFF2-40B4-BE49-F238E27FC236}">
                <a16:creationId xmlns:a16="http://schemas.microsoft.com/office/drawing/2014/main" id="{703D4184-60FE-AD4F-BA45-37D2763F3CD5}"/>
              </a:ext>
            </a:extLst>
          </p:cNvPr>
          <p:cNvSpPr>
            <a:spLocks noGrp="1"/>
          </p:cNvSpPr>
          <p:nvPr>
            <p:ph type="title"/>
          </p:nvPr>
        </p:nvSpPr>
        <p:spPr/>
        <p:txBody>
          <a:bodyPr/>
          <a:lstStyle/>
          <a:p>
            <a:pPr>
              <a:defRPr b="0" i="0"/>
            </a:pPr>
            <a:r>
              <a:rPr lang="2057" b="1"/>
              <a:t>Agenda</a:t>
            </a:r>
          </a:p>
        </p:txBody>
      </p:sp>
      <p:sp>
        <p:nvSpPr>
          <p:cNvPr id="4" name="TextBox 39">
            <a:extLst>
              <a:ext uri="{FF2B5EF4-FFF2-40B4-BE49-F238E27FC236}">
                <a16:creationId xmlns:a16="http://schemas.microsoft.com/office/drawing/2014/main" id="{BC1C6A54-F4E6-CB45-B4AA-E078EBB3F014}"/>
              </a:ext>
            </a:extLst>
          </p:cNvPr>
          <p:cNvSpPr txBox="1"/>
          <p:nvPr/>
        </p:nvSpPr>
        <p:spPr>
          <a:xfrm>
            <a:off x="300038" y="1352415"/>
            <a:ext cx="1059294" cy="4540977"/>
          </a:xfrm>
          <a:prstGeom prst="rect">
            <a:avLst/>
          </a:prstGeom>
          <a:noFill/>
        </p:spPr>
        <p:txBody>
          <a:bodyPr wrap="square" rtlCol="0" anchor="ctr">
            <a:spAutoFit/>
          </a:bodyPr>
          <a:lstStyle/>
          <a:p>
            <a:pPr>
              <a:lnSpc>
                <a:spcPts val="7000"/>
              </a:lnSpc>
              <a:defRPr b="0" i="0"/>
            </a:pPr>
            <a:r>
              <a:rPr lang="2057" sz="6000" kern="3000">
                <a:solidFill>
                  <a:schemeClr val="bg1">
                    <a:alpha val="30000"/>
                  </a:schemeClr>
                </a:solidFill>
                <a:latin typeface="Calibri" panose="020F0502020204030204" pitchFamily="34" charset="0"/>
                <a:ea typeface="Montserrat Thin" charset="0"/>
                <a:cs typeface="Calibri" panose="020F0502020204030204" pitchFamily="34" charset="0"/>
              </a:rPr>
              <a:t>01</a:t>
            </a:r>
          </a:p>
          <a:p>
            <a:pPr>
              <a:lnSpc>
                <a:spcPts val="7000"/>
              </a:lnSpc>
              <a:defRPr b="0" i="0"/>
            </a:pPr>
            <a:r>
              <a:rPr lang="2057" sz="6000" kern="3000">
                <a:solidFill>
                  <a:schemeClr val="bg1">
                    <a:alpha val="30000"/>
                  </a:schemeClr>
                </a:solidFill>
                <a:latin typeface="Calibri" panose="020F0502020204030204" pitchFamily="34" charset="0"/>
                <a:ea typeface="Montserrat Thin" charset="0"/>
                <a:cs typeface="Calibri" panose="020F0502020204030204" pitchFamily="34" charset="0"/>
              </a:rPr>
              <a:t>02</a:t>
            </a:r>
          </a:p>
          <a:p>
            <a:pPr>
              <a:lnSpc>
                <a:spcPts val="7000"/>
              </a:lnSpc>
              <a:defRPr b="0" i="0"/>
            </a:pPr>
            <a:r>
              <a:rPr lang="2057" sz="6000" kern="3000">
                <a:solidFill>
                  <a:schemeClr val="bg1">
                    <a:alpha val="30000"/>
                  </a:schemeClr>
                </a:solidFill>
                <a:latin typeface="Calibri" panose="020F0502020204030204" pitchFamily="34" charset="0"/>
                <a:ea typeface="Montserrat Thin" charset="0"/>
                <a:cs typeface="Calibri" panose="020F0502020204030204" pitchFamily="34" charset="0"/>
              </a:rPr>
              <a:t>03</a:t>
            </a:r>
          </a:p>
          <a:p>
            <a:pPr>
              <a:lnSpc>
                <a:spcPts val="7000"/>
              </a:lnSpc>
              <a:defRPr b="0" i="0"/>
            </a:pPr>
            <a:r>
              <a:rPr lang="2057" sz="6000" kern="3000">
                <a:solidFill>
                  <a:schemeClr val="bg1">
                    <a:alpha val="30000"/>
                  </a:schemeClr>
                </a:solidFill>
                <a:latin typeface="Calibri" panose="020F0502020204030204" pitchFamily="34" charset="0"/>
                <a:ea typeface="Montserrat Thin" charset="0"/>
                <a:cs typeface="Calibri" panose="020F0502020204030204" pitchFamily="34" charset="0"/>
              </a:rPr>
              <a:t>04</a:t>
            </a:r>
          </a:p>
          <a:p>
            <a:pPr>
              <a:lnSpc>
                <a:spcPts val="7000"/>
              </a:lnSpc>
              <a:defRPr b="0" i="0"/>
            </a:pPr>
            <a:r>
              <a:rPr lang="2057" sz="6000" kern="3000">
                <a:solidFill>
                  <a:schemeClr val="bg1">
                    <a:alpha val="30000"/>
                  </a:schemeClr>
                </a:solidFill>
                <a:latin typeface="Calibri" panose="020F0502020204030204" pitchFamily="34" charset="0"/>
                <a:ea typeface="Montserrat Thin" charset="0"/>
                <a:cs typeface="Calibri" panose="020F0502020204030204" pitchFamily="34" charset="0"/>
              </a:rPr>
              <a:t>05</a:t>
            </a:r>
            <a:endParaRPr lang="en-US" sz="4000" kern="3000">
              <a:solidFill>
                <a:schemeClr val="bg1">
                  <a:alpha val="30000"/>
                </a:schemeClr>
              </a:solidFill>
              <a:latin typeface="Calibri" panose="020F0502020204030204" pitchFamily="34" charset="0"/>
              <a:ea typeface="Montserrat Thin" charset="0"/>
              <a:cs typeface="Calibri" panose="020F0502020204030204" pitchFamily="34" charset="0"/>
            </a:endParaRPr>
          </a:p>
        </p:txBody>
      </p:sp>
      <p:sp>
        <p:nvSpPr>
          <p:cNvPr id="5" name="TextBox 30">
            <a:extLst>
              <a:ext uri="{FF2B5EF4-FFF2-40B4-BE49-F238E27FC236}">
                <a16:creationId xmlns:a16="http://schemas.microsoft.com/office/drawing/2014/main" id="{879D9FB1-54B4-E840-B9B4-7E3399D97DCC}"/>
              </a:ext>
            </a:extLst>
          </p:cNvPr>
          <p:cNvSpPr txBox="1"/>
          <p:nvPr/>
        </p:nvSpPr>
        <p:spPr>
          <a:xfrm>
            <a:off x="1358273" y="1384208"/>
            <a:ext cx="10554765" cy="4540976"/>
          </a:xfrm>
          <a:prstGeom prst="rect">
            <a:avLst/>
          </a:prstGeom>
          <a:noFill/>
        </p:spPr>
        <p:txBody>
          <a:bodyPr wrap="square" lIns="91440" tIns="45720" rIns="91440" bIns="45720" rtlCol="0" anchor="t">
            <a:spAutoFit/>
          </a:bodyPr>
          <a:lstStyle/>
          <a:p>
            <a:pPr>
              <a:lnSpc>
                <a:spcPts val="7000"/>
              </a:lnSpc>
              <a:defRPr b="0" i="0"/>
            </a:pPr>
            <a:r>
              <a:rPr lang="2057" sz="3200" dirty="0">
                <a:solidFill>
                  <a:srgbClr val="FFFFFF"/>
                </a:solidFill>
                <a:cs typeface="Calibri"/>
              </a:rPr>
              <a:t>Why is there a need for a Circular Economy? </a:t>
            </a:r>
            <a:endParaRPr lang="en-US" sz="3200" dirty="0">
              <a:solidFill>
                <a:srgbClr val="FFFFFF"/>
              </a:solidFill>
              <a:cs typeface="Calibri" panose="020F0502020204030204" pitchFamily="34" charset="0"/>
            </a:endParaRPr>
          </a:p>
          <a:p>
            <a:pPr>
              <a:lnSpc>
                <a:spcPts val="7000"/>
              </a:lnSpc>
              <a:defRPr b="0" i="0"/>
            </a:pPr>
            <a:r>
              <a:rPr lang="2057" sz="3200" dirty="0">
                <a:solidFill>
                  <a:srgbClr val="FFFFFF"/>
                </a:solidFill>
                <a:cs typeface="Calibri"/>
              </a:rPr>
              <a:t>What is a Circular Economy?</a:t>
            </a:r>
          </a:p>
          <a:p>
            <a:pPr>
              <a:lnSpc>
                <a:spcPts val="7000"/>
              </a:lnSpc>
              <a:defRPr b="0" i="0"/>
            </a:pPr>
            <a:r>
              <a:rPr lang="2057" sz="3200" dirty="0">
                <a:solidFill>
                  <a:srgbClr val="FFFFFF"/>
                </a:solidFill>
                <a:cs typeface="Calibri"/>
              </a:rPr>
              <a:t>What does it take to implement it? </a:t>
            </a:r>
          </a:p>
          <a:p>
            <a:pPr>
              <a:lnSpc>
                <a:spcPts val="7000"/>
              </a:lnSpc>
              <a:defRPr b="0" i="0"/>
            </a:pPr>
            <a:r>
              <a:rPr lang="2057" sz="3200" dirty="0">
                <a:solidFill>
                  <a:srgbClr val="FFFFFF"/>
                </a:solidFill>
                <a:cs typeface="Calibri"/>
              </a:rPr>
              <a:t>What do circular business models involve?</a:t>
            </a:r>
          </a:p>
          <a:p>
            <a:pPr>
              <a:lnSpc>
                <a:spcPts val="7000"/>
              </a:lnSpc>
              <a:defRPr b="0" i="0"/>
            </a:pPr>
            <a:r>
              <a:rPr lang="2057" sz="3200" dirty="0">
                <a:solidFill>
                  <a:srgbClr val="FFFFFF"/>
                </a:solidFill>
                <a:cs typeface="Calibri"/>
              </a:rPr>
              <a:t>Presentation of the strategy game</a:t>
            </a:r>
            <a:endParaRPr lang="en-US" sz="3200" dirty="0">
              <a:solidFill>
                <a:srgbClr val="FFFFFF"/>
              </a:solidFill>
              <a:cs typeface="Calibri" panose="020F0502020204030204" pitchFamily="34" charset="0"/>
            </a:endParaRPr>
          </a:p>
        </p:txBody>
      </p:sp>
      <p:sp>
        <p:nvSpPr>
          <p:cNvPr id="6" name="Oval 5">
            <a:extLst>
              <a:ext uri="{FF2B5EF4-FFF2-40B4-BE49-F238E27FC236}">
                <a16:creationId xmlns:a16="http://schemas.microsoft.com/office/drawing/2014/main" id="{C4046536-D146-0740-A8DD-FC0FC04F2B6C}"/>
              </a:ext>
            </a:extLst>
          </p:cNvPr>
          <p:cNvSpPr/>
          <p:nvPr/>
        </p:nvSpPr>
        <p:spPr>
          <a:xfrm>
            <a:off x="9813448" y="-670220"/>
            <a:ext cx="3671822" cy="3671822"/>
          </a:xfrm>
          <a:prstGeom prst="ellipse">
            <a:avLst/>
          </a:prstGeom>
          <a:solidFill>
            <a:schemeClr val="bg1">
              <a:alpha val="30000"/>
            </a:schemeClr>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Montserrat"/>
              <a:ea typeface="+mn-ea"/>
              <a:cs typeface="+mn-cs"/>
            </a:endParaRPr>
          </a:p>
        </p:txBody>
      </p:sp>
      <p:sp>
        <p:nvSpPr>
          <p:cNvPr id="7" name="Oval 6">
            <a:extLst>
              <a:ext uri="{FF2B5EF4-FFF2-40B4-BE49-F238E27FC236}">
                <a16:creationId xmlns:a16="http://schemas.microsoft.com/office/drawing/2014/main" id="{C43D23B0-38C4-7444-889A-73413913EFCD}"/>
              </a:ext>
            </a:extLst>
          </p:cNvPr>
          <p:cNvSpPr/>
          <p:nvPr/>
        </p:nvSpPr>
        <p:spPr>
          <a:xfrm>
            <a:off x="10252095" y="-1561561"/>
            <a:ext cx="5173080" cy="5173080"/>
          </a:xfrm>
          <a:prstGeom prst="ellipse">
            <a:avLst/>
          </a:prstGeom>
          <a:noFill/>
          <a:ln w="3810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30809318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kt 5"/>
          <p:cNvPicPr>
            <a:picLocks noChangeAspect="1"/>
          </p:cNvPicPr>
          <p:nvPr/>
        </p:nvPicPr>
        <p:blipFill>
          <a:blip cstate="print"/>
          <a:stretch>
            <a:fillRect/>
          </a:stretch>
        </p:blipFill>
        <p:spPr>
          <a:xfrm>
            <a:off x="1588" y="1588"/>
            <a:ext cx="1588" cy="1588"/>
          </a:xfrm>
          <a:prstGeom prst="rect">
            <a:avLst/>
          </a:prstGeom>
        </p:spPr>
      </p:pic>
      <p:sp>
        <p:nvSpPr>
          <p:cNvPr id="2" name="Titel 1">
            <a:extLst>
              <a:ext uri="{FF2B5EF4-FFF2-40B4-BE49-F238E27FC236}">
                <a16:creationId xmlns:a16="http://schemas.microsoft.com/office/drawing/2014/main" id="{BFCC1272-06A0-CA4E-9634-6A62E5A68378}"/>
              </a:ext>
            </a:extLst>
          </p:cNvPr>
          <p:cNvSpPr>
            <a:spLocks noGrp="1"/>
          </p:cNvSpPr>
          <p:nvPr>
            <p:ph type="title"/>
          </p:nvPr>
        </p:nvSpPr>
        <p:spPr>
          <a:xfrm>
            <a:off x="296321" y="14842"/>
            <a:ext cx="11591924" cy="995697"/>
          </a:xfrm>
        </p:spPr>
        <p:txBody>
          <a:bodyPr vert="horz"/>
          <a:lstStyle/>
          <a:p>
            <a:pPr>
              <a:defRPr b="0" i="0"/>
            </a:pPr>
            <a:r>
              <a:rPr lang="2057" b="1" dirty="0"/>
              <a:t>A Circular Economy requires collaboration in circular ecosystems.</a:t>
            </a:r>
          </a:p>
        </p:txBody>
      </p:sp>
      <p:sp>
        <p:nvSpPr>
          <p:cNvPr id="4" name="Fußzeilenplatzhalter 3">
            <a:extLst>
              <a:ext uri="{FF2B5EF4-FFF2-40B4-BE49-F238E27FC236}">
                <a16:creationId xmlns:a16="http://schemas.microsoft.com/office/drawing/2014/main" id="{305084F4-202B-454E-9578-B67927D4C1CE}"/>
              </a:ext>
            </a:extLst>
          </p:cNvPr>
          <p:cNvSpPr>
            <a:spLocks noGrp="1"/>
          </p:cNvSpPr>
          <p:nvPr>
            <p:ph type="ftr" sz="quarter" idx="11"/>
          </p:nvPr>
        </p:nvSpPr>
        <p:spPr/>
        <p:txBody>
          <a:bodyPr/>
          <a:lstStyle/>
          <a:p>
            <a:pPr>
              <a:defRPr b="0" i="0"/>
            </a:pPr>
            <a:r>
              <a:rPr lang="2057"/>
              <a:t>Introduction to the Circular Economy</a:t>
            </a:r>
          </a:p>
        </p:txBody>
      </p:sp>
      <p:sp>
        <p:nvSpPr>
          <p:cNvPr id="19" name="Inhaltsplatzhalter 2">
            <a:extLst>
              <a:ext uri="{FF2B5EF4-FFF2-40B4-BE49-F238E27FC236}">
                <a16:creationId xmlns:a16="http://schemas.microsoft.com/office/drawing/2014/main" id="{7197E2F1-06BD-BC48-B0BC-AA5A550143A6}"/>
              </a:ext>
            </a:extLst>
          </p:cNvPr>
          <p:cNvSpPr>
            <a:spLocks noGrp="1"/>
          </p:cNvSpPr>
          <p:nvPr>
            <p:ph idx="1"/>
          </p:nvPr>
        </p:nvSpPr>
        <p:spPr>
          <a:xfrm>
            <a:off x="332696" y="1285532"/>
            <a:ext cx="7640755" cy="2926332"/>
          </a:xfrm>
        </p:spPr>
        <p:txBody>
          <a:bodyPr vert="horz" lIns="0" tIns="0" rIns="0" bIns="0" rtlCol="0" anchor="t">
            <a:noAutofit/>
          </a:bodyPr>
          <a:lstStyle/>
          <a:p>
            <a:pPr marL="0" indent="0">
              <a:buNone/>
              <a:defRPr b="0" i="0"/>
            </a:pPr>
            <a:r>
              <a:rPr lang="2057" sz="2000" dirty="0"/>
              <a:t>Circular business models...</a:t>
            </a:r>
            <a:br>
              <a:rPr lang="2057" sz="2000" dirty="0"/>
            </a:br>
            <a:endParaRPr lang="de-DE" sz="2000" dirty="0">
              <a:ea typeface="+mn-lt"/>
              <a:cs typeface="+mn-lt"/>
            </a:endParaRPr>
          </a:p>
          <a:p>
            <a:pPr marL="0" indent="0">
              <a:buNone/>
              <a:defRPr b="0" i="0"/>
            </a:pPr>
            <a:r>
              <a:rPr lang="2057" sz="2000" dirty="0">
                <a:ea typeface="+mn-lt"/>
                <a:cs typeface="+mn-lt"/>
              </a:rPr>
              <a:t>...create</a:t>
            </a:r>
            <a:r>
              <a:rPr lang="2057" sz="2000" b="1" dirty="0">
                <a:ea typeface="+mn-lt"/>
                <a:cs typeface="+mn-lt"/>
              </a:rPr>
              <a:t> entrepreneurial added value. </a:t>
            </a:r>
            <a:r>
              <a:rPr lang="2057" sz="2000" dirty="0">
                <a:ea typeface="+mn-lt"/>
                <a:cs typeface="+mn-lt"/>
              </a:rPr>
              <a:t> </a:t>
            </a:r>
            <a:endParaRPr lang="en-US" sz="2000" dirty="0">
              <a:ea typeface="+mn-lt"/>
              <a:cs typeface="+mn-lt"/>
            </a:endParaRPr>
          </a:p>
          <a:p>
            <a:pPr marL="0" indent="0">
              <a:buNone/>
              <a:defRPr b="0" i="0"/>
            </a:pPr>
            <a:r>
              <a:rPr lang="2057" sz="2000" dirty="0">
                <a:ea typeface="+mn-lt"/>
                <a:cs typeface="+mn-lt"/>
              </a:rPr>
              <a:t>...assist the </a:t>
            </a:r>
            <a:r>
              <a:rPr lang="2057" sz="2000" b="1" dirty="0">
                <a:ea typeface="+mn-lt"/>
                <a:cs typeface="+mn-lt"/>
              </a:rPr>
              <a:t>systemic shift to a Circular Economy</a:t>
            </a:r>
            <a:r>
              <a:rPr lang="2057" sz="2000" dirty="0">
                <a:ea typeface="+mn-lt"/>
                <a:cs typeface="+mn-lt"/>
              </a:rPr>
              <a:t>.</a:t>
            </a:r>
            <a:endParaRPr lang="en-US" sz="2000" dirty="0">
              <a:ea typeface="+mn-lt"/>
              <a:cs typeface="+mn-lt"/>
            </a:endParaRPr>
          </a:p>
          <a:p>
            <a:pPr marL="0" indent="0">
              <a:buNone/>
              <a:defRPr b="0" i="0"/>
            </a:pPr>
            <a:r>
              <a:rPr lang="2057" sz="2000" dirty="0">
                <a:ea typeface="+mn-lt"/>
                <a:cs typeface="+mn-lt"/>
              </a:rPr>
              <a:t>...must be </a:t>
            </a:r>
            <a:r>
              <a:rPr lang="2057" sz="2000" b="1" dirty="0">
                <a:ea typeface="+mn-lt"/>
                <a:cs typeface="+mn-lt"/>
              </a:rPr>
              <a:t>coordinated with one another</a:t>
            </a:r>
            <a:r>
              <a:rPr lang="2057" sz="2000" dirty="0">
                <a:ea typeface="+mn-lt"/>
                <a:cs typeface="+mn-lt"/>
              </a:rPr>
              <a:t>.  </a:t>
            </a:r>
          </a:p>
          <a:p>
            <a:pPr marL="0" indent="0">
              <a:buNone/>
            </a:pPr>
            <a:endParaRPr lang="de-DE" sz="2000" dirty="0">
              <a:ea typeface="+mn-lt"/>
              <a:cs typeface="+mn-lt"/>
            </a:endParaRPr>
          </a:p>
          <a:p>
            <a:pPr marL="0" indent="0">
              <a:buNone/>
              <a:defRPr b="0" i="0"/>
            </a:pPr>
            <a:r>
              <a:rPr lang="2057" sz="2000" dirty="0">
                <a:ea typeface="+mn-lt"/>
                <a:cs typeface="+mn-lt"/>
              </a:rPr>
              <a:t>A </a:t>
            </a:r>
            <a:r>
              <a:rPr lang="2057" sz="2000" b="1" dirty="0">
                <a:ea typeface="+mn-lt"/>
                <a:cs typeface="+mn-lt"/>
              </a:rPr>
              <a:t>business model ecosystem </a:t>
            </a:r>
            <a:r>
              <a:rPr lang="2057" sz="2000" dirty="0">
                <a:ea typeface="+mn-lt"/>
                <a:cs typeface="+mn-lt"/>
              </a:rPr>
              <a:t>makes this possible.   </a:t>
            </a:r>
            <a:endParaRPr lang="de-DE" sz="2000" dirty="0"/>
          </a:p>
        </p:txBody>
      </p:sp>
      <p:sp>
        <p:nvSpPr>
          <p:cNvPr id="20" name="TextBox 3">
            <a:extLst>
              <a:ext uri="{FF2B5EF4-FFF2-40B4-BE49-F238E27FC236}">
                <a16:creationId xmlns:a16="http://schemas.microsoft.com/office/drawing/2014/main" id="{B43C25D1-DF26-7B49-9129-A0A7AF8375DC}"/>
              </a:ext>
            </a:extLst>
          </p:cNvPr>
          <p:cNvSpPr txBox="1"/>
          <p:nvPr/>
        </p:nvSpPr>
        <p:spPr>
          <a:xfrm>
            <a:off x="300038" y="6187323"/>
            <a:ext cx="11491410" cy="228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a:latin typeface="Calibri"/>
                <a:cs typeface="Calibri"/>
              </a:rPr>
              <a:t>Source: Circular Economy Initiative Deutschland (2021): “Circular Business Models: Overcoming Barriers, Unleashing Potentials” </a:t>
            </a:r>
            <a:r>
              <a:rPr lang="2057" sz="900">
                <a:latin typeface="Arial"/>
                <a:cs typeface="Arial"/>
              </a:rPr>
              <a:t>Fig. 4: Ecosystem perspective on circular business model, source: Konietzko et al. (2020)</a:t>
            </a:r>
            <a:endParaRPr lang="de-DE" sz="900">
              <a:latin typeface="Arial" panose="020B0604020202020204" pitchFamily="34" charset="0"/>
              <a:cs typeface="Arial" panose="020B0604020202020204" pitchFamily="34" charset="0"/>
            </a:endParaRPr>
          </a:p>
        </p:txBody>
      </p:sp>
      <p:grpSp>
        <p:nvGrpSpPr>
          <p:cNvPr id="21" name="Gruppieren 20">
            <a:extLst>
              <a:ext uri="{FF2B5EF4-FFF2-40B4-BE49-F238E27FC236}">
                <a16:creationId xmlns:a16="http://schemas.microsoft.com/office/drawing/2014/main" id="{E256E07D-B12D-2F42-9729-7C780D1159D2}"/>
              </a:ext>
            </a:extLst>
          </p:cNvPr>
          <p:cNvGrpSpPr/>
          <p:nvPr/>
        </p:nvGrpSpPr>
        <p:grpSpPr>
          <a:xfrm>
            <a:off x="7224007" y="2096574"/>
            <a:ext cx="4646726" cy="3549489"/>
            <a:chOff x="7145224" y="2197061"/>
            <a:chExt cx="4646726" cy="3549489"/>
          </a:xfrm>
        </p:grpSpPr>
        <p:sp>
          <p:nvSpPr>
            <p:cNvPr id="22" name="Oval 21">
              <a:extLst>
                <a:ext uri="{FF2B5EF4-FFF2-40B4-BE49-F238E27FC236}">
                  <a16:creationId xmlns:a16="http://schemas.microsoft.com/office/drawing/2014/main" id="{601C41CA-EF2D-B245-863D-597ADB99D9D5}"/>
                </a:ext>
              </a:extLst>
            </p:cNvPr>
            <p:cNvSpPr/>
            <p:nvPr/>
          </p:nvSpPr>
          <p:spPr>
            <a:xfrm>
              <a:off x="8242461" y="2197061"/>
              <a:ext cx="3549489" cy="3549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solidFill>
              </a:endParaRPr>
            </a:p>
          </p:txBody>
        </p:sp>
        <p:grpSp>
          <p:nvGrpSpPr>
            <p:cNvPr id="23" name="Gruppieren 22">
              <a:extLst>
                <a:ext uri="{FF2B5EF4-FFF2-40B4-BE49-F238E27FC236}">
                  <a16:creationId xmlns:a16="http://schemas.microsoft.com/office/drawing/2014/main" id="{F9596C8F-D306-1F40-A892-71B66047AC52}"/>
                </a:ext>
              </a:extLst>
            </p:cNvPr>
            <p:cNvGrpSpPr/>
            <p:nvPr/>
          </p:nvGrpSpPr>
          <p:grpSpPr>
            <a:xfrm>
              <a:off x="7145224" y="3647130"/>
              <a:ext cx="947412" cy="947412"/>
              <a:chOff x="6734128" y="4339313"/>
              <a:chExt cx="690598" cy="690598"/>
            </a:xfrm>
          </p:grpSpPr>
          <p:pic>
            <p:nvPicPr>
              <p:cNvPr id="54" name="Graphic 50">
                <a:extLst>
                  <a:ext uri="{FF2B5EF4-FFF2-40B4-BE49-F238E27FC236}">
                    <a16:creationId xmlns:a16="http://schemas.microsoft.com/office/drawing/2014/main" id="{6B159630-19DA-9446-B587-7EFF571442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28" y="4339313"/>
                <a:ext cx="690598" cy="690598"/>
              </a:xfrm>
              <a:prstGeom prst="rect">
                <a:avLst/>
              </a:prstGeom>
            </p:spPr>
          </p:pic>
          <p:sp>
            <p:nvSpPr>
              <p:cNvPr id="55" name="Oval 54">
                <a:extLst>
                  <a:ext uri="{FF2B5EF4-FFF2-40B4-BE49-F238E27FC236}">
                    <a16:creationId xmlns:a16="http://schemas.microsoft.com/office/drawing/2014/main" id="{38C31364-CD87-5944-A01E-321AE968CB48}"/>
                  </a:ext>
                </a:extLst>
              </p:cNvPr>
              <p:cNvSpPr/>
              <p:nvPr/>
            </p:nvSpPr>
            <p:spPr>
              <a:xfrm>
                <a:off x="7134131" y="4427817"/>
                <a:ext cx="77122" cy="771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4" name="Oval 23">
              <a:extLst>
                <a:ext uri="{FF2B5EF4-FFF2-40B4-BE49-F238E27FC236}">
                  <a16:creationId xmlns:a16="http://schemas.microsoft.com/office/drawing/2014/main" id="{7B152617-92EE-7A49-94CB-5B707327E5CF}"/>
                </a:ext>
              </a:extLst>
            </p:cNvPr>
            <p:cNvSpPr/>
            <p:nvPr/>
          </p:nvSpPr>
          <p:spPr>
            <a:xfrm>
              <a:off x="8242461" y="2881566"/>
              <a:ext cx="2180477" cy="21804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6E64B2DC-87EC-DB4C-A0B2-69866272C3B3}"/>
                </a:ext>
              </a:extLst>
            </p:cNvPr>
            <p:cNvSpPr/>
            <p:nvPr/>
          </p:nvSpPr>
          <p:spPr>
            <a:xfrm>
              <a:off x="8261916" y="3398988"/>
              <a:ext cx="1063785" cy="10637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9" name="Gruppieren 38">
              <a:extLst>
                <a:ext uri="{FF2B5EF4-FFF2-40B4-BE49-F238E27FC236}">
                  <a16:creationId xmlns:a16="http://schemas.microsoft.com/office/drawing/2014/main" id="{6F643474-64AC-8C44-A959-7CC1FF62F8F1}"/>
                </a:ext>
              </a:extLst>
            </p:cNvPr>
            <p:cNvGrpSpPr/>
            <p:nvPr/>
          </p:nvGrpSpPr>
          <p:grpSpPr>
            <a:xfrm>
              <a:off x="9858504" y="2319146"/>
              <a:ext cx="753169" cy="753169"/>
              <a:chOff x="9989519" y="2326296"/>
              <a:chExt cx="753169" cy="753169"/>
            </a:xfrm>
          </p:grpSpPr>
          <p:sp>
            <p:nvSpPr>
              <p:cNvPr id="52" name="Oval 51">
                <a:extLst>
                  <a:ext uri="{FF2B5EF4-FFF2-40B4-BE49-F238E27FC236}">
                    <a16:creationId xmlns:a16="http://schemas.microsoft.com/office/drawing/2014/main" id="{2CAF94C3-4D54-6A4C-9F9D-7A252799C889}"/>
                  </a:ext>
                </a:extLst>
              </p:cNvPr>
              <p:cNvSpPr/>
              <p:nvPr/>
            </p:nvSpPr>
            <p:spPr>
              <a:xfrm>
                <a:off x="9989519" y="2326296"/>
                <a:ext cx="753169" cy="75316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4925C51E-BFAF-A541-B058-C2C5A2DA1126}"/>
                  </a:ext>
                </a:extLst>
              </p:cNvPr>
              <p:cNvSpPr/>
              <p:nvPr/>
            </p:nvSpPr>
            <p:spPr>
              <a:xfrm>
                <a:off x="10021441" y="2491333"/>
                <a:ext cx="689324" cy="366126"/>
              </a:xfrm>
              <a:prstGeom prst="rect">
                <a:avLst/>
              </a:prstGeom>
            </p:spPr>
            <p:txBody>
              <a:bodyPr wrap="none">
                <a:spAutoFit/>
              </a:bodyPr>
              <a:lstStyle/>
              <a:p>
                <a:pPr algn="ctr">
                  <a:defRPr b="0" i="0"/>
                </a:pPr>
                <a:r>
                  <a:rPr lang="2057">
                    <a:solidFill>
                      <a:schemeClr val="bg1"/>
                    </a:solidFill>
                  </a:rPr>
                  <a:t>Actor</a:t>
                </a:r>
              </a:p>
            </p:txBody>
          </p:sp>
        </p:grpSp>
        <p:grpSp>
          <p:nvGrpSpPr>
            <p:cNvPr id="40" name="Gruppieren 39">
              <a:extLst>
                <a:ext uri="{FF2B5EF4-FFF2-40B4-BE49-F238E27FC236}">
                  <a16:creationId xmlns:a16="http://schemas.microsoft.com/office/drawing/2014/main" id="{D09CDC88-5001-7541-9571-6AF0E5678509}"/>
                </a:ext>
              </a:extLst>
            </p:cNvPr>
            <p:cNvGrpSpPr/>
            <p:nvPr/>
          </p:nvGrpSpPr>
          <p:grpSpPr>
            <a:xfrm>
              <a:off x="10640802" y="2949534"/>
              <a:ext cx="753169" cy="753169"/>
              <a:chOff x="9950609" y="2384661"/>
              <a:chExt cx="753169" cy="753169"/>
            </a:xfrm>
          </p:grpSpPr>
          <p:sp>
            <p:nvSpPr>
              <p:cNvPr id="50" name="Oval 49">
                <a:extLst>
                  <a:ext uri="{FF2B5EF4-FFF2-40B4-BE49-F238E27FC236}">
                    <a16:creationId xmlns:a16="http://schemas.microsoft.com/office/drawing/2014/main" id="{C261EF48-3C23-9C44-8EE3-0339F3D21438}"/>
                  </a:ext>
                </a:extLst>
              </p:cNvPr>
              <p:cNvSpPr/>
              <p:nvPr/>
            </p:nvSpPr>
            <p:spPr>
              <a:xfrm>
                <a:off x="9950609" y="2384661"/>
                <a:ext cx="753169" cy="75316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7424258A-CF8F-F44B-AD7B-EFD85F2BD4D0}"/>
                  </a:ext>
                </a:extLst>
              </p:cNvPr>
              <p:cNvSpPr/>
              <p:nvPr/>
            </p:nvSpPr>
            <p:spPr>
              <a:xfrm>
                <a:off x="9982531" y="2549698"/>
                <a:ext cx="689324" cy="366126"/>
              </a:xfrm>
              <a:prstGeom prst="rect">
                <a:avLst/>
              </a:prstGeom>
            </p:spPr>
            <p:txBody>
              <a:bodyPr wrap="none">
                <a:spAutoFit/>
              </a:bodyPr>
              <a:lstStyle/>
              <a:p>
                <a:pPr algn="ctr">
                  <a:defRPr b="0" i="0"/>
                </a:pPr>
                <a:r>
                  <a:rPr lang="2057">
                    <a:solidFill>
                      <a:schemeClr val="bg1"/>
                    </a:solidFill>
                  </a:rPr>
                  <a:t>Actor</a:t>
                </a:r>
              </a:p>
            </p:txBody>
          </p:sp>
        </p:grpSp>
        <p:grpSp>
          <p:nvGrpSpPr>
            <p:cNvPr id="41" name="Gruppieren 40">
              <a:extLst>
                <a:ext uri="{FF2B5EF4-FFF2-40B4-BE49-F238E27FC236}">
                  <a16:creationId xmlns:a16="http://schemas.microsoft.com/office/drawing/2014/main" id="{3EE07B28-01A5-CB44-966A-CA9C16F95D41}"/>
                </a:ext>
              </a:extLst>
            </p:cNvPr>
            <p:cNvGrpSpPr/>
            <p:nvPr/>
          </p:nvGrpSpPr>
          <p:grpSpPr>
            <a:xfrm>
              <a:off x="9877958" y="4847614"/>
              <a:ext cx="753169" cy="753169"/>
              <a:chOff x="10008974" y="2404116"/>
              <a:chExt cx="753169" cy="753169"/>
            </a:xfrm>
          </p:grpSpPr>
          <p:sp>
            <p:nvSpPr>
              <p:cNvPr id="48" name="Oval 47">
                <a:extLst>
                  <a:ext uri="{FF2B5EF4-FFF2-40B4-BE49-F238E27FC236}">
                    <a16:creationId xmlns:a16="http://schemas.microsoft.com/office/drawing/2014/main" id="{0552FE7A-BF70-0949-850F-07EE929EEB61}"/>
                  </a:ext>
                </a:extLst>
              </p:cNvPr>
              <p:cNvSpPr/>
              <p:nvPr/>
            </p:nvSpPr>
            <p:spPr>
              <a:xfrm>
                <a:off x="10008974" y="2404116"/>
                <a:ext cx="753169" cy="75316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DFB582CF-8502-154A-BAFA-87DA46A9F0C6}"/>
                  </a:ext>
                </a:extLst>
              </p:cNvPr>
              <p:cNvSpPr/>
              <p:nvPr/>
            </p:nvSpPr>
            <p:spPr>
              <a:xfrm>
                <a:off x="10040898" y="2569153"/>
                <a:ext cx="689324" cy="366126"/>
              </a:xfrm>
              <a:prstGeom prst="rect">
                <a:avLst/>
              </a:prstGeom>
            </p:spPr>
            <p:txBody>
              <a:bodyPr wrap="none">
                <a:spAutoFit/>
              </a:bodyPr>
              <a:lstStyle/>
              <a:p>
                <a:pPr algn="ctr">
                  <a:defRPr b="0" i="0"/>
                </a:pPr>
                <a:r>
                  <a:rPr lang="2057">
                    <a:solidFill>
                      <a:schemeClr val="bg1"/>
                    </a:solidFill>
                  </a:rPr>
                  <a:t>Actor</a:t>
                </a:r>
              </a:p>
            </p:txBody>
          </p:sp>
        </p:grpSp>
        <p:grpSp>
          <p:nvGrpSpPr>
            <p:cNvPr id="42" name="Gruppieren 41">
              <a:extLst>
                <a:ext uri="{FF2B5EF4-FFF2-40B4-BE49-F238E27FC236}">
                  <a16:creationId xmlns:a16="http://schemas.microsoft.com/office/drawing/2014/main" id="{A00FFE75-20D4-EB4F-B4F8-3B763D6F9355}"/>
                </a:ext>
              </a:extLst>
            </p:cNvPr>
            <p:cNvGrpSpPr/>
            <p:nvPr/>
          </p:nvGrpSpPr>
          <p:grpSpPr>
            <a:xfrm>
              <a:off x="10640802" y="4280092"/>
              <a:ext cx="753169" cy="753169"/>
              <a:chOff x="9950609" y="2384661"/>
              <a:chExt cx="753169" cy="753169"/>
            </a:xfrm>
          </p:grpSpPr>
          <p:sp>
            <p:nvSpPr>
              <p:cNvPr id="46" name="Oval 45">
                <a:extLst>
                  <a:ext uri="{FF2B5EF4-FFF2-40B4-BE49-F238E27FC236}">
                    <a16:creationId xmlns:a16="http://schemas.microsoft.com/office/drawing/2014/main" id="{86DA98C1-A2F1-D94E-8122-D3DA8D4F0B61}"/>
                  </a:ext>
                </a:extLst>
              </p:cNvPr>
              <p:cNvSpPr/>
              <p:nvPr/>
            </p:nvSpPr>
            <p:spPr>
              <a:xfrm>
                <a:off x="9950609" y="2384661"/>
                <a:ext cx="753169" cy="75316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098E883C-D559-EC47-9A69-3340D20940CB}"/>
                  </a:ext>
                </a:extLst>
              </p:cNvPr>
              <p:cNvSpPr/>
              <p:nvPr/>
            </p:nvSpPr>
            <p:spPr>
              <a:xfrm>
                <a:off x="9982531" y="2549697"/>
                <a:ext cx="689324" cy="366126"/>
              </a:xfrm>
              <a:prstGeom prst="rect">
                <a:avLst/>
              </a:prstGeom>
            </p:spPr>
            <p:txBody>
              <a:bodyPr wrap="none">
                <a:spAutoFit/>
              </a:bodyPr>
              <a:lstStyle/>
              <a:p>
                <a:pPr algn="ctr">
                  <a:defRPr b="0" i="0"/>
                </a:pPr>
                <a:r>
                  <a:rPr lang="2057">
                    <a:solidFill>
                      <a:schemeClr val="bg1"/>
                    </a:solidFill>
                  </a:rPr>
                  <a:t>Actor</a:t>
                </a:r>
              </a:p>
            </p:txBody>
          </p:sp>
        </p:grpSp>
        <p:sp>
          <p:nvSpPr>
            <p:cNvPr id="43" name="Rechteck 42">
              <a:extLst>
                <a:ext uri="{FF2B5EF4-FFF2-40B4-BE49-F238E27FC236}">
                  <a16:creationId xmlns:a16="http://schemas.microsoft.com/office/drawing/2014/main" id="{9F596145-9F13-F247-9C4E-33F2E47E91F5}"/>
                </a:ext>
              </a:extLst>
            </p:cNvPr>
            <p:cNvSpPr/>
            <p:nvPr/>
          </p:nvSpPr>
          <p:spPr>
            <a:xfrm>
              <a:off x="10538250" y="3768096"/>
              <a:ext cx="1185082" cy="366126"/>
            </a:xfrm>
            <a:prstGeom prst="rect">
              <a:avLst/>
            </a:prstGeom>
          </p:spPr>
          <p:txBody>
            <a:bodyPr wrap="none">
              <a:spAutoFit/>
            </a:bodyPr>
            <a:lstStyle/>
            <a:p>
              <a:pPr algn="ctr">
                <a:defRPr b="0" i="0"/>
              </a:pPr>
              <a:r>
                <a:rPr lang="2057" b="1">
                  <a:solidFill>
                    <a:schemeClr val="bg1"/>
                  </a:solidFill>
                </a:rPr>
                <a:t>Ecosystem</a:t>
              </a:r>
              <a:endParaRPr lang="de-DE" b="1">
                <a:solidFill>
                  <a:schemeClr val="bg1"/>
                </a:solidFill>
              </a:endParaRPr>
            </a:p>
          </p:txBody>
        </p:sp>
        <p:sp>
          <p:nvSpPr>
            <p:cNvPr id="44" name="Rechteck 43">
              <a:extLst>
                <a:ext uri="{FF2B5EF4-FFF2-40B4-BE49-F238E27FC236}">
                  <a16:creationId xmlns:a16="http://schemas.microsoft.com/office/drawing/2014/main" id="{589EB60E-097C-464F-B79E-82EADA3EBF78}"/>
                </a:ext>
              </a:extLst>
            </p:cNvPr>
            <p:cNvSpPr/>
            <p:nvPr/>
          </p:nvSpPr>
          <p:spPr>
            <a:xfrm>
              <a:off x="9380552" y="3610087"/>
              <a:ext cx="1002175" cy="640720"/>
            </a:xfrm>
            <a:prstGeom prst="rect">
              <a:avLst/>
            </a:prstGeom>
          </p:spPr>
          <p:txBody>
            <a:bodyPr wrap="none" lIns="91440" tIns="45720" rIns="91440" bIns="45720" anchor="t">
              <a:spAutoFit/>
            </a:bodyPr>
            <a:lstStyle/>
            <a:p>
              <a:pPr algn="ctr">
                <a:defRPr b="0" i="0"/>
              </a:pPr>
              <a:r>
                <a:rPr lang="2057" b="1">
                  <a:solidFill>
                    <a:schemeClr val="bg1"/>
                  </a:solidFill>
                </a:rPr>
                <a:t>Business</a:t>
              </a:r>
              <a:br>
                <a:rPr lang="2057" b="1">
                  <a:solidFill>
                    <a:schemeClr val="bg1"/>
                  </a:solidFill>
                </a:rPr>
              </a:br>
              <a:r>
                <a:rPr lang="2057" b="1">
                  <a:solidFill>
                    <a:schemeClr val="bg1"/>
                  </a:solidFill>
                </a:rPr>
                <a:t>model</a:t>
              </a:r>
            </a:p>
          </p:txBody>
        </p:sp>
        <p:sp>
          <p:nvSpPr>
            <p:cNvPr id="45" name="Rechteck 44">
              <a:extLst>
                <a:ext uri="{FF2B5EF4-FFF2-40B4-BE49-F238E27FC236}">
                  <a16:creationId xmlns:a16="http://schemas.microsoft.com/office/drawing/2014/main" id="{DA943301-91A5-BC46-9DAF-D37A3CA48254}"/>
                </a:ext>
              </a:extLst>
            </p:cNvPr>
            <p:cNvSpPr/>
            <p:nvPr/>
          </p:nvSpPr>
          <p:spPr>
            <a:xfrm>
              <a:off x="8328864" y="3626331"/>
              <a:ext cx="929884" cy="640720"/>
            </a:xfrm>
            <a:prstGeom prst="rect">
              <a:avLst/>
            </a:prstGeom>
          </p:spPr>
          <p:txBody>
            <a:bodyPr wrap="none">
              <a:spAutoFit/>
            </a:bodyPr>
            <a:lstStyle/>
            <a:p>
              <a:pPr algn="ctr">
                <a:defRPr b="0" i="0"/>
              </a:pPr>
              <a:r>
                <a:rPr lang="2057" b="1">
                  <a:solidFill>
                    <a:schemeClr val="tx2"/>
                  </a:solidFill>
                </a:rPr>
                <a:t>Product</a:t>
              </a:r>
              <a:br>
                <a:rPr lang="2057" b="1">
                  <a:solidFill>
                    <a:schemeClr val="tx2"/>
                  </a:solidFill>
                </a:rPr>
              </a:br>
              <a:r>
                <a:rPr lang="2057" b="1">
                  <a:solidFill>
                    <a:schemeClr val="tx2"/>
                  </a:solidFill>
                </a:rPr>
                <a:t>Service</a:t>
              </a:r>
            </a:p>
          </p:txBody>
        </p:sp>
      </p:grpSp>
      <p:sp>
        <p:nvSpPr>
          <p:cNvPr id="3" name="TextBox 2">
            <a:extLst>
              <a:ext uri="{FF2B5EF4-FFF2-40B4-BE49-F238E27FC236}">
                <a16:creationId xmlns:a16="http://schemas.microsoft.com/office/drawing/2014/main" id="{B6E3973E-5C9B-6C58-AE86-37FB6E0B1BE4}"/>
              </a:ext>
            </a:extLst>
          </p:cNvPr>
          <p:cNvSpPr txBox="1"/>
          <p:nvPr/>
        </p:nvSpPr>
        <p:spPr>
          <a:xfrm>
            <a:off x="216500" y="4159581"/>
            <a:ext cx="7740593" cy="100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a:solidFill>
                  <a:srgbClr val="032C3A"/>
                </a:solidFill>
                <a:latin typeface="Calibri"/>
                <a:ea typeface="Segoe UI"/>
                <a:cs typeface="Segoe UI"/>
              </a:rPr>
              <a:t>​</a:t>
            </a:r>
            <a:r>
              <a:rPr lang="2057" sz="2000" b="1">
                <a:solidFill>
                  <a:srgbClr val="032C3A"/>
                </a:solidFill>
                <a:latin typeface="Calibri"/>
                <a:ea typeface="Segoe UI"/>
                <a:cs typeface="Calibri"/>
              </a:rPr>
              <a:t>Decision makers at the meso and macro levels</a:t>
            </a:r>
            <a:r>
              <a:rPr lang="2057" sz="2000" b="0">
                <a:solidFill>
                  <a:srgbClr val="032C3A"/>
                </a:solidFill>
                <a:latin typeface="Calibri"/>
                <a:ea typeface="Segoe UI"/>
                <a:cs typeface="Calibri"/>
              </a:rPr>
              <a:t> can add value to the business model ecosystem and support the systemic shift to a Circular Economy.   </a:t>
            </a:r>
            <a:endParaRPr lang="de-DE" sz="2000">
              <a:cs typeface="Segoe UI"/>
            </a:endParaRPr>
          </a:p>
        </p:txBody>
      </p:sp>
    </p:spTree>
    <p:extLst>
      <p:ext uri="{BB962C8B-B14F-4D97-AF65-F5344CB8AC3E}">
        <p14:creationId xmlns:p14="http://schemas.microsoft.com/office/powerpoint/2010/main" val="16899973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A525E05-D420-DA45-A48F-86165B9D4F8C}"/>
              </a:ext>
            </a:extLst>
          </p:cNvPr>
          <p:cNvSpPr>
            <a:spLocks noGrp="1"/>
          </p:cNvSpPr>
          <p:nvPr>
            <p:ph idx="1"/>
          </p:nvPr>
        </p:nvSpPr>
        <p:spPr>
          <a:xfrm>
            <a:off x="272309" y="3043968"/>
            <a:ext cx="5889007" cy="2684470"/>
          </a:xfrm>
        </p:spPr>
        <p:txBody>
          <a:bodyPr/>
          <a:lstStyle/>
          <a:p>
            <a:pPr marL="0" indent="0">
              <a:buNone/>
              <a:defRPr b="0" i="0"/>
            </a:pPr>
            <a:r>
              <a:rPr lang="2057" sz="2000" b="1"/>
              <a:t>Digitalisation thus helps to</a:t>
            </a:r>
            <a:br>
              <a:rPr lang="2057" sz="2000" b="1"/>
            </a:br>
            <a:endParaRPr lang="de-DE" sz="500" b="1"/>
          </a:p>
          <a:p>
            <a:pPr marL="266700" indent="-266700">
              <a:defRPr b="0" i="0"/>
            </a:pPr>
            <a:r>
              <a:rPr lang="2057" sz="2000"/>
              <a:t>extend product service life and value retention  </a:t>
            </a:r>
          </a:p>
          <a:p>
            <a:pPr marL="266700" indent="-266700">
              <a:defRPr b="0" i="0"/>
            </a:pPr>
            <a:r>
              <a:rPr lang="2057" sz="2000"/>
              <a:t>close resource loops</a:t>
            </a:r>
          </a:p>
          <a:p>
            <a:pPr marL="266700" indent="-266700">
              <a:defRPr b="0" i="0"/>
            </a:pPr>
            <a:r>
              <a:rPr lang="2057" sz="2000"/>
              <a:t>overcome barriers to implementing </a:t>
            </a:r>
            <a:br>
              <a:rPr lang="en-GB" sz="2000"/>
            </a:br>
            <a:r>
              <a:rPr lang="2057" sz="2000"/>
              <a:t>circular business models  </a:t>
            </a:r>
          </a:p>
        </p:txBody>
      </p:sp>
      <p:sp>
        <p:nvSpPr>
          <p:cNvPr id="4" name="Fußzeilenplatzhalter 3">
            <a:extLst>
              <a:ext uri="{FF2B5EF4-FFF2-40B4-BE49-F238E27FC236}">
                <a16:creationId xmlns:a16="http://schemas.microsoft.com/office/drawing/2014/main" id="{6FA1FF74-79DC-484F-9101-0152D3F65225}"/>
              </a:ext>
            </a:extLst>
          </p:cNvPr>
          <p:cNvSpPr>
            <a:spLocks noGrp="1"/>
          </p:cNvSpPr>
          <p:nvPr>
            <p:ph type="ftr" sz="quarter" idx="11"/>
          </p:nvPr>
        </p:nvSpPr>
        <p:spPr/>
        <p:txBody>
          <a:bodyPr/>
          <a:lstStyle/>
          <a:p>
            <a:pPr>
              <a:defRPr b="0" i="0"/>
            </a:pPr>
            <a:r>
              <a:rPr lang="2057"/>
              <a:t>Introduction to the Circular Economy</a:t>
            </a:r>
          </a:p>
        </p:txBody>
      </p:sp>
      <p:grpSp>
        <p:nvGrpSpPr>
          <p:cNvPr id="11" name="Gruppieren 10">
            <a:extLst>
              <a:ext uri="{FF2B5EF4-FFF2-40B4-BE49-F238E27FC236}">
                <a16:creationId xmlns:a16="http://schemas.microsoft.com/office/drawing/2014/main" id="{04BB3D27-4990-B741-ABC5-091CD461C58F}"/>
              </a:ext>
            </a:extLst>
          </p:cNvPr>
          <p:cNvGrpSpPr/>
          <p:nvPr/>
        </p:nvGrpSpPr>
        <p:grpSpPr>
          <a:xfrm>
            <a:off x="4381730" y="4287077"/>
            <a:ext cx="7543340" cy="2108430"/>
            <a:chOff x="6134208" y="4454292"/>
            <a:chExt cx="5872588" cy="2108430"/>
          </a:xfrm>
        </p:grpSpPr>
        <p:sp>
          <p:nvSpPr>
            <p:cNvPr id="12" name="Rechteck 11">
              <a:extLst>
                <a:ext uri="{FF2B5EF4-FFF2-40B4-BE49-F238E27FC236}">
                  <a16:creationId xmlns:a16="http://schemas.microsoft.com/office/drawing/2014/main" id="{3BCB3779-0156-A94D-B813-05EC67D430BC}"/>
                </a:ext>
              </a:extLst>
            </p:cNvPr>
            <p:cNvSpPr/>
            <p:nvPr/>
          </p:nvSpPr>
          <p:spPr>
            <a:xfrm>
              <a:off x="6134208" y="4823625"/>
              <a:ext cx="5872588" cy="1739097"/>
            </a:xfrm>
            <a:prstGeom prst="rect">
              <a:avLst/>
            </a:prstGeom>
            <a:solidFill>
              <a:srgbClr val="EC9B03"/>
            </a:solidFill>
          </p:spPr>
          <p:txBody>
            <a:bodyPr wrap="square">
              <a:spAutoFit/>
            </a:bodyPr>
            <a:lstStyle/>
            <a:p>
              <a:pPr marL="285750" indent="-285750">
                <a:buFont typeface="Arial" panose="020B0604020202020204" pitchFamily="34" charset="0"/>
                <a:buChar char="•"/>
                <a:defRPr b="0" i="0"/>
              </a:pPr>
              <a:r>
                <a:rPr lang="2057" b="1">
                  <a:solidFill>
                    <a:schemeClr val="bg1"/>
                  </a:solidFill>
                </a:rPr>
                <a:t>Unique identifiers or tracking codes </a:t>
              </a:r>
              <a:r>
                <a:rPr lang="2057" b="0">
                  <a:solidFill>
                    <a:schemeClr val="bg1"/>
                  </a:solidFill>
                </a:rPr>
                <a:t>(barcode or radio-frequency ID tag) for marking products, components and materials </a:t>
              </a:r>
            </a:p>
            <a:p>
              <a:pPr marL="285750" indent="-285750">
                <a:buFont typeface="Arial" panose="020B0604020202020204" pitchFamily="34" charset="0"/>
                <a:buChar char="•"/>
                <a:defRPr b="0" i="0"/>
              </a:pPr>
              <a:r>
                <a:rPr lang="2057" b="1">
                  <a:solidFill>
                    <a:schemeClr val="bg1"/>
                  </a:solidFill>
                </a:rPr>
                <a:t>Digital product or material passports </a:t>
              </a:r>
              <a:r>
                <a:rPr lang="2057" b="0">
                  <a:solidFill>
                    <a:schemeClr val="bg1"/>
                  </a:solidFill>
                </a:rPr>
                <a:t>providing information about origin, composition, repair and disassembly instructions &amp; end-of-life handling guidelines</a:t>
              </a:r>
            </a:p>
            <a:p>
              <a:pPr marL="285750" indent="-285750">
                <a:buFont typeface="Arial" panose="020B0604020202020204" pitchFamily="34" charset="0"/>
                <a:buChar char="•"/>
                <a:defRPr b="0" i="0"/>
              </a:pPr>
              <a:r>
                <a:rPr lang="2057" b="1">
                  <a:solidFill>
                    <a:schemeClr val="bg1"/>
                  </a:solidFill>
                </a:rPr>
                <a:t>Databases </a:t>
              </a:r>
              <a:r>
                <a:rPr lang="2057" b="0">
                  <a:solidFill>
                    <a:schemeClr val="bg1"/>
                  </a:solidFill>
                </a:rPr>
                <a:t>providing life cycle information for specific products</a:t>
              </a:r>
            </a:p>
          </p:txBody>
        </p:sp>
        <p:sp>
          <p:nvSpPr>
            <p:cNvPr id="13" name="Rechteck 12">
              <a:extLst>
                <a:ext uri="{FF2B5EF4-FFF2-40B4-BE49-F238E27FC236}">
                  <a16:creationId xmlns:a16="http://schemas.microsoft.com/office/drawing/2014/main" id="{3D5B0901-BDE2-8B47-A2BD-1F73C59210C6}"/>
                </a:ext>
              </a:extLst>
            </p:cNvPr>
            <p:cNvSpPr/>
            <p:nvPr/>
          </p:nvSpPr>
          <p:spPr>
            <a:xfrm>
              <a:off x="6134209" y="4454292"/>
              <a:ext cx="1018412" cy="369332"/>
            </a:xfrm>
            <a:prstGeom prst="rect">
              <a:avLst/>
            </a:prstGeom>
            <a:solidFill>
              <a:schemeClr val="tx1"/>
            </a:solidFill>
          </p:spPr>
          <p:txBody>
            <a:bodyPr wrap="square">
              <a:spAutoFit/>
            </a:bodyPr>
            <a:lstStyle/>
            <a:p>
              <a:pPr>
                <a:defRPr b="0" i="0"/>
              </a:pPr>
              <a:r>
                <a:rPr lang="2057" b="1">
                  <a:solidFill>
                    <a:schemeClr val="bg1"/>
                  </a:solidFill>
                </a:rPr>
                <a:t>EXAMPLES</a:t>
              </a:r>
            </a:p>
          </p:txBody>
        </p:sp>
      </p:grpSp>
      <p:sp>
        <p:nvSpPr>
          <p:cNvPr id="5" name="Textfeld 4">
            <a:extLst>
              <a:ext uri="{FF2B5EF4-FFF2-40B4-BE49-F238E27FC236}">
                <a16:creationId xmlns:a16="http://schemas.microsoft.com/office/drawing/2014/main" id="{A4563F16-E2EB-4238-A226-6060D8257AD7}"/>
              </a:ext>
            </a:extLst>
          </p:cNvPr>
          <p:cNvSpPr txBox="1"/>
          <p:nvPr/>
        </p:nvSpPr>
        <p:spPr>
          <a:xfrm>
            <a:off x="204758" y="1285125"/>
            <a:ext cx="6643245" cy="1323439"/>
          </a:xfrm>
          <a:prstGeom prst="rect">
            <a:avLst/>
          </a:prstGeom>
          <a:noFill/>
        </p:spPr>
        <p:txBody>
          <a:bodyPr wrap="square" lIns="91440" tIns="45720" rIns="91440" bIns="45720" rtlCol="0" anchor="t">
            <a:spAutoFit/>
          </a:bodyPr>
          <a:lstStyle/>
          <a:p>
            <a:pPr>
              <a:defRPr b="0" i="0"/>
            </a:pPr>
            <a:r>
              <a:rPr lang="2057" sz="2000" b="1" dirty="0"/>
              <a:t>Digital technologies act as a link</a:t>
            </a:r>
            <a:r>
              <a:rPr lang="2057" sz="2000" b="0" dirty="0"/>
              <a:t> between the circular business models of partners in the value </a:t>
            </a:r>
            <a:r>
              <a:rPr lang="2057" sz="2000" dirty="0"/>
              <a:t>chain and</a:t>
            </a:r>
            <a:r>
              <a:rPr lang="2057" sz="2000" b="0" dirty="0"/>
              <a:t> the associated</a:t>
            </a:r>
            <a:r>
              <a:rPr lang="2057" sz="2000" dirty="0"/>
              <a:t> stakeholders by </a:t>
            </a:r>
            <a:r>
              <a:rPr lang="2057" sz="2000" b="1" dirty="0"/>
              <a:t>enabling data exchange</a:t>
            </a:r>
            <a:endParaRPr lang="2057" sz="2000" dirty="0"/>
          </a:p>
          <a:p>
            <a:pPr>
              <a:defRPr b="0" i="0"/>
            </a:pPr>
            <a:r>
              <a:rPr lang="2057" sz="2000" b="1" dirty="0"/>
              <a:t>and increased transparency.</a:t>
            </a:r>
            <a:r>
              <a:rPr lang="2057" sz="2000" dirty="0"/>
              <a:t> </a:t>
            </a:r>
            <a:endParaRPr lang="2057" sz="2000" b="0" dirty="0"/>
          </a:p>
        </p:txBody>
      </p:sp>
      <p:sp>
        <p:nvSpPr>
          <p:cNvPr id="6" name="TextBox 3">
            <a:extLst>
              <a:ext uri="{FF2B5EF4-FFF2-40B4-BE49-F238E27FC236}">
                <a16:creationId xmlns:a16="http://schemas.microsoft.com/office/drawing/2014/main" id="{AED84BD3-286E-C460-2E4D-66FC7B9137B8}"/>
              </a:ext>
            </a:extLst>
          </p:cNvPr>
          <p:cNvSpPr txBox="1"/>
          <p:nvPr/>
        </p:nvSpPr>
        <p:spPr>
          <a:xfrm>
            <a:off x="300039" y="6022183"/>
            <a:ext cx="4143980" cy="366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a:latin typeface="Calibri"/>
                <a:cs typeface="Calibri"/>
              </a:rPr>
              <a:t>Source: Circular Economy Initiative Deutschland (2021): “Circular Business Models: Overcoming Barriers, Unleashing Potentials; Fig.: photo by NASA on Unsplash.</a:t>
            </a:r>
          </a:p>
        </p:txBody>
      </p:sp>
      <p:pic>
        <p:nvPicPr>
          <p:cNvPr id="8" name="Grafik 7" descr="Ein Bild, das Outdoorobjekt, Nacht enthält.  Automatisch generierte Beschreibung">
            <a:extLst>
              <a:ext uri="{FF2B5EF4-FFF2-40B4-BE49-F238E27FC236}">
                <a16:creationId xmlns:a16="http://schemas.microsoft.com/office/drawing/2014/main" id="{A3EECE04-919D-989D-7956-B675E1AEB129}"/>
              </a:ext>
            </a:extLst>
          </p:cNvPr>
          <p:cNvPicPr>
            <a:picLocks noChangeAspect="1"/>
          </p:cNvPicPr>
          <p:nvPr/>
        </p:nvPicPr>
        <p:blipFill>
          <a:blip r:embed="rId3"/>
          <a:stretch>
            <a:fillRect/>
          </a:stretch>
        </p:blipFill>
        <p:spPr>
          <a:xfrm>
            <a:off x="7280354" y="1270880"/>
            <a:ext cx="4612917" cy="3069497"/>
          </a:xfrm>
          <a:prstGeom prst="rect">
            <a:avLst/>
          </a:prstGeom>
        </p:spPr>
      </p:pic>
      <p:sp>
        <p:nvSpPr>
          <p:cNvPr id="9" name="Titel 8">
            <a:extLst>
              <a:ext uri="{FF2B5EF4-FFF2-40B4-BE49-F238E27FC236}">
                <a16:creationId xmlns:a16="http://schemas.microsoft.com/office/drawing/2014/main" id="{E5D58B0D-C94D-A37D-4B6C-987602D30A79}"/>
              </a:ext>
            </a:extLst>
          </p:cNvPr>
          <p:cNvSpPr>
            <a:spLocks noGrp="1"/>
          </p:cNvSpPr>
          <p:nvPr>
            <p:ph type="title"/>
          </p:nvPr>
        </p:nvSpPr>
        <p:spPr/>
        <p:txBody>
          <a:bodyPr/>
          <a:lstStyle/>
          <a:p>
            <a:r>
              <a:rPr lang="de-DE" dirty="0"/>
              <a:t>Digital technologies are key to implement circular strategies.</a:t>
            </a:r>
          </a:p>
        </p:txBody>
      </p:sp>
    </p:spTree>
    <p:extLst>
      <p:ext uri="{BB962C8B-B14F-4D97-AF65-F5344CB8AC3E}">
        <p14:creationId xmlns:p14="http://schemas.microsoft.com/office/powerpoint/2010/main" val="22344163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84A89-E807-C940-9C66-FB43F1EDEC28}"/>
              </a:ext>
            </a:extLst>
          </p:cNvPr>
          <p:cNvSpPr>
            <a:spLocks noGrp="1"/>
          </p:cNvSpPr>
          <p:nvPr>
            <p:ph type="title"/>
          </p:nvPr>
        </p:nvSpPr>
        <p:spPr/>
        <p:txBody>
          <a:bodyPr/>
          <a:lstStyle/>
          <a:p>
            <a:pPr>
              <a:defRPr b="0" i="0"/>
            </a:pPr>
            <a:r>
              <a:rPr lang="2057" b="1"/>
              <a:t>Added value through targeted use of data</a:t>
            </a:r>
          </a:p>
        </p:txBody>
      </p:sp>
      <p:sp>
        <p:nvSpPr>
          <p:cNvPr id="4" name="Fußzeilenplatzhalter 3">
            <a:extLst>
              <a:ext uri="{FF2B5EF4-FFF2-40B4-BE49-F238E27FC236}">
                <a16:creationId xmlns:a16="http://schemas.microsoft.com/office/drawing/2014/main" id="{6FA1FF74-79DC-484F-9101-0152D3F65225}"/>
              </a:ext>
            </a:extLst>
          </p:cNvPr>
          <p:cNvSpPr>
            <a:spLocks noGrp="1"/>
          </p:cNvSpPr>
          <p:nvPr>
            <p:ph type="ftr" sz="quarter" idx="11"/>
          </p:nvPr>
        </p:nvSpPr>
        <p:spPr/>
        <p:txBody>
          <a:bodyPr/>
          <a:lstStyle/>
          <a:p>
            <a:pPr>
              <a:defRPr b="0" i="0"/>
            </a:pPr>
            <a:r>
              <a:rPr lang="2057"/>
              <a:t>Introduction to the Circular Economy</a:t>
            </a:r>
          </a:p>
        </p:txBody>
      </p:sp>
      <p:sp>
        <p:nvSpPr>
          <p:cNvPr id="5" name="Inhaltsplatzhalter 2">
            <a:extLst>
              <a:ext uri="{FF2B5EF4-FFF2-40B4-BE49-F238E27FC236}">
                <a16:creationId xmlns:a16="http://schemas.microsoft.com/office/drawing/2014/main" id="{08244C30-2EF6-362F-D841-EFDC78FB3281}"/>
              </a:ext>
            </a:extLst>
          </p:cNvPr>
          <p:cNvSpPr>
            <a:spLocks noGrp="1"/>
          </p:cNvSpPr>
          <p:nvPr>
            <p:ph idx="1"/>
          </p:nvPr>
        </p:nvSpPr>
        <p:spPr>
          <a:xfrm>
            <a:off x="300038" y="1284371"/>
            <a:ext cx="5701533" cy="3910224"/>
          </a:xfrm>
        </p:spPr>
        <p:txBody>
          <a:bodyPr vert="horz" lIns="0" tIns="0" rIns="0" bIns="0" rtlCol="0" anchor="t">
            <a:noAutofit/>
          </a:bodyPr>
          <a:lstStyle/>
          <a:p>
            <a:pPr marL="0" indent="0">
              <a:buNone/>
              <a:defRPr b="0" i="0"/>
            </a:pPr>
            <a:r>
              <a:rPr lang="2057" sz="2000" dirty="0"/>
              <a:t>Smart products provide important information which </a:t>
            </a:r>
            <a:r>
              <a:rPr lang="2057" sz="2000" b="1" dirty="0"/>
              <a:t>can be used for decision-making processes. </a:t>
            </a:r>
          </a:p>
          <a:p>
            <a:pPr marL="266700" indent="-266700">
              <a:defRPr b="0" i="0"/>
            </a:pPr>
            <a:r>
              <a:rPr lang="2057" sz="2000" b="1" dirty="0"/>
              <a:t>Various services in different phases of the life cycle </a:t>
            </a:r>
            <a:r>
              <a:rPr lang="2057" sz="2000" dirty="0"/>
              <a:t>can be implemented on this basis.</a:t>
            </a:r>
          </a:p>
          <a:p>
            <a:pPr marL="266700" indent="-266700">
              <a:defRPr b="0" i="0"/>
            </a:pPr>
            <a:r>
              <a:rPr lang="2057" sz="2000" dirty="0"/>
              <a:t>The </a:t>
            </a:r>
            <a:r>
              <a:rPr lang="2057" sz="2000" b="1" dirty="0"/>
              <a:t>frequency of transactions </a:t>
            </a:r>
            <a:r>
              <a:rPr lang="2057" sz="2000" dirty="0"/>
              <a:t>and associated data queries decreases over the course of the life cycle.</a:t>
            </a:r>
          </a:p>
          <a:p>
            <a:pPr marL="266700" indent="-266700">
              <a:defRPr b="0" i="0"/>
            </a:pPr>
            <a:r>
              <a:rPr lang="2057" sz="2000" dirty="0"/>
              <a:t>Using product life cycle data enables </a:t>
            </a:r>
            <a:r>
              <a:rPr lang="2057" sz="2000" b="1" dirty="0"/>
              <a:t>improvements to the circular design of future generations of products. </a:t>
            </a:r>
          </a:p>
          <a:p>
            <a:pPr marL="0" indent="0">
              <a:buNone/>
            </a:pPr>
            <a:endParaRPr lang="de-DE" sz="2000" dirty="0"/>
          </a:p>
        </p:txBody>
      </p:sp>
      <p:sp>
        <p:nvSpPr>
          <p:cNvPr id="3" name="TextBox 3">
            <a:extLst>
              <a:ext uri="{FF2B5EF4-FFF2-40B4-BE49-F238E27FC236}">
                <a16:creationId xmlns:a16="http://schemas.microsoft.com/office/drawing/2014/main" id="{7EEFDBE3-7314-3539-F3A6-B80A10158AAD}"/>
              </a:ext>
            </a:extLst>
          </p:cNvPr>
          <p:cNvSpPr txBox="1"/>
          <p:nvPr/>
        </p:nvSpPr>
        <p:spPr>
          <a:xfrm>
            <a:off x="300038" y="6156476"/>
            <a:ext cx="6289943" cy="228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a:latin typeface="Calibri"/>
                <a:cs typeface="Calibri"/>
              </a:rPr>
              <a:t>Source: Circular Economy Initiative Deutschland (2021): “Circular Business Models: Overcoming Barriers, Unleashing Potentials”</a:t>
            </a:r>
          </a:p>
        </p:txBody>
      </p:sp>
      <p:pic>
        <p:nvPicPr>
          <p:cNvPr id="9" name="Grafik 8" descr="Ein Bild, das Text, Screenshot enthält.  Automatisch generierte Beschreibung">
            <a:extLst>
              <a:ext uri="{FF2B5EF4-FFF2-40B4-BE49-F238E27FC236}">
                <a16:creationId xmlns:a16="http://schemas.microsoft.com/office/drawing/2014/main" id="{7E56D1F9-E642-5BD8-BC8F-84CA586100EB}"/>
              </a:ext>
            </a:extLst>
          </p:cNvPr>
          <p:cNvPicPr>
            <a:picLocks noChangeAspect="1"/>
          </p:cNvPicPr>
          <p:nvPr/>
        </p:nvPicPr>
        <p:blipFill>
          <a:blip r:embed="rId3"/>
          <a:stretch>
            <a:fillRect/>
          </a:stretch>
        </p:blipFill>
        <p:spPr>
          <a:xfrm>
            <a:off x="6751675" y="1128132"/>
            <a:ext cx="5140288" cy="5257173"/>
          </a:xfrm>
          <a:prstGeom prst="rect">
            <a:avLst/>
          </a:prstGeom>
        </p:spPr>
      </p:pic>
    </p:spTree>
    <p:extLst>
      <p:ext uri="{BB962C8B-B14F-4D97-AF65-F5344CB8AC3E}">
        <p14:creationId xmlns:p14="http://schemas.microsoft.com/office/powerpoint/2010/main" val="3158601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97554935-309B-7847-9B41-0AD4E88CC6DD}"/>
              </a:ext>
            </a:extLst>
          </p:cNvPr>
          <p:cNvSpPr/>
          <p:nvPr/>
        </p:nvSpPr>
        <p:spPr>
          <a:xfrm>
            <a:off x="-1" y="1"/>
            <a:ext cx="9960430" cy="6857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Montserrat"/>
              <a:ea typeface="+mn-ea"/>
              <a:cs typeface="+mn-cs"/>
            </a:endParaRPr>
          </a:p>
        </p:txBody>
      </p:sp>
      <p:sp>
        <p:nvSpPr>
          <p:cNvPr id="3" name="TextBox 39">
            <a:extLst>
              <a:ext uri="{FF2B5EF4-FFF2-40B4-BE49-F238E27FC236}">
                <a16:creationId xmlns:a16="http://schemas.microsoft.com/office/drawing/2014/main" id="{ED1CECFC-67E8-254E-B02C-3DCD83313C4B}"/>
              </a:ext>
            </a:extLst>
          </p:cNvPr>
          <p:cNvSpPr txBox="1"/>
          <p:nvPr/>
        </p:nvSpPr>
        <p:spPr>
          <a:xfrm>
            <a:off x="-640682" y="16431"/>
            <a:ext cx="4013939" cy="3752789"/>
          </a:xfrm>
          <a:prstGeom prst="rect">
            <a:avLst/>
          </a:prstGeom>
          <a:noFill/>
        </p:spPr>
        <p:txBody>
          <a:bodyPr wrap="square" rtlCol="0" anchor="ctr">
            <a:spAutoFit/>
          </a:bodyPr>
          <a:lstStyle/>
          <a:p>
            <a:pPr>
              <a:defRPr b="0" i="0"/>
            </a:pPr>
            <a:r>
              <a:rPr lang="2057" sz="24000" kern="3000" spc="600">
                <a:latin typeface="Calibri" panose="020F0502020204030204" pitchFamily="34" charset="0"/>
                <a:ea typeface="Montserrat Thin" charset="0"/>
                <a:cs typeface="Calibri" panose="020F0502020204030204" pitchFamily="34" charset="0"/>
              </a:rPr>
              <a:t>04</a:t>
            </a:r>
          </a:p>
        </p:txBody>
      </p:sp>
      <p:sp>
        <p:nvSpPr>
          <p:cNvPr id="6" name="TextBox 30">
            <a:extLst>
              <a:ext uri="{FF2B5EF4-FFF2-40B4-BE49-F238E27FC236}">
                <a16:creationId xmlns:a16="http://schemas.microsoft.com/office/drawing/2014/main" id="{37388E95-84C7-074D-8513-4D9EABA85B09}"/>
              </a:ext>
            </a:extLst>
          </p:cNvPr>
          <p:cNvSpPr txBox="1"/>
          <p:nvPr/>
        </p:nvSpPr>
        <p:spPr>
          <a:xfrm>
            <a:off x="3012797" y="2190653"/>
            <a:ext cx="6954579" cy="2761198"/>
          </a:xfrm>
          <a:prstGeom prst="rect">
            <a:avLst/>
          </a:prstGeom>
          <a:noFill/>
        </p:spPr>
        <p:txBody>
          <a:bodyPr wrap="square" rtlCol="0">
            <a:spAutoFit/>
          </a:bodyPr>
          <a:lstStyle/>
          <a:p>
            <a:pPr>
              <a:lnSpc>
                <a:spcPts val="7000"/>
              </a:lnSpc>
              <a:defRPr b="0" i="0"/>
            </a:pPr>
            <a:r>
              <a:rPr lang="2057" sz="6600" dirty="0">
                <a:solidFill>
                  <a:srgbClr val="FFFFFF"/>
                </a:solidFill>
                <a:cs typeface="Calibri" panose="020F0502020204030204" pitchFamily="34" charset="0"/>
              </a:rPr>
              <a:t>What do circular business models involve?</a:t>
            </a:r>
          </a:p>
        </p:txBody>
      </p:sp>
      <p:pic>
        <p:nvPicPr>
          <p:cNvPr id="7" name="Graphic 94">
            <a:extLst>
              <a:ext uri="{FF2B5EF4-FFF2-40B4-BE49-F238E27FC236}">
                <a16:creationId xmlns:a16="http://schemas.microsoft.com/office/drawing/2014/main" id="{013FA093-ACD0-ED49-BEF0-E44CCABDA3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5167" y="1232857"/>
            <a:ext cx="1319938" cy="1319938"/>
          </a:xfrm>
          <a:prstGeom prst="rect">
            <a:avLst/>
          </a:prstGeom>
        </p:spPr>
      </p:pic>
    </p:spTree>
    <p:extLst>
      <p:ext uri="{BB962C8B-B14F-4D97-AF65-F5344CB8AC3E}">
        <p14:creationId xmlns:p14="http://schemas.microsoft.com/office/powerpoint/2010/main" val="6135411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05084F4-202B-454E-9578-B67927D4C1CE}"/>
              </a:ext>
            </a:extLst>
          </p:cNvPr>
          <p:cNvSpPr>
            <a:spLocks noGrp="1"/>
          </p:cNvSpPr>
          <p:nvPr>
            <p:ph type="ftr" sz="quarter" idx="11"/>
          </p:nvPr>
        </p:nvSpPr>
        <p:spPr/>
        <p:txBody>
          <a:bodyPr/>
          <a:lstStyle/>
          <a:p>
            <a:pPr>
              <a:defRPr b="0" i="0"/>
            </a:pPr>
            <a:r>
              <a:rPr lang="2057"/>
              <a:t>Introduction to the Circular Economy</a:t>
            </a:r>
          </a:p>
        </p:txBody>
      </p:sp>
      <p:sp>
        <p:nvSpPr>
          <p:cNvPr id="9" name="Rechteck 8">
            <a:extLst>
              <a:ext uri="{FF2B5EF4-FFF2-40B4-BE49-F238E27FC236}">
                <a16:creationId xmlns:a16="http://schemas.microsoft.com/office/drawing/2014/main" id="{1C4328DA-CF65-8D4F-AFE0-AEE3E3B2287A}"/>
              </a:ext>
            </a:extLst>
          </p:cNvPr>
          <p:cNvSpPr/>
          <p:nvPr/>
        </p:nvSpPr>
        <p:spPr>
          <a:xfrm>
            <a:off x="300038" y="1736725"/>
            <a:ext cx="3543300" cy="307777"/>
          </a:xfrm>
          <a:prstGeom prst="rect">
            <a:avLst/>
          </a:prstGeom>
        </p:spPr>
        <p:txBody>
          <a:bodyPr wrap="square" lIns="0" tIns="0" rIns="0" bIns="0" anchor="t">
            <a:spAutoFit/>
          </a:bodyPr>
          <a:lstStyle/>
          <a:p>
            <a:endParaRPr lang="de-DE" sz="2000">
              <a:cs typeface="Calibri"/>
            </a:endParaRPr>
          </a:p>
        </p:txBody>
      </p:sp>
      <p:sp>
        <p:nvSpPr>
          <p:cNvPr id="26" name="Rechteck 25">
            <a:extLst>
              <a:ext uri="{FF2B5EF4-FFF2-40B4-BE49-F238E27FC236}">
                <a16:creationId xmlns:a16="http://schemas.microsoft.com/office/drawing/2014/main" id="{08EA31E2-E6CE-CB46-8717-7F82A1D9A476}"/>
              </a:ext>
            </a:extLst>
          </p:cNvPr>
          <p:cNvSpPr/>
          <p:nvPr/>
        </p:nvSpPr>
        <p:spPr>
          <a:xfrm>
            <a:off x="978198" y="2320962"/>
            <a:ext cx="5119690" cy="307777"/>
          </a:xfrm>
          <a:prstGeom prst="rect">
            <a:avLst/>
          </a:prstGeom>
        </p:spPr>
        <p:txBody>
          <a:bodyPr wrap="square" lIns="0" tIns="0" rIns="0" bIns="0" anchor="t">
            <a:spAutoFit/>
          </a:bodyPr>
          <a:lstStyle/>
          <a:p>
            <a:endParaRPr lang="de-DE" sz="2000">
              <a:cs typeface="Calibri"/>
            </a:endParaRPr>
          </a:p>
        </p:txBody>
      </p:sp>
      <p:sp>
        <p:nvSpPr>
          <p:cNvPr id="12" name="Rechteck 11">
            <a:extLst>
              <a:ext uri="{FF2B5EF4-FFF2-40B4-BE49-F238E27FC236}">
                <a16:creationId xmlns:a16="http://schemas.microsoft.com/office/drawing/2014/main" id="{FAB940B6-A61A-8041-B651-92D40A3894A7}"/>
              </a:ext>
            </a:extLst>
          </p:cNvPr>
          <p:cNvSpPr/>
          <p:nvPr/>
        </p:nvSpPr>
        <p:spPr>
          <a:xfrm>
            <a:off x="313565" y="4017841"/>
            <a:ext cx="5020204" cy="1830629"/>
          </a:xfrm>
          <a:prstGeom prst="rect">
            <a:avLst/>
          </a:prstGeom>
        </p:spPr>
        <p:txBody>
          <a:bodyPr wrap="square" lIns="0" tIns="0" rIns="0" bIns="0" anchor="t">
            <a:spAutoFit/>
          </a:bodyPr>
          <a:lstStyle/>
          <a:p>
            <a:pPr>
              <a:defRPr b="0" i="0"/>
            </a:pPr>
            <a:r>
              <a:rPr lang="2057" sz="2400"/>
              <a:t>The strategy game and workshop materials are based on the </a:t>
            </a:r>
            <a:r>
              <a:rPr lang="2057" sz="2400">
                <a:ea typeface="+mn-lt"/>
                <a:cs typeface="+mn-lt"/>
              </a:rPr>
              <a:t>interdisciplinary and cross-sector working group’s work </a:t>
            </a:r>
            <a:r>
              <a:rPr lang="2057" sz="2400"/>
              <a:t>on circular business models.</a:t>
            </a:r>
          </a:p>
        </p:txBody>
      </p:sp>
      <p:sp>
        <p:nvSpPr>
          <p:cNvPr id="11" name="Rechteck 8">
            <a:extLst>
              <a:ext uri="{FF2B5EF4-FFF2-40B4-BE49-F238E27FC236}">
                <a16:creationId xmlns:a16="http://schemas.microsoft.com/office/drawing/2014/main" id="{1968B8C1-7DF5-E300-BBB4-18231FBA6916}"/>
              </a:ext>
            </a:extLst>
          </p:cNvPr>
          <p:cNvSpPr/>
          <p:nvPr/>
        </p:nvSpPr>
        <p:spPr>
          <a:xfrm>
            <a:off x="313565" y="1576613"/>
            <a:ext cx="5999431" cy="2196755"/>
          </a:xfrm>
          <a:prstGeom prst="rect">
            <a:avLst/>
          </a:prstGeom>
        </p:spPr>
        <p:txBody>
          <a:bodyPr wrap="square" lIns="0" tIns="0" rIns="0" bIns="0" anchor="t">
            <a:spAutoFit/>
          </a:bodyPr>
          <a:lstStyle/>
          <a:p>
            <a:pPr>
              <a:defRPr b="0" i="0"/>
            </a:pPr>
            <a:r>
              <a:rPr lang="2057" sz="2400" dirty="0"/>
              <a:t>The</a:t>
            </a:r>
            <a:r>
              <a:rPr lang="2057" sz="2400" i="1" dirty="0"/>
              <a:t> Circular Economy Initiative Deutschland (CEID) </a:t>
            </a:r>
            <a:r>
              <a:rPr lang="2057" sz="2400" dirty="0"/>
              <a:t>gave rise to the </a:t>
            </a:r>
            <a:r>
              <a:rPr lang="2057" sz="2400" b="1" dirty="0"/>
              <a:t>“Circular Economy </a:t>
            </a:r>
            <a:r>
              <a:rPr lang="de-DE" sz="2400" b="1" dirty="0"/>
              <a:t>R</a:t>
            </a:r>
            <a:r>
              <a:rPr lang="2057" sz="2400" b="1" dirty="0"/>
              <a:t>oadmap for Germany”</a:t>
            </a:r>
            <a:r>
              <a:rPr lang="2057" sz="2400" dirty="0"/>
              <a:t> which provides policy recommendations for Germany’s transition to a Circular Economy.</a:t>
            </a:r>
            <a:endParaRPr lang="de-DE" sz="2400" dirty="0">
              <a:cs typeface="Calibri"/>
            </a:endParaRPr>
          </a:p>
          <a:p>
            <a:endParaRPr lang="de-DE" sz="2400" dirty="0">
              <a:cs typeface="Calibri"/>
            </a:endParaRPr>
          </a:p>
        </p:txBody>
      </p:sp>
      <p:sp>
        <p:nvSpPr>
          <p:cNvPr id="5" name="Titel 4">
            <a:extLst>
              <a:ext uri="{FF2B5EF4-FFF2-40B4-BE49-F238E27FC236}">
                <a16:creationId xmlns:a16="http://schemas.microsoft.com/office/drawing/2014/main" id="{164199C6-6971-DD6E-4B9D-CA4920AE03B1}"/>
              </a:ext>
            </a:extLst>
          </p:cNvPr>
          <p:cNvSpPr>
            <a:spLocks noGrp="1"/>
          </p:cNvSpPr>
          <p:nvPr>
            <p:ph type="title"/>
          </p:nvPr>
        </p:nvSpPr>
        <p:spPr>
          <a:xfrm>
            <a:off x="300038" y="38790"/>
            <a:ext cx="11591924" cy="687983"/>
          </a:xfrm>
        </p:spPr>
        <p:txBody>
          <a:bodyPr/>
          <a:lstStyle/>
          <a:p>
            <a:r>
              <a:rPr lang="de-DE" dirty="0"/>
              <a:t>The strategy game builds on scientific evidence about circular business models. </a:t>
            </a:r>
          </a:p>
        </p:txBody>
      </p:sp>
      <p:pic>
        <p:nvPicPr>
          <p:cNvPr id="14" name="Grafik 13">
            <a:extLst>
              <a:ext uri="{FF2B5EF4-FFF2-40B4-BE49-F238E27FC236}">
                <a16:creationId xmlns:a16="http://schemas.microsoft.com/office/drawing/2014/main" id="{9EA714A7-69C5-3D01-85E5-CE5DBD474017}"/>
              </a:ext>
            </a:extLst>
          </p:cNvPr>
          <p:cNvPicPr>
            <a:picLocks noChangeAspect="1"/>
          </p:cNvPicPr>
          <p:nvPr/>
        </p:nvPicPr>
        <p:blipFill>
          <a:blip r:embed="rId3"/>
          <a:stretch>
            <a:fillRect/>
          </a:stretch>
        </p:blipFill>
        <p:spPr>
          <a:xfrm>
            <a:off x="6628491" y="1686714"/>
            <a:ext cx="2245933" cy="3173808"/>
          </a:xfrm>
          <a:prstGeom prst="rect">
            <a:avLst/>
          </a:prstGeom>
          <a:ln>
            <a:solidFill>
              <a:schemeClr val="tx1"/>
            </a:solidFill>
          </a:ln>
        </p:spPr>
      </p:pic>
      <p:pic>
        <p:nvPicPr>
          <p:cNvPr id="18" name="Grafik 17">
            <a:extLst>
              <a:ext uri="{FF2B5EF4-FFF2-40B4-BE49-F238E27FC236}">
                <a16:creationId xmlns:a16="http://schemas.microsoft.com/office/drawing/2014/main" id="{48F576CB-E695-4873-BFB4-F3156513E04F}"/>
              </a:ext>
            </a:extLst>
          </p:cNvPr>
          <p:cNvPicPr>
            <a:picLocks noChangeAspect="1"/>
          </p:cNvPicPr>
          <p:nvPr/>
        </p:nvPicPr>
        <p:blipFill>
          <a:blip r:embed="rId4"/>
          <a:stretch>
            <a:fillRect/>
          </a:stretch>
        </p:blipFill>
        <p:spPr>
          <a:xfrm>
            <a:off x="9189919" y="3076419"/>
            <a:ext cx="1553965" cy="2222803"/>
          </a:xfrm>
          <a:prstGeom prst="rect">
            <a:avLst/>
          </a:prstGeom>
          <a:ln>
            <a:solidFill>
              <a:schemeClr val="tx1"/>
            </a:solidFill>
          </a:ln>
        </p:spPr>
      </p:pic>
      <p:pic>
        <p:nvPicPr>
          <p:cNvPr id="20" name="Grafik 19">
            <a:extLst>
              <a:ext uri="{FF2B5EF4-FFF2-40B4-BE49-F238E27FC236}">
                <a16:creationId xmlns:a16="http://schemas.microsoft.com/office/drawing/2014/main" id="{262CAE9C-99A8-748D-5F00-A7F96B0BB3EA}"/>
              </a:ext>
            </a:extLst>
          </p:cNvPr>
          <p:cNvPicPr>
            <a:picLocks noChangeAspect="1"/>
          </p:cNvPicPr>
          <p:nvPr/>
        </p:nvPicPr>
        <p:blipFill>
          <a:blip r:embed="rId5"/>
          <a:stretch>
            <a:fillRect/>
          </a:stretch>
        </p:blipFill>
        <p:spPr>
          <a:xfrm>
            <a:off x="9694317" y="3429719"/>
            <a:ext cx="1569626" cy="2222803"/>
          </a:xfrm>
          <a:prstGeom prst="rect">
            <a:avLst/>
          </a:prstGeom>
          <a:ln>
            <a:solidFill>
              <a:schemeClr val="tx1"/>
            </a:solidFill>
          </a:ln>
        </p:spPr>
      </p:pic>
      <p:pic>
        <p:nvPicPr>
          <p:cNvPr id="16" name="Grafik 15">
            <a:extLst>
              <a:ext uri="{FF2B5EF4-FFF2-40B4-BE49-F238E27FC236}">
                <a16:creationId xmlns:a16="http://schemas.microsoft.com/office/drawing/2014/main" id="{90B6C6AF-EF74-5DAA-B28A-60E9C74F713B}"/>
              </a:ext>
            </a:extLst>
          </p:cNvPr>
          <p:cNvPicPr>
            <a:picLocks noChangeAspect="1"/>
          </p:cNvPicPr>
          <p:nvPr/>
        </p:nvPicPr>
        <p:blipFill>
          <a:blip r:embed="rId6"/>
          <a:stretch>
            <a:fillRect/>
          </a:stretch>
        </p:blipFill>
        <p:spPr>
          <a:xfrm>
            <a:off x="10284716" y="3750022"/>
            <a:ext cx="1549326" cy="2222802"/>
          </a:xfrm>
          <a:prstGeom prst="rect">
            <a:avLst/>
          </a:prstGeom>
          <a:ln>
            <a:solidFill>
              <a:schemeClr val="tx1"/>
            </a:solidFill>
          </a:ln>
        </p:spPr>
      </p:pic>
    </p:spTree>
    <p:extLst>
      <p:ext uri="{BB962C8B-B14F-4D97-AF65-F5344CB8AC3E}">
        <p14:creationId xmlns:p14="http://schemas.microsoft.com/office/powerpoint/2010/main" val="23153646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C1272-06A0-CA4E-9634-6A62E5A68378}"/>
              </a:ext>
            </a:extLst>
          </p:cNvPr>
          <p:cNvSpPr>
            <a:spLocks noGrp="1"/>
          </p:cNvSpPr>
          <p:nvPr>
            <p:ph type="title"/>
          </p:nvPr>
        </p:nvSpPr>
        <p:spPr>
          <a:xfrm>
            <a:off x="290513" y="205286"/>
            <a:ext cx="11591924" cy="995697"/>
          </a:xfrm>
        </p:spPr>
        <p:txBody>
          <a:bodyPr/>
          <a:lstStyle/>
          <a:p>
            <a:pPr>
              <a:defRPr b="0" i="0"/>
            </a:pPr>
            <a:r>
              <a:rPr lang="2057" b="1" dirty="0"/>
              <a:t>Three </a:t>
            </a:r>
            <a:r>
              <a:rPr lang="de-DE" b="1" dirty="0"/>
              <a:t>easy </a:t>
            </a:r>
            <a:r>
              <a:rPr lang="2057" b="1" dirty="0"/>
              <a:t>steps to </a:t>
            </a:r>
            <a:r>
              <a:rPr lang="2057" dirty="0"/>
              <a:t>a</a:t>
            </a:r>
            <a:r>
              <a:rPr lang="2057" b="1" dirty="0"/>
              <a:t> circular business model...</a:t>
            </a:r>
            <a:endParaRPr lang="en-US" b="1" dirty="0"/>
          </a:p>
        </p:txBody>
      </p:sp>
      <p:sp>
        <p:nvSpPr>
          <p:cNvPr id="4" name="Fußzeilenplatzhalter 3">
            <a:extLst>
              <a:ext uri="{FF2B5EF4-FFF2-40B4-BE49-F238E27FC236}">
                <a16:creationId xmlns:a16="http://schemas.microsoft.com/office/drawing/2014/main" id="{305084F4-202B-454E-9578-B67927D4C1CE}"/>
              </a:ext>
            </a:extLst>
          </p:cNvPr>
          <p:cNvSpPr>
            <a:spLocks noGrp="1"/>
          </p:cNvSpPr>
          <p:nvPr>
            <p:ph type="ftr" sz="quarter" idx="11"/>
          </p:nvPr>
        </p:nvSpPr>
        <p:spPr/>
        <p:txBody>
          <a:bodyPr/>
          <a:lstStyle/>
          <a:p>
            <a:pPr>
              <a:defRPr b="0" i="0"/>
            </a:pPr>
            <a:r>
              <a:rPr lang="2057"/>
              <a:t>Introduction to the Circular Economy</a:t>
            </a:r>
          </a:p>
        </p:txBody>
      </p:sp>
      <p:sp>
        <p:nvSpPr>
          <p:cNvPr id="10" name="TextBox 3">
            <a:extLst>
              <a:ext uri="{FF2B5EF4-FFF2-40B4-BE49-F238E27FC236}">
                <a16:creationId xmlns:a16="http://schemas.microsoft.com/office/drawing/2014/main" id="{ED3D37F2-C39D-7F4E-AABF-1AA90F9563BE}"/>
              </a:ext>
            </a:extLst>
          </p:cNvPr>
          <p:cNvSpPr txBox="1"/>
          <p:nvPr/>
        </p:nvSpPr>
        <p:spPr>
          <a:xfrm>
            <a:off x="300038" y="5910324"/>
            <a:ext cx="6104097" cy="503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a:latin typeface="Calibri"/>
                <a:cs typeface="Calibri"/>
              </a:rPr>
              <a:t>Source: Circular Economy Initiative Deutschland (2021): “Circular Business Models: Overcoming Barriers, Unleashing Potentials”; table: Overview of circular business model patterns and sub-patterns, source: own presentation based on Hansen et al. (2020a, p. 13)</a:t>
            </a:r>
          </a:p>
        </p:txBody>
      </p:sp>
      <p:sp>
        <p:nvSpPr>
          <p:cNvPr id="14" name="Inhaltsplatzhalter 2">
            <a:extLst>
              <a:ext uri="{FF2B5EF4-FFF2-40B4-BE49-F238E27FC236}">
                <a16:creationId xmlns:a16="http://schemas.microsoft.com/office/drawing/2014/main" id="{C3B14FDC-11C6-4143-8069-E336A0DA0FB8}"/>
              </a:ext>
            </a:extLst>
          </p:cNvPr>
          <p:cNvSpPr txBox="1"/>
          <p:nvPr/>
        </p:nvSpPr>
        <p:spPr>
          <a:xfrm>
            <a:off x="6487349" y="1351923"/>
            <a:ext cx="5391150" cy="506755"/>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2057" sz="1800" dirty="0"/>
              <a:t>This process gives rise to a typology with 22 business model patterns and 43 business model variants</a:t>
            </a:r>
            <a:endParaRPr lang="de-DE" sz="1800" dirty="0">
              <a:cs typeface="Calibri"/>
            </a:endParaRPr>
          </a:p>
        </p:txBody>
      </p:sp>
      <p:pic>
        <p:nvPicPr>
          <p:cNvPr id="25" name="Grafik 24" descr="Zielgruppe">
            <a:extLst>
              <a:ext uri="{FF2B5EF4-FFF2-40B4-BE49-F238E27FC236}">
                <a16:creationId xmlns:a16="http://schemas.microsoft.com/office/drawing/2014/main" id="{F69F0C63-30E5-9745-99A1-6483F7CFA5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190" y="1378889"/>
            <a:ext cx="1151568" cy="1151568"/>
          </a:xfrm>
          <a:prstGeom prst="rect">
            <a:avLst/>
          </a:prstGeom>
        </p:spPr>
      </p:pic>
      <p:sp>
        <p:nvSpPr>
          <p:cNvPr id="6" name="TextBox 5">
            <a:extLst>
              <a:ext uri="{FF2B5EF4-FFF2-40B4-BE49-F238E27FC236}">
                <a16:creationId xmlns:a16="http://schemas.microsoft.com/office/drawing/2014/main" id="{EE444853-9A06-B8ED-46B9-C56BA9AD08EB}"/>
              </a:ext>
            </a:extLst>
          </p:cNvPr>
          <p:cNvSpPr txBox="1"/>
          <p:nvPr/>
        </p:nvSpPr>
        <p:spPr>
          <a:xfrm>
            <a:off x="2242531" y="2963272"/>
            <a:ext cx="5139910" cy="774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defRPr b="0" i="0"/>
            </a:pPr>
            <a:r>
              <a:rPr lang="2057" sz="2000" dirty="0">
                <a:ea typeface="+mn-lt"/>
                <a:cs typeface="+mn-lt"/>
              </a:rPr>
              <a:t>The resulting possible </a:t>
            </a:r>
            <a:r>
              <a:rPr lang="2057" sz="2000" b="1" dirty="0">
                <a:ea typeface="+mn-lt"/>
                <a:cs typeface="+mn-lt"/>
              </a:rPr>
              <a:t>circular </a:t>
            </a:r>
            <a:endParaRPr lang="de-DE" sz="2000" b="1" dirty="0">
              <a:ea typeface="+mn-lt"/>
              <a:cs typeface="+mn-lt"/>
            </a:endParaRPr>
          </a:p>
          <a:p>
            <a:pPr>
              <a:lnSpc>
                <a:spcPct val="90000"/>
              </a:lnSpc>
              <a:spcBef>
                <a:spcPts val="1000"/>
              </a:spcBef>
              <a:defRPr b="0" i="0"/>
            </a:pPr>
            <a:r>
              <a:rPr lang="2057" sz="2000" b="1" dirty="0">
                <a:ea typeface="+mn-lt"/>
                <a:cs typeface="+mn-lt"/>
              </a:rPr>
              <a:t>business model patterns</a:t>
            </a:r>
            <a:endParaRPr lang="de-DE" sz="2000" b="1" dirty="0">
              <a:cs typeface="Calibri"/>
            </a:endParaRPr>
          </a:p>
        </p:txBody>
      </p:sp>
      <p:sp>
        <p:nvSpPr>
          <p:cNvPr id="7" name="TextBox 6">
            <a:extLst>
              <a:ext uri="{FF2B5EF4-FFF2-40B4-BE49-F238E27FC236}">
                <a16:creationId xmlns:a16="http://schemas.microsoft.com/office/drawing/2014/main" id="{DCD34829-38A0-EEAD-3659-B95ABF1D8847}"/>
              </a:ext>
            </a:extLst>
          </p:cNvPr>
          <p:cNvSpPr txBox="1"/>
          <p:nvPr/>
        </p:nvSpPr>
        <p:spPr>
          <a:xfrm>
            <a:off x="2242531" y="4496371"/>
            <a:ext cx="3964734" cy="774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defRPr b="0" i="0"/>
            </a:pPr>
            <a:r>
              <a:rPr lang="2057" sz="2000" b="1" dirty="0"/>
              <a:t>Variants of the business model </a:t>
            </a:r>
            <a:endParaRPr lang="de-DE" sz="2000" dirty="0">
              <a:cs typeface="Calibri"/>
            </a:endParaRPr>
          </a:p>
          <a:p>
            <a:pPr>
              <a:lnSpc>
                <a:spcPct val="90000"/>
              </a:lnSpc>
              <a:spcBef>
                <a:spcPts val="1000"/>
              </a:spcBef>
              <a:defRPr b="0" i="0"/>
            </a:pPr>
            <a:r>
              <a:rPr lang="2057" sz="2000" b="1" dirty="0"/>
              <a:t>patterns </a:t>
            </a:r>
            <a:r>
              <a:rPr lang="2057" sz="2000" b="0" dirty="0"/>
              <a:t>with different service levels</a:t>
            </a:r>
            <a:endParaRPr lang="de-DE" sz="2000" dirty="0">
              <a:ea typeface="+mn-lt"/>
              <a:cs typeface="+mn-lt"/>
            </a:endParaRPr>
          </a:p>
        </p:txBody>
      </p:sp>
      <p:sp>
        <p:nvSpPr>
          <p:cNvPr id="8" name="TextBox 7">
            <a:extLst>
              <a:ext uri="{FF2B5EF4-FFF2-40B4-BE49-F238E27FC236}">
                <a16:creationId xmlns:a16="http://schemas.microsoft.com/office/drawing/2014/main" id="{E0B6CFF2-30D0-6AF4-FC67-B743329167A6}"/>
              </a:ext>
            </a:extLst>
          </p:cNvPr>
          <p:cNvSpPr txBox="1"/>
          <p:nvPr/>
        </p:nvSpPr>
        <p:spPr>
          <a:xfrm>
            <a:off x="2288159" y="1569692"/>
            <a:ext cx="39191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defRPr b="0" i="0"/>
            </a:pPr>
            <a:r>
              <a:rPr lang="2057" sz="2000" dirty="0">
                <a:ea typeface="+mn-lt"/>
                <a:cs typeface="+mn-lt"/>
              </a:rPr>
              <a:t>The </a:t>
            </a:r>
            <a:r>
              <a:rPr lang="2057" sz="2000" b="1" dirty="0">
                <a:ea typeface="+mn-lt"/>
                <a:cs typeface="+mn-lt"/>
              </a:rPr>
              <a:t>primary (current) role </a:t>
            </a:r>
            <a:r>
              <a:rPr lang="2057" sz="2000" dirty="0">
                <a:ea typeface="+mn-lt"/>
                <a:cs typeface="+mn-lt"/>
              </a:rPr>
              <a:t>of the stakeholder in value creation process</a:t>
            </a:r>
            <a:endParaRPr lang="en-US" sz="2000" dirty="0">
              <a:ea typeface="+mn-lt"/>
              <a:cs typeface="+mn-lt"/>
            </a:endParaRPr>
          </a:p>
        </p:txBody>
      </p:sp>
      <p:pic>
        <p:nvPicPr>
          <p:cNvPr id="17" name="Grafik 16" descr="Ein Bild, das Text, Poolball, ClipArt enthält.  Automatisch generierte Beschreibung">
            <a:extLst>
              <a:ext uri="{FF2B5EF4-FFF2-40B4-BE49-F238E27FC236}">
                <a16:creationId xmlns:a16="http://schemas.microsoft.com/office/drawing/2014/main" id="{F9BA601F-B66D-4483-A565-CB621C783A47}"/>
              </a:ext>
            </a:extLst>
          </p:cNvPr>
          <p:cNvPicPr>
            <a:picLocks noChangeAspect="1"/>
          </p:cNvPicPr>
          <p:nvPr/>
        </p:nvPicPr>
        <p:blipFill rotWithShape="1">
          <a:blip r:embed="rId5"/>
          <a:srcRect b="27546"/>
          <a:stretch/>
        </p:blipFill>
        <p:spPr>
          <a:xfrm>
            <a:off x="313502" y="2637343"/>
            <a:ext cx="878384" cy="694766"/>
          </a:xfrm>
          <a:prstGeom prst="rect">
            <a:avLst/>
          </a:prstGeom>
        </p:spPr>
      </p:pic>
      <p:pic>
        <p:nvPicPr>
          <p:cNvPr id="19" name="Grafik 18" descr="Ein Bild, das Text, Poolball, ClipArt enthält.  Automatisch generierte Beschreibung">
            <a:extLst>
              <a:ext uri="{FF2B5EF4-FFF2-40B4-BE49-F238E27FC236}">
                <a16:creationId xmlns:a16="http://schemas.microsoft.com/office/drawing/2014/main" id="{2C25BFF2-387B-4C69-8CCE-3BF0604BAD0D}"/>
              </a:ext>
            </a:extLst>
          </p:cNvPr>
          <p:cNvPicPr>
            <a:picLocks noChangeAspect="1"/>
          </p:cNvPicPr>
          <p:nvPr/>
        </p:nvPicPr>
        <p:blipFill rotWithShape="1">
          <a:blip r:embed="rId6"/>
          <a:srcRect b="22208"/>
          <a:stretch/>
        </p:blipFill>
        <p:spPr>
          <a:xfrm>
            <a:off x="1023947" y="3390460"/>
            <a:ext cx="849542" cy="694766"/>
          </a:xfrm>
          <a:prstGeom prst="rect">
            <a:avLst/>
          </a:prstGeom>
        </p:spPr>
      </p:pic>
      <p:pic>
        <p:nvPicPr>
          <p:cNvPr id="5" name="Grafik 4">
            <a:extLst>
              <a:ext uri="{FF2B5EF4-FFF2-40B4-BE49-F238E27FC236}">
                <a16:creationId xmlns:a16="http://schemas.microsoft.com/office/drawing/2014/main" id="{F47E819F-CD88-A553-C861-3F1FE72854B2}"/>
              </a:ext>
            </a:extLst>
          </p:cNvPr>
          <p:cNvPicPr>
            <a:picLocks noChangeAspect="1"/>
          </p:cNvPicPr>
          <p:nvPr/>
        </p:nvPicPr>
        <p:blipFill>
          <a:blip r:embed="rId7"/>
          <a:stretch>
            <a:fillRect/>
          </a:stretch>
        </p:blipFill>
        <p:spPr>
          <a:xfrm>
            <a:off x="6487348" y="2009619"/>
            <a:ext cx="5391150" cy="3514725"/>
          </a:xfrm>
          <a:prstGeom prst="rect">
            <a:avLst/>
          </a:prstGeom>
          <a:ln>
            <a:solidFill>
              <a:schemeClr val="tx1"/>
            </a:solidFill>
          </a:ln>
        </p:spPr>
      </p:pic>
      <p:pic>
        <p:nvPicPr>
          <p:cNvPr id="12" name="Grafik 11">
            <a:extLst>
              <a:ext uri="{FF2B5EF4-FFF2-40B4-BE49-F238E27FC236}">
                <a16:creationId xmlns:a16="http://schemas.microsoft.com/office/drawing/2014/main" id="{C17ED6AD-C8A1-07B2-A76E-FCEE2C014474}"/>
              </a:ext>
            </a:extLst>
          </p:cNvPr>
          <p:cNvPicPr>
            <a:picLocks noChangeAspect="1"/>
          </p:cNvPicPr>
          <p:nvPr/>
        </p:nvPicPr>
        <p:blipFill rotWithShape="1">
          <a:blip r:embed="rId8"/>
          <a:srcRect l="9322" r="6380"/>
          <a:stretch/>
        </p:blipFill>
        <p:spPr>
          <a:xfrm>
            <a:off x="265834" y="4286117"/>
            <a:ext cx="1824684" cy="1005877"/>
          </a:xfrm>
          <a:prstGeom prst="rect">
            <a:avLst/>
          </a:prstGeom>
        </p:spPr>
      </p:pic>
      <p:sp>
        <p:nvSpPr>
          <p:cNvPr id="13" name="Textfeld 12">
            <a:extLst>
              <a:ext uri="{FF2B5EF4-FFF2-40B4-BE49-F238E27FC236}">
                <a16:creationId xmlns:a16="http://schemas.microsoft.com/office/drawing/2014/main" id="{4A311577-5C65-7909-8D71-DFDD712D7670}"/>
              </a:ext>
            </a:extLst>
          </p:cNvPr>
          <p:cNvSpPr txBox="1"/>
          <p:nvPr/>
        </p:nvSpPr>
        <p:spPr>
          <a:xfrm>
            <a:off x="235094" y="3331691"/>
            <a:ext cx="829339" cy="276999"/>
          </a:xfrm>
          <a:prstGeom prst="rect">
            <a:avLst/>
          </a:prstGeom>
          <a:noFill/>
        </p:spPr>
        <p:txBody>
          <a:bodyPr wrap="square" rtlCol="0">
            <a:spAutoFit/>
          </a:bodyPr>
          <a:lstStyle/>
          <a:p>
            <a:r>
              <a:rPr lang="de-DE" sz="1200" b="1" dirty="0"/>
              <a:t>Pattern</a:t>
            </a:r>
            <a:endParaRPr lang="de-DE" sz="1400" b="1" dirty="0"/>
          </a:p>
        </p:txBody>
      </p:sp>
      <p:sp>
        <p:nvSpPr>
          <p:cNvPr id="16" name="Textfeld 15">
            <a:extLst>
              <a:ext uri="{FF2B5EF4-FFF2-40B4-BE49-F238E27FC236}">
                <a16:creationId xmlns:a16="http://schemas.microsoft.com/office/drawing/2014/main" id="{7F43DAAF-4D9D-616F-30D6-F39DD19D8F82}"/>
              </a:ext>
            </a:extLst>
          </p:cNvPr>
          <p:cNvSpPr txBox="1"/>
          <p:nvPr/>
        </p:nvSpPr>
        <p:spPr>
          <a:xfrm>
            <a:off x="1299084" y="4062828"/>
            <a:ext cx="829339" cy="276999"/>
          </a:xfrm>
          <a:prstGeom prst="rect">
            <a:avLst/>
          </a:prstGeom>
          <a:noFill/>
        </p:spPr>
        <p:txBody>
          <a:bodyPr wrap="square" rtlCol="0">
            <a:spAutoFit/>
          </a:bodyPr>
          <a:lstStyle/>
          <a:p>
            <a:r>
              <a:rPr lang="de-DE" sz="1200" b="1" dirty="0"/>
              <a:t>Pattern</a:t>
            </a:r>
            <a:endParaRPr lang="de-DE" sz="1400" b="1" dirty="0"/>
          </a:p>
        </p:txBody>
      </p:sp>
    </p:spTree>
    <p:extLst>
      <p:ext uri="{BB962C8B-B14F-4D97-AF65-F5344CB8AC3E}">
        <p14:creationId xmlns:p14="http://schemas.microsoft.com/office/powerpoint/2010/main" val="16710516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kt 5"/>
          <p:cNvPicPr>
            <a:picLocks noChangeAspect="1"/>
          </p:cNvPicPr>
          <p:nvPr/>
        </p:nvPicPr>
        <p:blipFill>
          <a:blip cstate="print"/>
          <a:stretch>
            <a:fillRect/>
          </a:stretch>
        </p:blipFill>
        <p:spPr>
          <a:xfrm>
            <a:off x="1588" y="1588"/>
            <a:ext cx="1588" cy="1588"/>
          </a:xfrm>
          <a:prstGeom prst="rect">
            <a:avLst/>
          </a:prstGeom>
        </p:spPr>
      </p:pic>
      <p:sp>
        <p:nvSpPr>
          <p:cNvPr id="2" name="Titel 1">
            <a:extLst>
              <a:ext uri="{FF2B5EF4-FFF2-40B4-BE49-F238E27FC236}">
                <a16:creationId xmlns:a16="http://schemas.microsoft.com/office/drawing/2014/main" id="{BFCC1272-06A0-CA4E-9634-6A62E5A68378}"/>
              </a:ext>
            </a:extLst>
          </p:cNvPr>
          <p:cNvSpPr>
            <a:spLocks noGrp="1"/>
          </p:cNvSpPr>
          <p:nvPr>
            <p:ph type="title"/>
          </p:nvPr>
        </p:nvSpPr>
        <p:spPr>
          <a:xfrm>
            <a:off x="313478" y="13616"/>
            <a:ext cx="11591924" cy="687983"/>
          </a:xfrm>
        </p:spPr>
        <p:txBody>
          <a:bodyPr vert="horz"/>
          <a:lstStyle/>
          <a:p>
            <a:pPr>
              <a:defRPr b="0" i="0"/>
            </a:pPr>
            <a:r>
              <a:rPr lang="2057" b="1" dirty="0"/>
              <a:t>Circular business models can be developed from different stakeholder perspectives.</a:t>
            </a:r>
            <a:r>
              <a:rPr lang="2057" b="0" dirty="0"/>
              <a:t> </a:t>
            </a:r>
            <a:endParaRPr lang="2057" b="1" dirty="0"/>
          </a:p>
        </p:txBody>
      </p:sp>
      <p:sp>
        <p:nvSpPr>
          <p:cNvPr id="13" name="Inhaltsplatzhalter 2">
            <a:extLst>
              <a:ext uri="{FF2B5EF4-FFF2-40B4-BE49-F238E27FC236}">
                <a16:creationId xmlns:a16="http://schemas.microsoft.com/office/drawing/2014/main" id="{A4FF622C-B62C-B243-B7CC-221C62A84EB1}"/>
              </a:ext>
            </a:extLst>
          </p:cNvPr>
          <p:cNvSpPr>
            <a:spLocks noGrp="1"/>
          </p:cNvSpPr>
          <p:nvPr>
            <p:ph idx="1"/>
          </p:nvPr>
        </p:nvSpPr>
        <p:spPr>
          <a:xfrm>
            <a:off x="302751" y="2028160"/>
            <a:ext cx="5989809" cy="4041046"/>
          </a:xfrm>
        </p:spPr>
        <p:txBody>
          <a:bodyPr vert="horz" lIns="0" tIns="0" rIns="0" bIns="0" rtlCol="0" anchor="t">
            <a:noAutofit/>
          </a:bodyPr>
          <a:lstStyle/>
          <a:p>
            <a:pPr marL="0" indent="0">
              <a:buNone/>
              <a:defRPr b="0" i="0"/>
            </a:pPr>
            <a:r>
              <a:rPr lang="2057" sz="2400" b="1" dirty="0"/>
              <a:t>Primary role in value creation</a:t>
            </a:r>
            <a:endParaRPr lang="de-DE" sz="2400" i="1" dirty="0"/>
          </a:p>
          <a:p>
            <a:pPr marL="0" indent="0">
              <a:buNone/>
              <a:defRPr b="0" i="0"/>
            </a:pPr>
            <a:br>
              <a:rPr lang="2057" sz="2000" i="1" dirty="0"/>
            </a:br>
            <a:r>
              <a:rPr lang="2057" sz="2000" i="0" dirty="0"/>
              <a:t>There are </a:t>
            </a:r>
            <a:r>
              <a:rPr lang="2057" sz="2000" b="1" i="0" dirty="0"/>
              <a:t>numerous possibilities</a:t>
            </a:r>
            <a:r>
              <a:rPr lang="2057" sz="2000" i="0" dirty="0"/>
              <a:t> for the primary (current) role in value creation: </a:t>
            </a:r>
          </a:p>
          <a:p>
            <a:pPr marL="0" indent="0">
              <a:buNone/>
              <a:defRPr b="0" i="0"/>
            </a:pPr>
            <a:r>
              <a:rPr lang="2057" sz="2000" dirty="0"/>
              <a:t>supplier, manufacturer, retailer, repair service provider, prosumer, logistics service provider, recovery manager, intermediary, or new stakeholder. </a:t>
            </a:r>
            <a:endParaRPr lang="de-DE" sz="2000" dirty="0">
              <a:cs typeface="Calibri"/>
            </a:endParaRPr>
          </a:p>
          <a:p>
            <a:pPr marL="0" indent="0">
              <a:buNone/>
              <a:defRPr b="0" i="0"/>
            </a:pPr>
            <a:r>
              <a:rPr lang="2057" sz="2000" dirty="0"/>
              <a:t>The </a:t>
            </a:r>
            <a:r>
              <a:rPr lang="2057" sz="2000" b="1" dirty="0"/>
              <a:t>positions of stakeholders in the value chain can change </a:t>
            </a:r>
            <a:r>
              <a:rPr lang="2057" sz="2000" dirty="0"/>
              <a:t>in a Circular Economy.</a:t>
            </a:r>
            <a:endParaRPr lang="de-DE" sz="2000" dirty="0">
              <a:cs typeface="Calibri"/>
            </a:endParaRPr>
          </a:p>
          <a:p>
            <a:pPr marL="0" indent="0">
              <a:buNone/>
              <a:defRPr b="0" i="0"/>
            </a:pPr>
            <a:r>
              <a:rPr lang="2057" sz="2000" dirty="0"/>
              <a:t>Stakeholders may have to </a:t>
            </a:r>
            <a:r>
              <a:rPr lang="2057" sz="2000" b="1" dirty="0"/>
              <a:t>act outside their traditional roles </a:t>
            </a:r>
            <a:r>
              <a:rPr lang="2057" sz="2000" dirty="0"/>
              <a:t>and take on additional roles.  </a:t>
            </a:r>
            <a:endParaRPr lang="de-DE" sz="2000" dirty="0">
              <a:cs typeface="Calibri"/>
            </a:endParaRPr>
          </a:p>
          <a:p>
            <a:pPr marL="0" indent="0">
              <a:buNone/>
            </a:pPr>
            <a:endParaRPr lang="de-DE" sz="2000" b="1" dirty="0"/>
          </a:p>
          <a:p>
            <a:pPr marL="0" indent="0">
              <a:buNone/>
            </a:pPr>
            <a:endParaRPr lang="de-DE" sz="2000" b="1" dirty="0"/>
          </a:p>
        </p:txBody>
      </p:sp>
      <p:sp>
        <p:nvSpPr>
          <p:cNvPr id="4" name="Fußzeilenplatzhalter 3">
            <a:extLst>
              <a:ext uri="{FF2B5EF4-FFF2-40B4-BE49-F238E27FC236}">
                <a16:creationId xmlns:a16="http://schemas.microsoft.com/office/drawing/2014/main" id="{305084F4-202B-454E-9578-B67927D4C1CE}"/>
              </a:ext>
            </a:extLst>
          </p:cNvPr>
          <p:cNvSpPr>
            <a:spLocks noGrp="1"/>
          </p:cNvSpPr>
          <p:nvPr>
            <p:ph type="ftr" sz="quarter" idx="11"/>
          </p:nvPr>
        </p:nvSpPr>
        <p:spPr>
          <a:xfrm>
            <a:off x="4038600" y="6418155"/>
            <a:ext cx="4114800" cy="365125"/>
          </a:xfrm>
        </p:spPr>
        <p:txBody>
          <a:bodyPr/>
          <a:lstStyle/>
          <a:p>
            <a:pPr>
              <a:defRPr b="0" i="0"/>
            </a:pPr>
            <a:r>
              <a:rPr lang="2057"/>
              <a:t>Introduction to the Circular Economy</a:t>
            </a:r>
          </a:p>
        </p:txBody>
      </p:sp>
      <p:pic>
        <p:nvPicPr>
          <p:cNvPr id="25" name="Grafik 24" descr="Zielgruppe">
            <a:extLst>
              <a:ext uri="{FF2B5EF4-FFF2-40B4-BE49-F238E27FC236}">
                <a16:creationId xmlns:a16="http://schemas.microsoft.com/office/drawing/2014/main" id="{FB775F2A-D8E1-5E4C-B185-2CB8937531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881" y="839100"/>
            <a:ext cx="1357312" cy="1357312"/>
          </a:xfrm>
          <a:prstGeom prst="rect">
            <a:avLst/>
          </a:prstGeom>
        </p:spPr>
      </p:pic>
      <p:sp>
        <p:nvSpPr>
          <p:cNvPr id="8" name="TextBox 3">
            <a:extLst>
              <a:ext uri="{FF2B5EF4-FFF2-40B4-BE49-F238E27FC236}">
                <a16:creationId xmlns:a16="http://schemas.microsoft.com/office/drawing/2014/main" id="{4B9AEA31-76BE-465B-89CA-7C0B609995A8}"/>
              </a:ext>
            </a:extLst>
          </p:cNvPr>
          <p:cNvSpPr txBox="1"/>
          <p:nvPr/>
        </p:nvSpPr>
        <p:spPr>
          <a:xfrm>
            <a:off x="300038" y="5910324"/>
            <a:ext cx="6104097" cy="503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a:latin typeface="Calibri"/>
                <a:cs typeface="Calibri"/>
              </a:rPr>
              <a:t>Source: Circular Economy Initiative Deutschland (2021): “Circular Business Models: Overcoming Barriers, Unleashing Potentials”; table: Overview of circular business model patterns and sub-patterns, source: own presentation based on Hansen et al. (2020a, p. 13)</a:t>
            </a:r>
          </a:p>
        </p:txBody>
      </p:sp>
      <p:pic>
        <p:nvPicPr>
          <p:cNvPr id="11" name="Grafik 10">
            <a:extLst>
              <a:ext uri="{FF2B5EF4-FFF2-40B4-BE49-F238E27FC236}">
                <a16:creationId xmlns:a16="http://schemas.microsoft.com/office/drawing/2014/main" id="{740D2448-FD99-25D5-9292-B9ED6FE30BFE}"/>
              </a:ext>
            </a:extLst>
          </p:cNvPr>
          <p:cNvPicPr>
            <a:picLocks noChangeAspect="1"/>
          </p:cNvPicPr>
          <p:nvPr/>
        </p:nvPicPr>
        <p:blipFill>
          <a:blip r:embed="rId5"/>
          <a:stretch>
            <a:fillRect/>
          </a:stretch>
        </p:blipFill>
        <p:spPr>
          <a:xfrm>
            <a:off x="6715295" y="3740504"/>
            <a:ext cx="5119524" cy="2566481"/>
          </a:xfrm>
          <a:prstGeom prst="rect">
            <a:avLst/>
          </a:prstGeom>
          <a:ln>
            <a:solidFill>
              <a:schemeClr val="tx1"/>
            </a:solidFill>
          </a:ln>
        </p:spPr>
      </p:pic>
      <p:pic>
        <p:nvPicPr>
          <p:cNvPr id="5" name="Grafik 4">
            <a:extLst>
              <a:ext uri="{FF2B5EF4-FFF2-40B4-BE49-F238E27FC236}">
                <a16:creationId xmlns:a16="http://schemas.microsoft.com/office/drawing/2014/main" id="{F8EAD461-4587-156B-7D58-0F5A46956EAF}"/>
              </a:ext>
            </a:extLst>
          </p:cNvPr>
          <p:cNvPicPr>
            <a:picLocks noChangeAspect="1"/>
          </p:cNvPicPr>
          <p:nvPr/>
        </p:nvPicPr>
        <p:blipFill>
          <a:blip r:embed="rId6"/>
          <a:stretch>
            <a:fillRect/>
          </a:stretch>
        </p:blipFill>
        <p:spPr>
          <a:xfrm>
            <a:off x="6489193" y="1067543"/>
            <a:ext cx="5119524" cy="4595317"/>
          </a:xfrm>
          <a:prstGeom prst="rect">
            <a:avLst/>
          </a:prstGeom>
          <a:ln>
            <a:solidFill>
              <a:schemeClr val="tx1"/>
            </a:solidFill>
          </a:ln>
        </p:spPr>
      </p:pic>
    </p:spTree>
    <p:extLst>
      <p:ext uri="{BB962C8B-B14F-4D97-AF65-F5344CB8AC3E}">
        <p14:creationId xmlns:p14="http://schemas.microsoft.com/office/powerpoint/2010/main" val="4433893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kt 4"/>
          <p:cNvPicPr>
            <a:picLocks noChangeAspect="1"/>
          </p:cNvPicPr>
          <p:nvPr/>
        </p:nvPicPr>
        <p:blipFill>
          <a:blip cstate="print"/>
          <a:stretch>
            <a:fillRect/>
          </a:stretch>
        </p:blipFill>
        <p:spPr>
          <a:xfrm>
            <a:off x="1588" y="1588"/>
            <a:ext cx="1588" cy="1588"/>
          </a:xfrm>
          <a:prstGeom prst="rect">
            <a:avLst/>
          </a:prstGeom>
        </p:spPr>
      </p:pic>
      <p:sp>
        <p:nvSpPr>
          <p:cNvPr id="13" name="Inhaltsplatzhalter 2">
            <a:extLst>
              <a:ext uri="{FF2B5EF4-FFF2-40B4-BE49-F238E27FC236}">
                <a16:creationId xmlns:a16="http://schemas.microsoft.com/office/drawing/2014/main" id="{A4FF622C-B62C-B243-B7CC-221C62A84EB1}"/>
              </a:ext>
            </a:extLst>
          </p:cNvPr>
          <p:cNvSpPr>
            <a:spLocks noGrp="1"/>
          </p:cNvSpPr>
          <p:nvPr>
            <p:ph idx="1"/>
          </p:nvPr>
        </p:nvSpPr>
        <p:spPr>
          <a:xfrm>
            <a:off x="300038" y="2246839"/>
            <a:ext cx="5964900" cy="3681150"/>
          </a:xfrm>
        </p:spPr>
        <p:txBody>
          <a:bodyPr vert="horz" lIns="0" tIns="0" rIns="0" bIns="0" rtlCol="0" anchor="t">
            <a:noAutofit/>
          </a:bodyPr>
          <a:lstStyle/>
          <a:p>
            <a:pPr marL="0" indent="0">
              <a:buNone/>
              <a:defRPr b="0" i="0"/>
            </a:pPr>
            <a:endParaRPr lang="en-GB" sz="2400" b="1" dirty="0"/>
          </a:p>
          <a:p>
            <a:pPr marL="0" indent="0">
              <a:buNone/>
              <a:defRPr b="0" i="0"/>
            </a:pPr>
            <a:r>
              <a:rPr lang="2057" sz="2400" b="1" dirty="0"/>
              <a:t>Circular business model patterns </a:t>
            </a:r>
            <a:r>
              <a:rPr lang="2057" sz="2400" b="0" dirty="0"/>
              <a:t> </a:t>
            </a:r>
            <a:endParaRPr lang="de-DE" sz="1800" i="1" dirty="0"/>
          </a:p>
          <a:p>
            <a:pPr marL="0" indent="0">
              <a:buNone/>
              <a:defRPr b="0" i="0"/>
            </a:pPr>
            <a:r>
              <a:rPr lang="2057" sz="2000" b="1" dirty="0"/>
              <a:t>Various circular business model patterns </a:t>
            </a:r>
            <a:r>
              <a:rPr lang="2057" sz="2000" dirty="0"/>
              <a:t>can be derived from the stakeholder’s primary role. </a:t>
            </a:r>
          </a:p>
          <a:p>
            <a:pPr marL="0" indent="0">
              <a:buNone/>
              <a:defRPr b="0" i="0"/>
            </a:pPr>
            <a:r>
              <a:rPr lang="2057" sz="2000" dirty="0"/>
              <a:t>These are for example circular raw material supply, remarketing of machines and components, or commercial repair services. </a:t>
            </a:r>
          </a:p>
          <a:p>
            <a:pPr marL="0" indent="0">
              <a:buNone/>
              <a:defRPr b="0" i="0"/>
            </a:pPr>
            <a:r>
              <a:rPr lang="2057" sz="2000" dirty="0"/>
              <a:t>Overall, this results in a </a:t>
            </a:r>
            <a:r>
              <a:rPr lang="2057" sz="2000" b="1" dirty="0"/>
              <a:t>typology of 22 circular business model patterns</a:t>
            </a:r>
            <a:r>
              <a:rPr lang="2057" sz="2000" dirty="0"/>
              <a:t>.</a:t>
            </a:r>
          </a:p>
        </p:txBody>
      </p:sp>
      <p:sp>
        <p:nvSpPr>
          <p:cNvPr id="2" name="Titel 1">
            <a:extLst>
              <a:ext uri="{FF2B5EF4-FFF2-40B4-BE49-F238E27FC236}">
                <a16:creationId xmlns:a16="http://schemas.microsoft.com/office/drawing/2014/main" id="{BFCC1272-06A0-CA4E-9634-6A62E5A68378}"/>
              </a:ext>
            </a:extLst>
          </p:cNvPr>
          <p:cNvSpPr>
            <a:spLocks noGrp="1"/>
          </p:cNvSpPr>
          <p:nvPr>
            <p:ph type="title"/>
          </p:nvPr>
        </p:nvSpPr>
        <p:spPr>
          <a:xfrm>
            <a:off x="300038" y="28196"/>
            <a:ext cx="11591924" cy="995697"/>
          </a:xfrm>
        </p:spPr>
        <p:txBody>
          <a:bodyPr vert="horz"/>
          <a:lstStyle/>
          <a:p>
            <a:pPr>
              <a:defRPr b="0" i="0"/>
            </a:pPr>
            <a:r>
              <a:rPr lang="2057" b="1"/>
              <a:t>Various circular business model patterns emerge from </a:t>
            </a:r>
            <a:br>
              <a:rPr lang="2057" b="1"/>
            </a:br>
            <a:r>
              <a:rPr lang="2057" b="0"/>
              <a:t>the stakeholder’s role.</a:t>
            </a:r>
          </a:p>
        </p:txBody>
      </p:sp>
      <p:sp>
        <p:nvSpPr>
          <p:cNvPr id="4" name="Fußzeilenplatzhalter 3">
            <a:extLst>
              <a:ext uri="{FF2B5EF4-FFF2-40B4-BE49-F238E27FC236}">
                <a16:creationId xmlns:a16="http://schemas.microsoft.com/office/drawing/2014/main" id="{305084F4-202B-454E-9578-B67927D4C1CE}"/>
              </a:ext>
            </a:extLst>
          </p:cNvPr>
          <p:cNvSpPr>
            <a:spLocks noGrp="1"/>
          </p:cNvSpPr>
          <p:nvPr>
            <p:ph type="ftr" sz="quarter" idx="11"/>
          </p:nvPr>
        </p:nvSpPr>
        <p:spPr/>
        <p:txBody>
          <a:bodyPr/>
          <a:lstStyle/>
          <a:p>
            <a:pPr>
              <a:defRPr b="0" i="0"/>
            </a:pPr>
            <a:r>
              <a:rPr lang="2057"/>
              <a:t>Introduction to the Circular Economy</a:t>
            </a:r>
          </a:p>
        </p:txBody>
      </p:sp>
      <p:sp>
        <p:nvSpPr>
          <p:cNvPr id="9" name="TextBox 3">
            <a:extLst>
              <a:ext uri="{FF2B5EF4-FFF2-40B4-BE49-F238E27FC236}">
                <a16:creationId xmlns:a16="http://schemas.microsoft.com/office/drawing/2014/main" id="{04218297-CD18-4CF8-A643-226084D94B34}"/>
              </a:ext>
            </a:extLst>
          </p:cNvPr>
          <p:cNvSpPr txBox="1"/>
          <p:nvPr/>
        </p:nvSpPr>
        <p:spPr>
          <a:xfrm>
            <a:off x="230439" y="5856069"/>
            <a:ext cx="6104097" cy="503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dirty="0">
                <a:latin typeface="Calibri"/>
                <a:cs typeface="Calibri"/>
              </a:rPr>
              <a:t>Source: Circular Economy Initiative Deutschland (2021): “Circular Business Models: Overcoming Barriers, Unleashing Potentials”; table: Overview of circular business model patterns and sub-patterns, source: own presentation based on Hansen et al. (2020a, p. 13)</a:t>
            </a:r>
          </a:p>
        </p:txBody>
      </p:sp>
      <p:pic>
        <p:nvPicPr>
          <p:cNvPr id="21" name="Grafik 20" descr="Ein Bild, das Text, Poolball, ClipArt enthält.  Automatisch generierte Beschreibung">
            <a:extLst>
              <a:ext uri="{FF2B5EF4-FFF2-40B4-BE49-F238E27FC236}">
                <a16:creationId xmlns:a16="http://schemas.microsoft.com/office/drawing/2014/main" id="{AEF1CBF3-7CF7-4AB9-368D-851E71B9B46A}"/>
              </a:ext>
            </a:extLst>
          </p:cNvPr>
          <p:cNvPicPr>
            <a:picLocks noChangeAspect="1"/>
          </p:cNvPicPr>
          <p:nvPr/>
        </p:nvPicPr>
        <p:blipFill rotWithShape="1">
          <a:blip r:embed="rId3"/>
          <a:srcRect b="27546"/>
          <a:stretch/>
        </p:blipFill>
        <p:spPr>
          <a:xfrm>
            <a:off x="300038" y="1162126"/>
            <a:ext cx="878384" cy="694766"/>
          </a:xfrm>
          <a:prstGeom prst="rect">
            <a:avLst/>
          </a:prstGeom>
        </p:spPr>
      </p:pic>
      <p:pic>
        <p:nvPicPr>
          <p:cNvPr id="22" name="Grafik 21" descr="Ein Bild, das Text, Poolball, ClipArt enthält.  Automatisch generierte Beschreibung">
            <a:extLst>
              <a:ext uri="{FF2B5EF4-FFF2-40B4-BE49-F238E27FC236}">
                <a16:creationId xmlns:a16="http://schemas.microsoft.com/office/drawing/2014/main" id="{55D65CCA-1BB0-7EA5-E3F4-2023C9C3E431}"/>
              </a:ext>
            </a:extLst>
          </p:cNvPr>
          <p:cNvPicPr>
            <a:picLocks noChangeAspect="1"/>
          </p:cNvPicPr>
          <p:nvPr/>
        </p:nvPicPr>
        <p:blipFill rotWithShape="1">
          <a:blip r:embed="rId4"/>
          <a:srcRect b="22208"/>
          <a:stretch/>
        </p:blipFill>
        <p:spPr>
          <a:xfrm>
            <a:off x="1258925" y="1526669"/>
            <a:ext cx="849542" cy="694766"/>
          </a:xfrm>
          <a:prstGeom prst="rect">
            <a:avLst/>
          </a:prstGeom>
        </p:spPr>
      </p:pic>
      <p:sp>
        <p:nvSpPr>
          <p:cNvPr id="23" name="Textfeld 22">
            <a:extLst>
              <a:ext uri="{FF2B5EF4-FFF2-40B4-BE49-F238E27FC236}">
                <a16:creationId xmlns:a16="http://schemas.microsoft.com/office/drawing/2014/main" id="{D628D6B4-D171-A236-EBCE-CA7FE4883D8A}"/>
              </a:ext>
            </a:extLst>
          </p:cNvPr>
          <p:cNvSpPr txBox="1"/>
          <p:nvPr/>
        </p:nvSpPr>
        <p:spPr>
          <a:xfrm>
            <a:off x="300038" y="1863729"/>
            <a:ext cx="829339" cy="276999"/>
          </a:xfrm>
          <a:prstGeom prst="rect">
            <a:avLst/>
          </a:prstGeom>
          <a:noFill/>
        </p:spPr>
        <p:txBody>
          <a:bodyPr wrap="square" rtlCol="0">
            <a:spAutoFit/>
          </a:bodyPr>
          <a:lstStyle/>
          <a:p>
            <a:r>
              <a:rPr lang="de-DE" sz="1200" b="1" dirty="0"/>
              <a:t>Pattern</a:t>
            </a:r>
            <a:endParaRPr lang="de-DE" sz="1400" b="1" dirty="0"/>
          </a:p>
        </p:txBody>
      </p:sp>
      <p:sp>
        <p:nvSpPr>
          <p:cNvPr id="24" name="Textfeld 23">
            <a:extLst>
              <a:ext uri="{FF2B5EF4-FFF2-40B4-BE49-F238E27FC236}">
                <a16:creationId xmlns:a16="http://schemas.microsoft.com/office/drawing/2014/main" id="{7FBAA2B3-9B06-1883-6843-6E1B7A85F9A5}"/>
              </a:ext>
            </a:extLst>
          </p:cNvPr>
          <p:cNvSpPr txBox="1"/>
          <p:nvPr/>
        </p:nvSpPr>
        <p:spPr>
          <a:xfrm>
            <a:off x="1279128" y="2188358"/>
            <a:ext cx="829339" cy="276999"/>
          </a:xfrm>
          <a:prstGeom prst="rect">
            <a:avLst/>
          </a:prstGeom>
          <a:noFill/>
        </p:spPr>
        <p:txBody>
          <a:bodyPr wrap="square" rtlCol="0">
            <a:spAutoFit/>
          </a:bodyPr>
          <a:lstStyle/>
          <a:p>
            <a:r>
              <a:rPr lang="de-DE" sz="1200" b="1" dirty="0"/>
              <a:t>Pattern</a:t>
            </a:r>
            <a:endParaRPr lang="de-DE" sz="1400" b="1" dirty="0"/>
          </a:p>
        </p:txBody>
      </p:sp>
      <p:pic>
        <p:nvPicPr>
          <p:cNvPr id="36" name="Grafik 35">
            <a:extLst>
              <a:ext uri="{FF2B5EF4-FFF2-40B4-BE49-F238E27FC236}">
                <a16:creationId xmlns:a16="http://schemas.microsoft.com/office/drawing/2014/main" id="{92F8FADA-38BE-A520-0B72-53E9763C04CF}"/>
              </a:ext>
            </a:extLst>
          </p:cNvPr>
          <p:cNvPicPr>
            <a:picLocks noChangeAspect="1"/>
          </p:cNvPicPr>
          <p:nvPr/>
        </p:nvPicPr>
        <p:blipFill>
          <a:blip r:embed="rId5"/>
          <a:stretch>
            <a:fillRect/>
          </a:stretch>
        </p:blipFill>
        <p:spPr>
          <a:xfrm>
            <a:off x="6972955" y="3525619"/>
            <a:ext cx="4919007" cy="2791341"/>
          </a:xfrm>
          <a:prstGeom prst="rect">
            <a:avLst/>
          </a:prstGeom>
          <a:ln>
            <a:solidFill>
              <a:schemeClr val="tx1"/>
            </a:solidFill>
          </a:ln>
        </p:spPr>
      </p:pic>
      <p:pic>
        <p:nvPicPr>
          <p:cNvPr id="34" name="Grafik 33">
            <a:extLst>
              <a:ext uri="{FF2B5EF4-FFF2-40B4-BE49-F238E27FC236}">
                <a16:creationId xmlns:a16="http://schemas.microsoft.com/office/drawing/2014/main" id="{25380465-2E51-2FAD-73E6-D7912A1D42BA}"/>
              </a:ext>
            </a:extLst>
          </p:cNvPr>
          <p:cNvPicPr>
            <a:picLocks noChangeAspect="1"/>
          </p:cNvPicPr>
          <p:nvPr/>
        </p:nvPicPr>
        <p:blipFill>
          <a:blip r:embed="rId6"/>
          <a:stretch>
            <a:fillRect/>
          </a:stretch>
        </p:blipFill>
        <p:spPr>
          <a:xfrm>
            <a:off x="6756008" y="1023893"/>
            <a:ext cx="4919007" cy="4419977"/>
          </a:xfrm>
          <a:prstGeom prst="rect">
            <a:avLst/>
          </a:prstGeom>
          <a:ln>
            <a:solidFill>
              <a:schemeClr val="tx1"/>
            </a:solidFill>
          </a:ln>
        </p:spPr>
      </p:pic>
    </p:spTree>
    <p:extLst>
      <p:ext uri="{BB962C8B-B14F-4D97-AF65-F5344CB8AC3E}">
        <p14:creationId xmlns:p14="http://schemas.microsoft.com/office/powerpoint/2010/main" val="124895025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kt 4"/>
          <p:cNvPicPr>
            <a:picLocks noChangeAspect="1"/>
          </p:cNvPicPr>
          <p:nvPr/>
        </p:nvPicPr>
        <p:blipFill>
          <a:blip cstate="print"/>
          <a:stretch>
            <a:fillRect/>
          </a:stretch>
        </p:blipFill>
        <p:spPr>
          <a:xfrm>
            <a:off x="-74614" y="1588"/>
            <a:ext cx="1588" cy="1588"/>
          </a:xfrm>
          <a:prstGeom prst="rect">
            <a:avLst/>
          </a:prstGeom>
        </p:spPr>
      </p:pic>
      <p:sp>
        <p:nvSpPr>
          <p:cNvPr id="11" name="Rechteck 10">
            <a:extLst>
              <a:ext uri="{FF2B5EF4-FFF2-40B4-BE49-F238E27FC236}">
                <a16:creationId xmlns:a16="http://schemas.microsoft.com/office/drawing/2014/main" id="{F7BBC570-2E77-FA4D-A34B-97853A65E539}"/>
              </a:ext>
            </a:extLst>
          </p:cNvPr>
          <p:cNvSpPr/>
          <p:nvPr/>
        </p:nvSpPr>
        <p:spPr>
          <a:xfrm>
            <a:off x="300038" y="1660317"/>
            <a:ext cx="11591923" cy="47188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CC1272-06A0-CA4E-9634-6A62E5A68378}"/>
              </a:ext>
            </a:extLst>
          </p:cNvPr>
          <p:cNvSpPr>
            <a:spLocks noGrp="1"/>
          </p:cNvSpPr>
          <p:nvPr>
            <p:ph type="title"/>
          </p:nvPr>
        </p:nvSpPr>
        <p:spPr>
          <a:xfrm>
            <a:off x="300037" y="217148"/>
            <a:ext cx="11591924" cy="655667"/>
          </a:xfrm>
        </p:spPr>
        <p:txBody>
          <a:bodyPr vert="horz"/>
          <a:lstStyle/>
          <a:p>
            <a:pPr>
              <a:defRPr b="0" i="0"/>
            </a:pPr>
            <a:r>
              <a:rPr lang="2057" b="1" dirty="0"/>
              <a:t>The service level determines the nature of implementation.</a:t>
            </a:r>
          </a:p>
        </p:txBody>
      </p:sp>
      <p:sp>
        <p:nvSpPr>
          <p:cNvPr id="4" name="Fußzeilenplatzhalter 3">
            <a:extLst>
              <a:ext uri="{FF2B5EF4-FFF2-40B4-BE49-F238E27FC236}">
                <a16:creationId xmlns:a16="http://schemas.microsoft.com/office/drawing/2014/main" id="{305084F4-202B-454E-9578-B67927D4C1CE}"/>
              </a:ext>
            </a:extLst>
          </p:cNvPr>
          <p:cNvSpPr>
            <a:spLocks noGrp="1"/>
          </p:cNvSpPr>
          <p:nvPr>
            <p:ph type="ftr" sz="quarter" idx="11"/>
          </p:nvPr>
        </p:nvSpPr>
        <p:spPr>
          <a:xfrm>
            <a:off x="4017766" y="6431519"/>
            <a:ext cx="4114800" cy="365125"/>
          </a:xfrm>
        </p:spPr>
        <p:txBody>
          <a:bodyPr/>
          <a:lstStyle/>
          <a:p>
            <a:pPr>
              <a:defRPr b="0" i="0"/>
            </a:pPr>
            <a:r>
              <a:rPr lang="2057"/>
              <a:t>Introduction to the Circular Economy</a:t>
            </a:r>
          </a:p>
        </p:txBody>
      </p:sp>
      <p:sp>
        <p:nvSpPr>
          <p:cNvPr id="19" name="Inhaltsplatzhalter 2">
            <a:extLst>
              <a:ext uri="{FF2B5EF4-FFF2-40B4-BE49-F238E27FC236}">
                <a16:creationId xmlns:a16="http://schemas.microsoft.com/office/drawing/2014/main" id="{59469327-EF6D-994D-8EE8-076E5AF44B91}"/>
              </a:ext>
            </a:extLst>
          </p:cNvPr>
          <p:cNvSpPr>
            <a:spLocks noGrp="1"/>
          </p:cNvSpPr>
          <p:nvPr>
            <p:ph idx="1"/>
          </p:nvPr>
        </p:nvSpPr>
        <p:spPr>
          <a:xfrm>
            <a:off x="300038" y="1193735"/>
            <a:ext cx="10093541" cy="366282"/>
          </a:xfrm>
        </p:spPr>
        <p:txBody>
          <a:bodyPr vert="horz" lIns="0" tIns="0" rIns="0" bIns="0" rtlCol="0" anchor="t">
            <a:noAutofit/>
          </a:bodyPr>
          <a:lstStyle/>
          <a:p>
            <a:pPr marL="0" indent="0">
              <a:buNone/>
              <a:defRPr b="0" i="0"/>
            </a:pPr>
            <a:r>
              <a:rPr lang="2057" sz="2400" b="1"/>
              <a:t>The </a:t>
            </a:r>
            <a:r>
              <a:rPr lang="2057" sz="2400" b="1" err="1"/>
              <a:t>service</a:t>
            </a:r>
            <a:r>
              <a:rPr lang="2057" sz="2400" b="1"/>
              <a:t> </a:t>
            </a:r>
            <a:r>
              <a:rPr lang="2057" sz="2400" b="1" err="1"/>
              <a:t>level</a:t>
            </a:r>
            <a:r>
              <a:rPr lang="2057" sz="2400" b="1"/>
              <a:t> </a:t>
            </a:r>
            <a:r>
              <a:rPr lang="2057" sz="2400" b="1" err="1"/>
              <a:t>varies</a:t>
            </a:r>
            <a:r>
              <a:rPr lang="2057" sz="2400" b="1"/>
              <a:t> </a:t>
            </a:r>
            <a:r>
              <a:rPr lang="2057" sz="2400" b="1" err="1"/>
              <a:t>between</a:t>
            </a:r>
            <a:r>
              <a:rPr lang="2057" sz="2400" b="1"/>
              <a:t> </a:t>
            </a:r>
            <a:r>
              <a:rPr lang="2057" sz="2400"/>
              <a:t>a</a:t>
            </a:r>
            <a:r>
              <a:rPr lang="2057" sz="2400" b="1"/>
              <a:t> </a:t>
            </a:r>
            <a:r>
              <a:rPr lang="2057" sz="2400" err="1"/>
              <a:t>product</a:t>
            </a:r>
            <a:r>
              <a:rPr lang="2057" sz="2400"/>
              <a:t>-</a:t>
            </a:r>
            <a:r>
              <a:rPr lang="2057" sz="2400" b="0"/>
              <a:t>, </a:t>
            </a:r>
            <a:r>
              <a:rPr lang="2057" sz="2400" b="0" err="1"/>
              <a:t>use</a:t>
            </a:r>
            <a:r>
              <a:rPr lang="2057" sz="2400" b="0"/>
              <a:t>- and </a:t>
            </a:r>
            <a:r>
              <a:rPr lang="2057" sz="2400" b="0" err="1"/>
              <a:t>results-oriented</a:t>
            </a:r>
            <a:r>
              <a:rPr lang="2057" sz="2400"/>
              <a:t> </a:t>
            </a:r>
            <a:r>
              <a:rPr lang="2057" sz="2400" err="1"/>
              <a:t>approach</a:t>
            </a:r>
            <a:endParaRPr lang="de-DE" sz="2400" b="1" err="1"/>
          </a:p>
        </p:txBody>
      </p:sp>
      <p:grpSp>
        <p:nvGrpSpPr>
          <p:cNvPr id="12" name="Gruppieren 11">
            <a:extLst>
              <a:ext uri="{FF2B5EF4-FFF2-40B4-BE49-F238E27FC236}">
                <a16:creationId xmlns:a16="http://schemas.microsoft.com/office/drawing/2014/main" id="{E1F5AD1D-30E9-884B-90E4-0D954364C495}"/>
              </a:ext>
            </a:extLst>
          </p:cNvPr>
          <p:cNvGrpSpPr/>
          <p:nvPr/>
        </p:nvGrpSpPr>
        <p:grpSpPr>
          <a:xfrm>
            <a:off x="435429" y="1595207"/>
            <a:ext cx="11448517" cy="4640116"/>
            <a:chOff x="666416" y="1926230"/>
            <a:chExt cx="11852940" cy="4710303"/>
          </a:xfrm>
        </p:grpSpPr>
        <p:sp>
          <p:nvSpPr>
            <p:cNvPr id="24" name="Right Triangle 6">
              <a:extLst>
                <a:ext uri="{FF2B5EF4-FFF2-40B4-BE49-F238E27FC236}">
                  <a16:creationId xmlns:a16="http://schemas.microsoft.com/office/drawing/2014/main" id="{6DDFFB69-03D9-0D4C-9E61-34B5286E2E37}"/>
                </a:ext>
              </a:extLst>
            </p:cNvPr>
            <p:cNvSpPr/>
            <p:nvPr/>
          </p:nvSpPr>
          <p:spPr>
            <a:xfrm>
              <a:off x="1798422" y="2414288"/>
              <a:ext cx="9402975" cy="83323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25" name="Right Triangle 7">
              <a:extLst>
                <a:ext uri="{FF2B5EF4-FFF2-40B4-BE49-F238E27FC236}">
                  <a16:creationId xmlns:a16="http://schemas.microsoft.com/office/drawing/2014/main" id="{35900E03-63F2-C94E-9B74-12202EE0E205}"/>
                </a:ext>
              </a:extLst>
            </p:cNvPr>
            <p:cNvSpPr/>
            <p:nvPr/>
          </p:nvSpPr>
          <p:spPr>
            <a:xfrm flipH="1" flipV="1">
              <a:off x="1798421" y="2314673"/>
              <a:ext cx="9402978" cy="83323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9" name="Gruppieren 8">
              <a:extLst>
                <a:ext uri="{FF2B5EF4-FFF2-40B4-BE49-F238E27FC236}">
                  <a16:creationId xmlns:a16="http://schemas.microsoft.com/office/drawing/2014/main" id="{18CBD4CA-BF27-4D4A-8A44-03DBD445AE00}"/>
                </a:ext>
              </a:extLst>
            </p:cNvPr>
            <p:cNvGrpSpPr/>
            <p:nvPr/>
          </p:nvGrpSpPr>
          <p:grpSpPr>
            <a:xfrm>
              <a:off x="1804465" y="3344081"/>
              <a:ext cx="9396932" cy="1244237"/>
              <a:chOff x="1804465" y="3372657"/>
              <a:chExt cx="9167221" cy="553529"/>
            </a:xfrm>
          </p:grpSpPr>
          <p:sp>
            <p:nvSpPr>
              <p:cNvPr id="26" name="Rectangle 9">
                <a:extLst>
                  <a:ext uri="{FF2B5EF4-FFF2-40B4-BE49-F238E27FC236}">
                    <a16:creationId xmlns:a16="http://schemas.microsoft.com/office/drawing/2014/main" id="{9AA6A475-FA83-F44D-83E5-9B77B838A89F}"/>
                  </a:ext>
                </a:extLst>
              </p:cNvPr>
              <p:cNvSpPr/>
              <p:nvPr/>
            </p:nvSpPr>
            <p:spPr>
              <a:xfrm>
                <a:off x="4899359" y="3372657"/>
                <a:ext cx="2977433" cy="551215"/>
              </a:xfrm>
              <a:prstGeom prst="rect">
                <a:avLst/>
              </a:prstGeom>
              <a:gradFill flip="none" rotWithShape="0">
                <a:gsLst>
                  <a:gs pos="30000">
                    <a:schemeClr val="tx1"/>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sp>
            <p:nvSpPr>
              <p:cNvPr id="27" name="Rectangle 10">
                <a:extLst>
                  <a:ext uri="{FF2B5EF4-FFF2-40B4-BE49-F238E27FC236}">
                    <a16:creationId xmlns:a16="http://schemas.microsoft.com/office/drawing/2014/main" id="{1B8E3ABD-C6DA-0F4E-BFCB-2AB45148B7DE}"/>
                  </a:ext>
                </a:extLst>
              </p:cNvPr>
              <p:cNvSpPr/>
              <p:nvPr/>
            </p:nvSpPr>
            <p:spPr>
              <a:xfrm>
                <a:off x="7994253" y="3374971"/>
                <a:ext cx="2977433" cy="5512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sp>
            <p:nvSpPr>
              <p:cNvPr id="31" name="Rectangle 15">
                <a:extLst>
                  <a:ext uri="{FF2B5EF4-FFF2-40B4-BE49-F238E27FC236}">
                    <a16:creationId xmlns:a16="http://schemas.microsoft.com/office/drawing/2014/main" id="{69596031-F499-1342-8807-FBA2A913E04D}"/>
                  </a:ext>
                </a:extLst>
              </p:cNvPr>
              <p:cNvSpPr/>
              <p:nvPr/>
            </p:nvSpPr>
            <p:spPr>
              <a:xfrm>
                <a:off x="1804465" y="3374971"/>
                <a:ext cx="2977433" cy="551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solidFill>
                    <a:srgbClr val="FFFFFF"/>
                  </a:solidFill>
                  <a:latin typeface="Calibri" panose="020F0502020204030204" pitchFamily="34" charset="0"/>
                  <a:cs typeface="Calibri" panose="020F0502020204030204" pitchFamily="34" charset="0"/>
                </a:endParaRPr>
              </a:p>
            </p:txBody>
          </p:sp>
        </p:grpSp>
        <p:sp>
          <p:nvSpPr>
            <p:cNvPr id="34" name="Textfeld 29">
              <a:extLst>
                <a:ext uri="{FF2B5EF4-FFF2-40B4-BE49-F238E27FC236}">
                  <a16:creationId xmlns:a16="http://schemas.microsoft.com/office/drawing/2014/main" id="{075C51C1-B923-8F47-A3A1-8A65D75A3F21}"/>
                </a:ext>
              </a:extLst>
            </p:cNvPr>
            <p:cNvSpPr txBox="1"/>
            <p:nvPr/>
          </p:nvSpPr>
          <p:spPr>
            <a:xfrm>
              <a:off x="1785587" y="4690337"/>
              <a:ext cx="3019261" cy="1220419"/>
            </a:xfrm>
            <a:prstGeom prst="rect">
              <a:avLst/>
            </a:prstGeom>
            <a:noFill/>
          </p:spPr>
          <p:txBody>
            <a:bodyPr wrap="square" lIns="0" tIns="0" rIns="0" bIns="0" rtlCol="0" anchor="t">
              <a:spAutoFit/>
            </a:bodyPr>
            <a:lstStyle/>
            <a:p>
              <a:pPr>
                <a:defRPr b="0" i="0"/>
              </a:pPr>
              <a:r>
                <a:rPr lang="2057" sz="1600" b="1" dirty="0">
                  <a:latin typeface="Calibri"/>
                  <a:cs typeface="Calibri"/>
                </a:rPr>
                <a:t>Product-oriented business models:</a:t>
              </a:r>
            </a:p>
            <a:p>
              <a:pPr>
                <a:defRPr b="0" i="0"/>
              </a:pPr>
              <a:r>
                <a:rPr lang="2057" sz="1600" b="0" u="none" strike="noStrike" baseline="0" dirty="0">
                  <a:latin typeface="Calibri"/>
                  <a:cs typeface="Calibri"/>
                </a:rPr>
                <a:t>The aim is to maximise the number of products sold, </a:t>
              </a:r>
              <a:br>
                <a:rPr lang="2057" sz="1600" b="0" u="none" strike="noStrike" baseline="0" dirty="0">
                  <a:latin typeface="Calibri" panose="020F0502020204030204" pitchFamily="34" charset="0"/>
                  <a:cs typeface="Calibri" panose="020F0502020204030204" pitchFamily="34" charset="0"/>
                </a:rPr>
              </a:br>
              <a:r>
                <a:rPr lang="2057" sz="1600" dirty="0">
                  <a:latin typeface="Calibri"/>
                  <a:cs typeface="Calibri"/>
                </a:rPr>
                <a:t>thus </a:t>
              </a:r>
              <a:r>
                <a:rPr lang="2057" sz="1600" b="0" u="none" strike="noStrike" baseline="0" dirty="0">
                  <a:latin typeface="Calibri"/>
                  <a:cs typeface="Calibri"/>
                </a:rPr>
                <a:t>increasing turnover</a:t>
              </a:r>
              <a:r>
                <a:rPr lang="2057" sz="1600" dirty="0">
                  <a:latin typeface="Calibri"/>
                  <a:cs typeface="Calibri"/>
                </a:rPr>
                <a:t> and </a:t>
              </a:r>
              <a:r>
                <a:rPr lang="2057" sz="1600" b="0" u="none" strike="noStrike" baseline="0" dirty="0">
                  <a:latin typeface="Calibri"/>
                  <a:cs typeface="Calibri"/>
                </a:rPr>
                <a:t>market share and generating profits.</a:t>
              </a:r>
              <a:r>
                <a:rPr lang="2057" sz="1600" dirty="0">
                  <a:latin typeface="Calibri"/>
                  <a:cs typeface="Calibri"/>
                </a:rPr>
                <a:t> </a:t>
              </a:r>
              <a:endParaRPr lang="2057" sz="1600" b="0" u="none" strike="noStrike" baseline="0" dirty="0">
                <a:latin typeface="Calibri" panose="020F0502020204030204" pitchFamily="34" charset="0"/>
                <a:cs typeface="Calibri" panose="020F0502020204030204" pitchFamily="34" charset="0"/>
              </a:endParaRPr>
            </a:p>
          </p:txBody>
        </p:sp>
        <p:sp>
          <p:nvSpPr>
            <p:cNvPr id="35" name="Textfeld 30">
              <a:extLst>
                <a:ext uri="{FF2B5EF4-FFF2-40B4-BE49-F238E27FC236}">
                  <a16:creationId xmlns:a16="http://schemas.microsoft.com/office/drawing/2014/main" id="{1BA4C31E-D069-6F42-8F76-D493D87CB4CE}"/>
                </a:ext>
              </a:extLst>
            </p:cNvPr>
            <p:cNvSpPr txBox="1"/>
            <p:nvPr/>
          </p:nvSpPr>
          <p:spPr>
            <a:xfrm>
              <a:off x="5014216" y="4683862"/>
              <a:ext cx="7170879" cy="1952671"/>
            </a:xfrm>
            <a:prstGeom prst="rect">
              <a:avLst/>
            </a:prstGeom>
            <a:noFill/>
          </p:spPr>
          <p:txBody>
            <a:bodyPr wrap="square" lIns="0" tIns="0" rIns="0" bIns="0" rtlCol="0" anchor="t">
              <a:spAutoFit/>
            </a:bodyPr>
            <a:lstStyle/>
            <a:p>
              <a:pPr>
                <a:defRPr b="0" i="0"/>
              </a:pPr>
              <a:r>
                <a:rPr lang="2057" sz="1600" b="1">
                  <a:latin typeface="Calibri"/>
                  <a:cs typeface="Calibri"/>
                </a:rPr>
                <a:t>Service-oriented business models:</a:t>
              </a:r>
            </a:p>
            <a:p>
              <a:pPr>
                <a:defRPr b="0" i="0"/>
              </a:pPr>
              <a:r>
                <a:rPr lang="2057" sz="1600">
                  <a:latin typeface="Calibri"/>
                  <a:cs typeface="Calibri"/>
                </a:rPr>
                <a:t>Payment </a:t>
              </a:r>
              <a:r>
                <a:rPr lang="2057" sz="1600" err="1">
                  <a:latin typeface="Calibri"/>
                  <a:cs typeface="Calibri"/>
                </a:rPr>
                <a:t>for</a:t>
              </a:r>
              <a:r>
                <a:rPr lang="2057" sz="1600">
                  <a:latin typeface="Calibri"/>
                  <a:cs typeface="Calibri"/>
                </a:rPr>
                <a:t> </a:t>
              </a:r>
              <a:r>
                <a:rPr lang="2057" sz="1600" err="1">
                  <a:latin typeface="Calibri"/>
                  <a:cs typeface="Calibri"/>
                </a:rPr>
                <a:t>offered</a:t>
              </a:r>
              <a:r>
                <a:rPr lang="2057" sz="1600">
                  <a:latin typeface="Calibri"/>
                  <a:cs typeface="Calibri"/>
                </a:rPr>
                <a:t> </a:t>
              </a:r>
              <a:r>
                <a:rPr lang="2057" sz="1600" err="1">
                  <a:latin typeface="Calibri"/>
                  <a:cs typeface="Calibri"/>
                </a:rPr>
                <a:t>service</a:t>
              </a:r>
              <a:r>
                <a:rPr lang="2057" sz="1600">
                  <a:latin typeface="Calibri"/>
                  <a:cs typeface="Calibri"/>
                </a:rPr>
                <a:t> + </a:t>
              </a:r>
              <a:r>
                <a:rPr lang="2057" sz="1600" err="1">
                  <a:latin typeface="Calibri"/>
                  <a:cs typeface="Calibri"/>
                </a:rPr>
                <a:t>products</a:t>
              </a:r>
              <a:r>
                <a:rPr lang="2057" sz="1600">
                  <a:latin typeface="Calibri"/>
                  <a:cs typeface="Calibri"/>
                </a:rPr>
                <a:t> and </a:t>
              </a:r>
              <a:r>
                <a:rPr lang="2057" sz="1600" err="1">
                  <a:latin typeface="Calibri"/>
                  <a:cs typeface="Calibri"/>
                </a:rPr>
                <a:t>consumables</a:t>
              </a:r>
              <a:r>
                <a:rPr lang="2057" sz="1600">
                  <a:latin typeface="Calibri"/>
                  <a:cs typeface="Calibri"/>
                </a:rPr>
                <a:t> </a:t>
              </a:r>
              <a:br>
                <a:rPr lang="2057" sz="1600">
                  <a:latin typeface="Calibri" panose="020F0502020204030204" pitchFamily="34" charset="0"/>
                  <a:cs typeface="Calibri" panose="020F0502020204030204" pitchFamily="34" charset="0"/>
                </a:rPr>
              </a:br>
              <a:r>
                <a:rPr lang="2057" sz="1600" err="1">
                  <a:latin typeface="Calibri"/>
                  <a:cs typeface="Calibri"/>
                </a:rPr>
                <a:t>that</a:t>
              </a:r>
              <a:r>
                <a:rPr lang="2057" sz="1600">
                  <a:latin typeface="Calibri"/>
                  <a:cs typeface="Calibri"/>
                </a:rPr>
                <a:t> </a:t>
              </a:r>
              <a:r>
                <a:rPr lang="2057" sz="1600" err="1">
                  <a:latin typeface="Calibri"/>
                  <a:cs typeface="Calibri"/>
                </a:rPr>
                <a:t>play</a:t>
              </a:r>
              <a:r>
                <a:rPr lang="2057" sz="1600">
                  <a:latin typeface="Calibri"/>
                  <a:cs typeface="Calibri"/>
                </a:rPr>
                <a:t> a </a:t>
              </a:r>
              <a:r>
                <a:rPr lang="2057" sz="1600" err="1">
                  <a:latin typeface="Calibri"/>
                  <a:cs typeface="Calibri"/>
                </a:rPr>
                <a:t>part</a:t>
              </a:r>
              <a:r>
                <a:rPr lang="2057" sz="1600">
                  <a:latin typeface="Calibri"/>
                  <a:cs typeface="Calibri"/>
                </a:rPr>
                <a:t> in </a:t>
              </a:r>
              <a:r>
                <a:rPr lang="2057" sz="1600" err="1">
                  <a:latin typeface="Calibri"/>
                  <a:cs typeface="Calibri"/>
                </a:rPr>
                <a:t>providing</a:t>
              </a:r>
              <a:r>
                <a:rPr lang="2057" sz="1600">
                  <a:latin typeface="Calibri"/>
                  <a:cs typeface="Calibri"/>
                </a:rPr>
                <a:t> </a:t>
              </a:r>
              <a:r>
                <a:rPr lang="2057" sz="1600" err="1">
                  <a:latin typeface="Calibri"/>
                  <a:cs typeface="Calibri"/>
                </a:rPr>
                <a:t>the</a:t>
              </a:r>
              <a:r>
                <a:rPr lang="2057" sz="1600">
                  <a:latin typeface="Calibri"/>
                  <a:cs typeface="Calibri"/>
                </a:rPr>
                <a:t> </a:t>
              </a:r>
              <a:r>
                <a:rPr lang="2057" sz="1600" err="1">
                  <a:latin typeface="Calibri"/>
                  <a:cs typeface="Calibri"/>
                </a:rPr>
                <a:t>service</a:t>
              </a:r>
              <a:r>
                <a:rPr lang="2057" sz="1600">
                  <a:latin typeface="Calibri"/>
                  <a:cs typeface="Calibri"/>
                </a:rPr>
                <a:t> </a:t>
              </a:r>
              <a:r>
                <a:rPr lang="2057" sz="1600" err="1">
                  <a:latin typeface="Calibri"/>
                  <a:cs typeface="Calibri"/>
                </a:rPr>
                <a:t>become</a:t>
              </a:r>
              <a:r>
                <a:rPr lang="2057" sz="1600">
                  <a:latin typeface="Calibri"/>
                  <a:cs typeface="Calibri"/>
                </a:rPr>
                <a:t> </a:t>
              </a:r>
              <a:r>
                <a:rPr lang="2057" sz="1600" err="1">
                  <a:latin typeface="Calibri"/>
                  <a:cs typeface="Calibri"/>
                </a:rPr>
                <a:t>cost</a:t>
              </a:r>
              <a:r>
                <a:rPr lang="2057" sz="1600">
                  <a:latin typeface="Calibri"/>
                  <a:cs typeface="Calibri"/>
                </a:rPr>
                <a:t> </a:t>
              </a:r>
              <a:r>
                <a:rPr lang="2057" sz="1600" err="1">
                  <a:latin typeface="Calibri"/>
                  <a:cs typeface="Calibri"/>
                </a:rPr>
                <a:t>factors</a:t>
              </a:r>
              <a:r>
                <a:rPr lang="2057" sz="1600">
                  <a:latin typeface="Calibri"/>
                  <a:cs typeface="Calibri"/>
                </a:rPr>
                <a:t>. </a:t>
              </a:r>
              <a:endParaRPr lang="de-DE" sz="1600" b="0" u="none" strike="noStrike" baseline="0">
                <a:latin typeface="Calibri" panose="020F0502020204030204" pitchFamily="34" charset="0"/>
                <a:cs typeface="Calibri" panose="020F0502020204030204" pitchFamily="34" charset="0"/>
              </a:endParaRPr>
            </a:p>
            <a:p>
              <a:pPr>
                <a:defRPr b="0" i="0"/>
              </a:pPr>
              <a:r>
                <a:rPr lang="2057" sz="1600" b="0" u="none" strike="noStrike" baseline="0">
                  <a:latin typeface="Calibri"/>
                  <a:cs typeface="Calibri"/>
                </a:rPr>
                <a:t>Companies have an incentive to…</a:t>
              </a:r>
            </a:p>
            <a:p>
              <a:pPr marL="285750" indent="-285750">
                <a:buFont typeface="Arial" panose="020B0604020202020204" pitchFamily="34" charset="0"/>
                <a:buChar char="•"/>
                <a:defRPr b="0" i="0"/>
              </a:pPr>
              <a:r>
                <a:rPr lang="2057" sz="1600" b="0" u="none" strike="noStrike" baseline="0">
                  <a:latin typeface="Calibri"/>
                  <a:cs typeface="Calibri"/>
                </a:rPr>
                <a:t>…</a:t>
              </a:r>
              <a:r>
                <a:rPr lang="2057" sz="1600" b="0" u="none" strike="noStrike" baseline="0" err="1">
                  <a:latin typeface="Calibri"/>
                  <a:cs typeface="Calibri"/>
                </a:rPr>
                <a:t>extend</a:t>
              </a:r>
              <a:r>
                <a:rPr lang="2057" sz="1600" b="0" u="none" strike="noStrike" baseline="0">
                  <a:latin typeface="Calibri"/>
                  <a:cs typeface="Calibri"/>
                </a:rPr>
                <a:t> </a:t>
              </a:r>
              <a:r>
                <a:rPr lang="2057" sz="1600" b="0" u="none" strike="noStrike" baseline="0" err="1">
                  <a:latin typeface="Calibri"/>
                  <a:cs typeface="Calibri"/>
                </a:rPr>
                <a:t>product</a:t>
              </a:r>
              <a:r>
                <a:rPr lang="2057" sz="1600" b="0" u="none" strike="noStrike" baseline="0">
                  <a:latin typeface="Calibri"/>
                  <a:cs typeface="Calibri"/>
                </a:rPr>
                <a:t> </a:t>
              </a:r>
              <a:r>
                <a:rPr lang="2057" sz="1600" b="0" u="none" strike="noStrike" baseline="0" err="1">
                  <a:latin typeface="Calibri"/>
                  <a:cs typeface="Calibri"/>
                </a:rPr>
                <a:t>service</a:t>
              </a:r>
              <a:r>
                <a:rPr lang="2057" sz="1600" b="0" u="none" strike="noStrike" baseline="0">
                  <a:latin typeface="Calibri"/>
                  <a:cs typeface="Calibri"/>
                </a:rPr>
                <a:t> </a:t>
              </a:r>
              <a:r>
                <a:rPr lang="2057" sz="1600" b="0" u="none" strike="noStrike" baseline="0" err="1">
                  <a:latin typeface="Calibri"/>
                  <a:cs typeface="Calibri"/>
                </a:rPr>
                <a:t>life</a:t>
              </a:r>
              <a:r>
                <a:rPr lang="2057" sz="1600" b="0" u="none" strike="noStrike" baseline="0">
                  <a:latin typeface="Calibri"/>
                  <a:cs typeface="Calibri"/>
                </a:rPr>
                <a:t>,</a:t>
              </a:r>
              <a:endParaRPr lang="de-DE" sz="1600">
                <a:latin typeface="Calibri"/>
                <a:cs typeface="Calibri"/>
              </a:endParaRPr>
            </a:p>
            <a:p>
              <a:pPr marL="285750" indent="-285750">
                <a:buFont typeface="Arial" panose="020B0604020202020204" pitchFamily="34" charset="0"/>
                <a:buChar char="•"/>
                <a:defRPr b="0" i="0"/>
              </a:pPr>
              <a:r>
                <a:rPr lang="2057" sz="1600" b="0" u="none" strike="noStrike" baseline="0">
                  <a:latin typeface="Calibri"/>
                  <a:cs typeface="Calibri"/>
                </a:rPr>
                <a:t>…</a:t>
              </a:r>
              <a:r>
                <a:rPr lang="2057" sz="1600" b="0" u="none" strike="noStrike" baseline="0" err="1">
                  <a:latin typeface="Calibri"/>
                  <a:cs typeface="Calibri"/>
                </a:rPr>
                <a:t>use</a:t>
              </a:r>
              <a:r>
                <a:rPr lang="2057" sz="1600" b="0" u="none" strike="noStrike" baseline="0">
                  <a:latin typeface="Calibri"/>
                  <a:cs typeface="Calibri"/>
                </a:rPr>
                <a:t> </a:t>
              </a:r>
              <a:r>
                <a:rPr lang="2057" sz="1600" b="0" u="none" strike="noStrike" baseline="0" err="1">
                  <a:latin typeface="Calibri"/>
                  <a:cs typeface="Calibri"/>
                </a:rPr>
                <a:t>products</a:t>
              </a:r>
              <a:r>
                <a:rPr lang="2057" sz="1600" b="0" u="none" strike="noStrike" baseline="0">
                  <a:latin typeface="Calibri"/>
                  <a:cs typeface="Calibri"/>
                </a:rPr>
                <a:t> </a:t>
              </a:r>
              <a:r>
                <a:rPr lang="2057" sz="1600" b="0" u="none" strike="noStrike" baseline="0" err="1">
                  <a:latin typeface="Calibri"/>
                  <a:cs typeface="Calibri"/>
                </a:rPr>
                <a:t>as</a:t>
              </a:r>
              <a:r>
                <a:rPr lang="2057" sz="1600" b="0" u="none" strike="noStrike" baseline="0">
                  <a:latin typeface="Calibri"/>
                  <a:cs typeface="Calibri"/>
                </a:rPr>
                <a:t> </a:t>
              </a:r>
              <a:r>
                <a:rPr lang="2057" sz="1600" b="0" u="none" strike="noStrike" baseline="0" err="1">
                  <a:latin typeface="Calibri"/>
                  <a:cs typeface="Calibri"/>
                </a:rPr>
                <a:t>intensively</a:t>
              </a:r>
              <a:r>
                <a:rPr lang="2057" sz="1600" b="0" u="none" strike="noStrike" baseline="0">
                  <a:latin typeface="Calibri"/>
                  <a:cs typeface="Calibri"/>
                </a:rPr>
                <a:t> </a:t>
              </a:r>
              <a:r>
                <a:rPr lang="2057" sz="1600" b="0" u="none" strike="noStrike" baseline="0" err="1">
                  <a:latin typeface="Calibri"/>
                  <a:cs typeface="Calibri"/>
                </a:rPr>
                <a:t>as</a:t>
              </a:r>
              <a:r>
                <a:rPr lang="2057" sz="1600" b="0" u="none" strike="noStrike" baseline="0">
                  <a:latin typeface="Calibri"/>
                  <a:cs typeface="Calibri"/>
                </a:rPr>
                <a:t> possible,</a:t>
              </a:r>
              <a:endParaRPr lang="de-DE" sz="1600">
                <a:latin typeface="Calibri"/>
                <a:cs typeface="Calibri"/>
              </a:endParaRPr>
            </a:p>
            <a:p>
              <a:pPr marL="285750" indent="-285750">
                <a:buFont typeface="Arial" panose="020B0604020202020204" pitchFamily="34" charset="0"/>
                <a:buChar char="•"/>
                <a:defRPr b="0" i="0"/>
              </a:pPr>
              <a:r>
                <a:rPr lang="2057" sz="1600" b="0" u="none" strike="noStrike" baseline="0">
                  <a:latin typeface="Calibri"/>
                  <a:cs typeface="Calibri"/>
                </a:rPr>
                <a:t>…manufacture products of the highest possible quality and in a recyclable form,</a:t>
              </a:r>
            </a:p>
            <a:p>
              <a:pPr marL="285750" indent="-285750">
                <a:buFont typeface="Arial" panose="020B0604020202020204" pitchFamily="34" charset="0"/>
                <a:buChar char="•"/>
                <a:defRPr b="0" i="0"/>
              </a:pPr>
              <a:r>
                <a:rPr lang="2057" sz="1600" b="0" u="none" strike="noStrike" baseline="0">
                  <a:latin typeface="Calibri"/>
                  <a:cs typeface="Calibri"/>
                </a:rPr>
                <a:t>…reuse parts </a:t>
              </a:r>
              <a:r>
                <a:rPr lang="2057" sz="1600">
                  <a:latin typeface="Calibri"/>
                  <a:cs typeface="Calibri"/>
                </a:rPr>
                <a:t>as much as possible following</a:t>
              </a:r>
              <a:r>
                <a:rPr lang="2057" sz="1600" b="0" u="none" strike="noStrike" baseline="0">
                  <a:latin typeface="Calibri"/>
                  <a:cs typeface="Calibri"/>
                </a:rPr>
                <a:t> the end of the product’s life.</a:t>
              </a:r>
            </a:p>
          </p:txBody>
        </p:sp>
        <p:sp>
          <p:nvSpPr>
            <p:cNvPr id="45" name="TextBox 31">
              <a:extLst>
                <a:ext uri="{FF2B5EF4-FFF2-40B4-BE49-F238E27FC236}">
                  <a16:creationId xmlns:a16="http://schemas.microsoft.com/office/drawing/2014/main" id="{6F4036C9-9462-6D49-BDF1-1A77D38CA4D5}"/>
                </a:ext>
              </a:extLst>
            </p:cNvPr>
            <p:cNvSpPr txBox="1"/>
            <p:nvPr/>
          </p:nvSpPr>
          <p:spPr>
            <a:xfrm>
              <a:off x="1793718" y="1926230"/>
              <a:ext cx="9412381" cy="366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b="0" i="0"/>
              </a:pPr>
              <a:r>
                <a:rPr lang="2057">
                  <a:latin typeface="Calibri" panose="020F0502020204030204" pitchFamily="34" charset="0"/>
                  <a:cs typeface="Calibri" panose="020F0502020204030204" pitchFamily="34" charset="0"/>
                </a:rPr>
                <a:t>Product-service system</a:t>
              </a:r>
              <a:endParaRPr lang="en-US" sz="2400">
                <a:latin typeface="Calibri" panose="020F0502020204030204" pitchFamily="34" charset="0"/>
                <a:ea typeface="Calibri"/>
                <a:cs typeface="Calibri" panose="020F0502020204030204" pitchFamily="34" charset="0"/>
              </a:endParaRPr>
            </a:p>
          </p:txBody>
        </p:sp>
        <p:sp>
          <p:nvSpPr>
            <p:cNvPr id="48" name="TextBox 35">
              <a:extLst>
                <a:ext uri="{FF2B5EF4-FFF2-40B4-BE49-F238E27FC236}">
                  <a16:creationId xmlns:a16="http://schemas.microsoft.com/office/drawing/2014/main" id="{557A52AB-18F8-284D-85E7-7F6E66EFBB92}"/>
                </a:ext>
              </a:extLst>
            </p:cNvPr>
            <p:cNvSpPr txBox="1"/>
            <p:nvPr/>
          </p:nvSpPr>
          <p:spPr>
            <a:xfrm>
              <a:off x="11209139" y="2423396"/>
              <a:ext cx="1310217" cy="49989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defRPr b="0" i="0"/>
              </a:pPr>
              <a:r>
                <a:rPr lang="de-DE" sz="1600" dirty="0">
                  <a:latin typeface="Calibri" panose="020F0502020204030204" pitchFamily="34" charset="0"/>
                  <a:cs typeface="Calibri" panose="020F0502020204030204" pitchFamily="34" charset="0"/>
                </a:rPr>
                <a:t>Service   </a:t>
              </a:r>
              <a:r>
                <a:rPr lang="de-DE" sz="1600" dirty="0" err="1">
                  <a:latin typeface="Calibri" panose="020F0502020204030204" pitchFamily="34" charset="0"/>
                  <a:cs typeface="Calibri" panose="020F0502020204030204" pitchFamily="34" charset="0"/>
                </a:rPr>
                <a:t>creates</a:t>
              </a:r>
              <a:r>
                <a:rPr lang="de-DE" sz="1600" dirty="0">
                  <a:latin typeface="Calibri" panose="020F0502020204030204" pitchFamily="34" charset="0"/>
                  <a:cs typeface="Calibri" panose="020F0502020204030204" pitchFamily="34" charset="0"/>
                </a:rPr>
                <a:t> value</a:t>
              </a:r>
              <a:endParaRPr lang="en-US" sz="1600" dirty="0">
                <a:latin typeface="Calibri" panose="020F0502020204030204" pitchFamily="34" charset="0"/>
                <a:cs typeface="Calibri" panose="020F0502020204030204" pitchFamily="34" charset="0"/>
              </a:endParaRPr>
            </a:p>
          </p:txBody>
        </p:sp>
        <p:sp>
          <p:nvSpPr>
            <p:cNvPr id="49" name="TextBox 35">
              <a:extLst>
                <a:ext uri="{FF2B5EF4-FFF2-40B4-BE49-F238E27FC236}">
                  <a16:creationId xmlns:a16="http://schemas.microsoft.com/office/drawing/2014/main" id="{3EEC15B1-02FD-C143-994B-E9C06D16A2AF}"/>
                </a:ext>
              </a:extLst>
            </p:cNvPr>
            <p:cNvSpPr txBox="1"/>
            <p:nvPr/>
          </p:nvSpPr>
          <p:spPr>
            <a:xfrm>
              <a:off x="666416" y="2427320"/>
              <a:ext cx="1020179"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defRPr b="0" i="0"/>
              </a:pPr>
              <a:r>
                <a:rPr lang="de-DE" sz="1600" dirty="0">
                  <a:latin typeface="Calibri"/>
                  <a:cs typeface="Calibri"/>
                </a:rPr>
                <a:t> </a:t>
              </a:r>
              <a:r>
                <a:rPr lang="de-DE" sz="1600" dirty="0" err="1">
                  <a:latin typeface="Calibri"/>
                  <a:cs typeface="Calibri"/>
                </a:rPr>
                <a:t>Product</a:t>
              </a:r>
              <a:r>
                <a:rPr lang="de-DE" sz="1600" dirty="0">
                  <a:latin typeface="Calibri"/>
                  <a:cs typeface="Calibri"/>
                </a:rPr>
                <a:t> </a:t>
              </a:r>
              <a:r>
                <a:rPr lang="de-DE" sz="1600" dirty="0" err="1">
                  <a:latin typeface="Calibri"/>
                  <a:cs typeface="Calibri"/>
                </a:rPr>
                <a:t>creates</a:t>
              </a:r>
              <a:r>
                <a:rPr lang="de-DE" sz="1600" dirty="0">
                  <a:latin typeface="Calibri"/>
                  <a:cs typeface="Calibri"/>
                </a:rPr>
                <a:t> </a:t>
              </a:r>
              <a:r>
                <a:rPr lang="de-DE" sz="1600" dirty="0" err="1">
                  <a:latin typeface="Calibri"/>
                  <a:cs typeface="Calibri"/>
                </a:rPr>
                <a:t>value</a:t>
              </a:r>
              <a:endParaRPr lang="en-US" sz="1600" dirty="0">
                <a:latin typeface="Calibri" panose="020F0502020204030204" pitchFamily="34" charset="0"/>
                <a:cs typeface="Calibri" panose="020F0502020204030204" pitchFamily="34" charset="0"/>
              </a:endParaRPr>
            </a:p>
          </p:txBody>
        </p:sp>
        <p:sp>
          <p:nvSpPr>
            <p:cNvPr id="50" name="TextBox 35">
              <a:extLst>
                <a:ext uri="{FF2B5EF4-FFF2-40B4-BE49-F238E27FC236}">
                  <a16:creationId xmlns:a16="http://schemas.microsoft.com/office/drawing/2014/main" id="{9ADAFC35-BCB1-A146-B787-3A328E65357A}"/>
                </a:ext>
              </a:extLst>
            </p:cNvPr>
            <p:cNvSpPr txBox="1"/>
            <p:nvPr/>
          </p:nvSpPr>
          <p:spPr>
            <a:xfrm>
              <a:off x="746568" y="3470178"/>
              <a:ext cx="856760"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defRPr b="0" i="0"/>
              </a:pPr>
              <a:r>
                <a:rPr lang="2057" sz="1600">
                  <a:latin typeface="Calibri"/>
                  <a:cs typeface="Calibri"/>
                </a:rPr>
                <a:t>Product only</a:t>
              </a:r>
              <a:endParaRPr lang="en-US" sz="1600">
                <a:latin typeface="Calibri" panose="020F0502020204030204" pitchFamily="34" charset="0"/>
                <a:cs typeface="Calibri" panose="020F0502020204030204" pitchFamily="34" charset="0"/>
              </a:endParaRPr>
            </a:p>
          </p:txBody>
        </p:sp>
        <p:sp>
          <p:nvSpPr>
            <p:cNvPr id="51" name="TextBox 28">
              <a:extLst>
                <a:ext uri="{FF2B5EF4-FFF2-40B4-BE49-F238E27FC236}">
                  <a16:creationId xmlns:a16="http://schemas.microsoft.com/office/drawing/2014/main" id="{FE9F156A-FF59-054B-93F1-9A1B9222B4C1}"/>
                </a:ext>
              </a:extLst>
            </p:cNvPr>
            <p:cNvSpPr txBox="1"/>
            <p:nvPr/>
          </p:nvSpPr>
          <p:spPr>
            <a:xfrm>
              <a:off x="1896443" y="2667129"/>
              <a:ext cx="1870854"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defRPr b="0" i="0"/>
              </a:pPr>
              <a:r>
                <a:rPr lang="2057" sz="1600">
                  <a:solidFill>
                    <a:schemeClr val="bg1"/>
                  </a:solidFill>
                  <a:latin typeface="Calibri" panose="020F0502020204030204" pitchFamily="34" charset="0"/>
                  <a:cs typeface="Calibri" panose="020F0502020204030204" pitchFamily="34" charset="0"/>
                </a:rPr>
                <a:t> </a:t>
              </a:r>
              <a:r>
                <a:rPr lang="2057" sz="1600" b="1">
                  <a:solidFill>
                    <a:schemeClr val="bg1"/>
                  </a:solidFill>
                  <a:latin typeface="Calibri" panose="020F0502020204030204" pitchFamily="34" charset="0"/>
                  <a:cs typeface="Calibri" panose="020F0502020204030204" pitchFamily="34" charset="0"/>
                </a:rPr>
                <a:t>Product component </a:t>
              </a:r>
              <a:r>
                <a:rPr lang="2057" sz="1600">
                  <a:solidFill>
                    <a:schemeClr val="bg1"/>
                  </a:solidFill>
                  <a:latin typeface="Calibri" panose="020F0502020204030204" pitchFamily="34" charset="0"/>
                  <a:cs typeface="Calibri" panose="020F0502020204030204" pitchFamily="34" charset="0"/>
                </a:rPr>
                <a:t>(tangible)</a:t>
              </a:r>
              <a:endParaRPr lang="en-US" sz="1600">
                <a:solidFill>
                  <a:schemeClr val="bg1"/>
                </a:solidFill>
                <a:latin typeface="Calibri" panose="020F0502020204030204" pitchFamily="34" charset="0"/>
                <a:ea typeface="Calibri"/>
                <a:cs typeface="Calibri" panose="020F0502020204030204" pitchFamily="34" charset="0"/>
              </a:endParaRPr>
            </a:p>
          </p:txBody>
        </p:sp>
        <p:sp>
          <p:nvSpPr>
            <p:cNvPr id="52" name="TextBox 29">
              <a:extLst>
                <a:ext uri="{FF2B5EF4-FFF2-40B4-BE49-F238E27FC236}">
                  <a16:creationId xmlns:a16="http://schemas.microsoft.com/office/drawing/2014/main" id="{9E8EBB8C-7EFF-864D-A159-67ED62C1C44F}"/>
                </a:ext>
              </a:extLst>
            </p:cNvPr>
            <p:cNvSpPr txBox="1"/>
            <p:nvPr/>
          </p:nvSpPr>
          <p:spPr>
            <a:xfrm>
              <a:off x="8527531" y="2388692"/>
              <a:ext cx="2256138" cy="4881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defRPr b="0" i="0"/>
              </a:pPr>
              <a:r>
                <a:rPr lang="2057" sz="1600" b="1">
                  <a:solidFill>
                    <a:schemeClr val="bg1"/>
                  </a:solidFill>
                  <a:latin typeface="Calibri" panose="020F0502020204030204" pitchFamily="34" charset="0"/>
                  <a:cs typeface="Calibri" panose="020F0502020204030204" pitchFamily="34" charset="0"/>
                </a:rPr>
                <a:t>Service component </a:t>
              </a:r>
              <a:r>
                <a:rPr lang="2057" sz="1600" b="0">
                  <a:solidFill>
                    <a:schemeClr val="bg1"/>
                  </a:solidFill>
                  <a:latin typeface="Calibri" panose="020F0502020204030204" pitchFamily="34" charset="0"/>
                  <a:cs typeface="Calibri" panose="020F0502020204030204" pitchFamily="34" charset="0"/>
                </a:rPr>
                <a:t>(intangible)</a:t>
              </a:r>
              <a:endParaRPr lang="en-US" sz="1600">
                <a:solidFill>
                  <a:schemeClr val="bg1"/>
                </a:solidFill>
                <a:latin typeface="Calibri" panose="020F0502020204030204" pitchFamily="34" charset="0"/>
                <a:ea typeface="Calibri"/>
                <a:cs typeface="Calibri" panose="020F0502020204030204" pitchFamily="34" charset="0"/>
              </a:endParaRPr>
            </a:p>
          </p:txBody>
        </p:sp>
        <p:sp>
          <p:nvSpPr>
            <p:cNvPr id="10" name="Rechteck 9">
              <a:extLst>
                <a:ext uri="{FF2B5EF4-FFF2-40B4-BE49-F238E27FC236}">
                  <a16:creationId xmlns:a16="http://schemas.microsoft.com/office/drawing/2014/main" id="{72D10A2A-5B9B-0E40-B8F1-DF41C560B38A}"/>
                </a:ext>
              </a:extLst>
            </p:cNvPr>
            <p:cNvSpPr/>
            <p:nvPr/>
          </p:nvSpPr>
          <p:spPr>
            <a:xfrm>
              <a:off x="1785587" y="3464571"/>
              <a:ext cx="3062842" cy="762762"/>
            </a:xfrm>
            <a:prstGeom prst="rect">
              <a:avLst/>
            </a:prstGeom>
          </p:spPr>
          <p:txBody>
            <a:bodyPr wrap="square" lIns="0" tIns="0" rIns="0" bIns="0">
              <a:spAutoFit/>
            </a:bodyPr>
            <a:lstStyle/>
            <a:p>
              <a:pPr algn="ctr">
                <a:defRPr b="0" i="0"/>
              </a:pPr>
              <a:r>
                <a:rPr lang="2057" b="1">
                  <a:solidFill>
                    <a:srgbClr val="FFFFFF"/>
                  </a:solidFill>
                  <a:latin typeface="Calibri" panose="020F0502020204030204" pitchFamily="34" charset="0"/>
                  <a:cs typeface="Calibri" panose="020F0502020204030204" pitchFamily="34" charset="0"/>
                </a:rPr>
                <a:t>Product-oriented</a:t>
              </a:r>
              <a:endParaRPr lang="en-US" b="1">
                <a:solidFill>
                  <a:srgbClr val="FFFFFF"/>
                </a:solidFill>
                <a:latin typeface="Calibri" panose="020F0502020204030204" pitchFamily="34" charset="0"/>
                <a:cs typeface="Calibri" panose="020F0502020204030204" pitchFamily="34" charset="0"/>
              </a:endParaRPr>
            </a:p>
            <a:p>
              <a:pPr algn="ctr">
                <a:defRPr b="0" i="0"/>
              </a:pPr>
              <a:r>
                <a:rPr lang="2057" sz="1600">
                  <a:solidFill>
                    <a:srgbClr val="FFFFFF"/>
                  </a:solidFill>
                  <a:latin typeface="Calibri" panose="020F0502020204030204" pitchFamily="34" charset="0"/>
                  <a:cs typeface="Calibri" panose="020F0502020204030204" pitchFamily="34" charset="0"/>
                </a:rPr>
                <a:t>Product-related </a:t>
              </a:r>
            </a:p>
            <a:p>
              <a:pPr algn="ctr">
                <a:defRPr b="0" i="0"/>
              </a:pPr>
              <a:r>
                <a:rPr lang="2057" sz="1600">
                  <a:solidFill>
                    <a:srgbClr val="FFFFFF"/>
                  </a:solidFill>
                  <a:latin typeface="Calibri" panose="020F0502020204030204" pitchFamily="34" charset="0"/>
                  <a:cs typeface="Calibri" panose="020F0502020204030204" pitchFamily="34" charset="0"/>
                </a:rPr>
                <a:t>Consultancy and support</a:t>
              </a:r>
              <a:endParaRPr lang="de-DE" sz="1600"/>
            </a:p>
          </p:txBody>
        </p:sp>
        <p:sp>
          <p:nvSpPr>
            <p:cNvPr id="53" name="Rechteck 52">
              <a:extLst>
                <a:ext uri="{FF2B5EF4-FFF2-40B4-BE49-F238E27FC236}">
                  <a16:creationId xmlns:a16="http://schemas.microsoft.com/office/drawing/2014/main" id="{1D76ED2F-1247-BF41-B779-CD0A923283F1}"/>
                </a:ext>
              </a:extLst>
            </p:cNvPr>
            <p:cNvSpPr/>
            <p:nvPr/>
          </p:nvSpPr>
          <p:spPr>
            <a:xfrm>
              <a:off x="4960374" y="3431214"/>
              <a:ext cx="3062842" cy="1006846"/>
            </a:xfrm>
            <a:prstGeom prst="rect">
              <a:avLst/>
            </a:prstGeom>
          </p:spPr>
          <p:txBody>
            <a:bodyPr wrap="square" lIns="0" tIns="0" rIns="0" bIns="0">
              <a:spAutoFit/>
            </a:bodyPr>
            <a:lstStyle/>
            <a:p>
              <a:pPr algn="ctr">
                <a:defRPr b="0" i="0"/>
              </a:pPr>
              <a:r>
                <a:rPr lang="2057" b="1">
                  <a:solidFill>
                    <a:srgbClr val="FFFFFF"/>
                  </a:solidFill>
                  <a:latin typeface="Calibri" panose="020F0502020204030204" pitchFamily="34" charset="0"/>
                  <a:cs typeface="Calibri" panose="020F0502020204030204" pitchFamily="34" charset="0"/>
                </a:rPr>
                <a:t>Use-oriented</a:t>
              </a:r>
              <a:endParaRPr lang="en-US" b="1">
                <a:solidFill>
                  <a:srgbClr val="FFFFFF"/>
                </a:solidFill>
                <a:latin typeface="Calibri" panose="020F0502020204030204" pitchFamily="34" charset="0"/>
                <a:cs typeface="Calibri" panose="020F0502020204030204" pitchFamily="34" charset="0"/>
              </a:endParaRPr>
            </a:p>
            <a:p>
              <a:pPr algn="ctr">
                <a:defRPr b="0" i="0"/>
              </a:pPr>
              <a:r>
                <a:rPr lang="2057" sz="1600">
                  <a:solidFill>
                    <a:srgbClr val="FFFFFF"/>
                  </a:solidFill>
                  <a:latin typeface="Calibri" panose="020F0502020204030204" pitchFamily="34" charset="0"/>
                  <a:cs typeface="Calibri" panose="020F0502020204030204" pitchFamily="34" charset="0"/>
                </a:rPr>
                <a:t>Product leasing</a:t>
              </a:r>
              <a:endParaRPr lang="en-US" sz="1600">
                <a:solidFill>
                  <a:srgbClr val="FFFFFF"/>
                </a:solidFill>
                <a:latin typeface="Calibri" panose="020F0502020204030204" pitchFamily="34" charset="0"/>
                <a:cs typeface="Calibri" panose="020F0502020204030204" pitchFamily="34" charset="0"/>
              </a:endParaRPr>
            </a:p>
            <a:p>
              <a:pPr algn="ctr">
                <a:defRPr b="0" i="0"/>
              </a:pPr>
              <a:r>
                <a:rPr lang="2057" sz="1600">
                  <a:solidFill>
                    <a:srgbClr val="FFFFFF"/>
                  </a:solidFill>
                  <a:latin typeface="Calibri" panose="020F0502020204030204" pitchFamily="34" charset="0"/>
                  <a:cs typeface="Calibri" panose="020F0502020204030204" pitchFamily="34" charset="0"/>
                </a:rPr>
                <a:t>Rental/sharing</a:t>
              </a:r>
            </a:p>
            <a:p>
              <a:pPr algn="ctr">
                <a:defRPr b="0" i="0"/>
              </a:pPr>
              <a:r>
                <a:rPr lang="2057" sz="1600">
                  <a:solidFill>
                    <a:srgbClr val="FFFFFF"/>
                  </a:solidFill>
                  <a:latin typeface="Calibri" panose="020F0502020204030204" pitchFamily="34" charset="0"/>
                  <a:cs typeface="Calibri" panose="020F0502020204030204" pitchFamily="34" charset="0"/>
                </a:rPr>
                <a:t>Product pooling</a:t>
              </a:r>
            </a:p>
          </p:txBody>
        </p:sp>
        <p:sp>
          <p:nvSpPr>
            <p:cNvPr id="54" name="Rechteck 53">
              <a:extLst>
                <a:ext uri="{FF2B5EF4-FFF2-40B4-BE49-F238E27FC236}">
                  <a16:creationId xmlns:a16="http://schemas.microsoft.com/office/drawing/2014/main" id="{81B6FBF6-90F3-4D4B-BEE6-826F598ACB9C}"/>
                </a:ext>
              </a:extLst>
            </p:cNvPr>
            <p:cNvSpPr/>
            <p:nvPr/>
          </p:nvSpPr>
          <p:spPr>
            <a:xfrm>
              <a:off x="8146297" y="3431214"/>
              <a:ext cx="3062842" cy="1006846"/>
            </a:xfrm>
            <a:prstGeom prst="rect">
              <a:avLst/>
            </a:prstGeom>
          </p:spPr>
          <p:txBody>
            <a:bodyPr wrap="square" lIns="0" tIns="0" rIns="0" bIns="0">
              <a:spAutoFit/>
            </a:bodyPr>
            <a:lstStyle/>
            <a:p>
              <a:pPr algn="ctr">
                <a:defRPr b="0" i="0"/>
              </a:pPr>
              <a:r>
                <a:rPr lang="2057" b="1">
                  <a:solidFill>
                    <a:srgbClr val="FFFFFF"/>
                  </a:solidFill>
                  <a:latin typeface="Calibri" panose="020F0502020204030204" pitchFamily="34" charset="0"/>
                  <a:cs typeface="Calibri" panose="020F0502020204030204" pitchFamily="34" charset="0"/>
                </a:rPr>
                <a:t>Results-oriented</a:t>
              </a:r>
              <a:endParaRPr lang="en-US" b="1">
                <a:solidFill>
                  <a:srgbClr val="FFFFFF"/>
                </a:solidFill>
                <a:latin typeface="Calibri" panose="020F0502020204030204" pitchFamily="34" charset="0"/>
                <a:cs typeface="Calibri" panose="020F0502020204030204" pitchFamily="34" charset="0"/>
              </a:endParaRPr>
            </a:p>
            <a:p>
              <a:pPr algn="ctr">
                <a:defRPr b="0" i="0"/>
              </a:pPr>
              <a:r>
                <a:rPr lang="2057" sz="1600">
                  <a:solidFill>
                    <a:srgbClr val="FFFFFF"/>
                  </a:solidFill>
                  <a:latin typeface="Calibri" panose="020F0502020204030204" pitchFamily="34" charset="0"/>
                  <a:cs typeface="Calibri" panose="020F0502020204030204" pitchFamily="34" charset="0"/>
                </a:rPr>
                <a:t>Outsourcing</a:t>
              </a:r>
            </a:p>
            <a:p>
              <a:pPr algn="ctr">
                <a:defRPr b="0" i="0"/>
              </a:pPr>
              <a:r>
                <a:rPr lang="2057" sz="1600">
                  <a:solidFill>
                    <a:srgbClr val="FFFFFF"/>
                  </a:solidFill>
                  <a:latin typeface="Calibri" panose="020F0502020204030204" pitchFamily="34" charset="0"/>
                  <a:cs typeface="Calibri" panose="020F0502020204030204" pitchFamily="34" charset="0"/>
                </a:rPr>
                <a:t>Pay-per-service unit</a:t>
              </a:r>
            </a:p>
            <a:p>
              <a:pPr algn="ctr">
                <a:defRPr b="0" i="0"/>
              </a:pPr>
              <a:r>
                <a:rPr lang="2057" sz="1600">
                  <a:solidFill>
                    <a:srgbClr val="FFFFFF"/>
                  </a:solidFill>
                  <a:latin typeface="Calibri" panose="020F0502020204030204" pitchFamily="34" charset="0"/>
                  <a:cs typeface="Calibri" panose="020F0502020204030204" pitchFamily="34" charset="0"/>
                </a:rPr>
                <a:t>Functional result</a:t>
              </a:r>
              <a:endParaRPr lang="en-US" sz="1600">
                <a:solidFill>
                  <a:srgbClr val="FFFFFF"/>
                </a:solidFill>
                <a:latin typeface="Calibri" panose="020F0502020204030204" pitchFamily="34" charset="0"/>
                <a:cs typeface="Calibri" panose="020F0502020204030204" pitchFamily="34" charset="0"/>
              </a:endParaRPr>
            </a:p>
          </p:txBody>
        </p:sp>
      </p:grpSp>
      <p:sp>
        <p:nvSpPr>
          <p:cNvPr id="29" name="TextBox 35">
            <a:extLst>
              <a:ext uri="{FF2B5EF4-FFF2-40B4-BE49-F238E27FC236}">
                <a16:creationId xmlns:a16="http://schemas.microsoft.com/office/drawing/2014/main" id="{2C5CC0B7-2CB1-41B7-91BA-57BE9BD86143}"/>
              </a:ext>
            </a:extLst>
          </p:cNvPr>
          <p:cNvSpPr txBox="1"/>
          <p:nvPr/>
        </p:nvSpPr>
        <p:spPr>
          <a:xfrm>
            <a:off x="10657349" y="3200494"/>
            <a:ext cx="1203174" cy="2440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defRPr b="0" i="0"/>
            </a:pPr>
            <a:r>
              <a:rPr lang="2057" sz="1600" dirty="0">
                <a:latin typeface="Calibri"/>
                <a:cs typeface="Calibri"/>
              </a:rPr>
              <a:t>Service only</a:t>
            </a:r>
            <a:endParaRPr lang="en-US" sz="1600" dirty="0">
              <a:latin typeface="Calibri" panose="020F0502020204030204" pitchFamily="34" charset="0"/>
              <a:cs typeface="Calibri" panose="020F0502020204030204" pitchFamily="34" charset="0"/>
            </a:endParaRPr>
          </a:p>
        </p:txBody>
      </p:sp>
      <p:sp>
        <p:nvSpPr>
          <p:cNvPr id="3" name="TextBox 3">
            <a:extLst>
              <a:ext uri="{FF2B5EF4-FFF2-40B4-BE49-F238E27FC236}">
                <a16:creationId xmlns:a16="http://schemas.microsoft.com/office/drawing/2014/main" id="{6F7686EA-E821-73B3-2A65-AC1C4742A9D7}"/>
              </a:ext>
            </a:extLst>
          </p:cNvPr>
          <p:cNvSpPr txBox="1"/>
          <p:nvPr/>
        </p:nvSpPr>
        <p:spPr>
          <a:xfrm>
            <a:off x="304726" y="5992989"/>
            <a:ext cx="4267130" cy="366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dirty="0">
                <a:latin typeface="Calibri"/>
                <a:cs typeface="Calibri"/>
              </a:rPr>
              <a:t>Source: Circular Economy Initiative Deutschland (2021): “Circular Business Models: Overcoming Barriers, Unleashing Potentials”; based on Tukker (2004, p. 248)</a:t>
            </a:r>
            <a:endParaRPr lang="de-DE"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44318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C1272-06A0-CA4E-9634-6A62E5A68378}"/>
              </a:ext>
            </a:extLst>
          </p:cNvPr>
          <p:cNvSpPr>
            <a:spLocks noGrp="1"/>
          </p:cNvSpPr>
          <p:nvPr>
            <p:ph type="title"/>
          </p:nvPr>
        </p:nvSpPr>
        <p:spPr>
          <a:xfrm>
            <a:off x="295849" y="198693"/>
            <a:ext cx="11591924" cy="995697"/>
          </a:xfrm>
        </p:spPr>
        <p:txBody>
          <a:bodyPr/>
          <a:lstStyle/>
          <a:p>
            <a:pPr>
              <a:defRPr b="0" i="0"/>
            </a:pPr>
            <a:r>
              <a:rPr lang="2057"/>
              <a:t>Example</a:t>
            </a:r>
            <a:r>
              <a:rPr lang="2057" b="1"/>
              <a:t>: “Television” use case</a:t>
            </a:r>
          </a:p>
        </p:txBody>
      </p:sp>
      <p:grpSp>
        <p:nvGrpSpPr>
          <p:cNvPr id="12" name="Gruppieren 11">
            <a:extLst>
              <a:ext uri="{FF2B5EF4-FFF2-40B4-BE49-F238E27FC236}">
                <a16:creationId xmlns:a16="http://schemas.microsoft.com/office/drawing/2014/main" id="{E1F5AD1D-30E9-884B-90E4-0D954364C495}"/>
              </a:ext>
            </a:extLst>
          </p:cNvPr>
          <p:cNvGrpSpPr/>
          <p:nvPr/>
        </p:nvGrpSpPr>
        <p:grpSpPr>
          <a:xfrm>
            <a:off x="1391389" y="2140354"/>
            <a:ext cx="9417435" cy="466844"/>
            <a:chOff x="1788645" y="3344076"/>
            <a:chExt cx="9417435" cy="466844"/>
          </a:xfrm>
        </p:grpSpPr>
        <p:grpSp>
          <p:nvGrpSpPr>
            <p:cNvPr id="9" name="Gruppieren 8">
              <a:extLst>
                <a:ext uri="{FF2B5EF4-FFF2-40B4-BE49-F238E27FC236}">
                  <a16:creationId xmlns:a16="http://schemas.microsoft.com/office/drawing/2014/main" id="{18CBD4CA-BF27-4D4A-8A44-03DBD445AE00}"/>
                </a:ext>
              </a:extLst>
            </p:cNvPr>
            <p:cNvGrpSpPr/>
            <p:nvPr/>
          </p:nvGrpSpPr>
          <p:grpSpPr>
            <a:xfrm>
              <a:off x="1804465" y="3344076"/>
              <a:ext cx="9396932" cy="466844"/>
              <a:chOff x="1804465" y="3372657"/>
              <a:chExt cx="9167221" cy="207687"/>
            </a:xfrm>
          </p:grpSpPr>
          <p:sp>
            <p:nvSpPr>
              <p:cNvPr id="26" name="Rectangle 9">
                <a:extLst>
                  <a:ext uri="{FF2B5EF4-FFF2-40B4-BE49-F238E27FC236}">
                    <a16:creationId xmlns:a16="http://schemas.microsoft.com/office/drawing/2014/main" id="{9AA6A475-FA83-F44D-83E5-9B77B838A89F}"/>
                  </a:ext>
                </a:extLst>
              </p:cNvPr>
              <p:cNvSpPr/>
              <p:nvPr/>
            </p:nvSpPr>
            <p:spPr>
              <a:xfrm>
                <a:off x="4899359" y="3372657"/>
                <a:ext cx="2977433" cy="205373"/>
              </a:xfrm>
              <a:prstGeom prst="rect">
                <a:avLst/>
              </a:prstGeom>
              <a:gradFill flip="none" rotWithShape="0">
                <a:gsLst>
                  <a:gs pos="30000">
                    <a:schemeClr val="tx1"/>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sp>
            <p:nvSpPr>
              <p:cNvPr id="27" name="Rectangle 10">
                <a:extLst>
                  <a:ext uri="{FF2B5EF4-FFF2-40B4-BE49-F238E27FC236}">
                    <a16:creationId xmlns:a16="http://schemas.microsoft.com/office/drawing/2014/main" id="{1B8E3ABD-C6DA-0F4E-BFCB-2AB45148B7DE}"/>
                  </a:ext>
                </a:extLst>
              </p:cNvPr>
              <p:cNvSpPr/>
              <p:nvPr/>
            </p:nvSpPr>
            <p:spPr>
              <a:xfrm>
                <a:off x="7994253" y="3374971"/>
                <a:ext cx="2977433" cy="205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sp>
            <p:nvSpPr>
              <p:cNvPr id="31" name="Rectangle 15">
                <a:extLst>
                  <a:ext uri="{FF2B5EF4-FFF2-40B4-BE49-F238E27FC236}">
                    <a16:creationId xmlns:a16="http://schemas.microsoft.com/office/drawing/2014/main" id="{69596031-F499-1342-8807-FBA2A913E04D}"/>
                  </a:ext>
                </a:extLst>
              </p:cNvPr>
              <p:cNvSpPr/>
              <p:nvPr/>
            </p:nvSpPr>
            <p:spPr>
              <a:xfrm>
                <a:off x="1804465" y="3374971"/>
                <a:ext cx="2977433" cy="2053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solidFill>
                    <a:srgbClr val="FFFFFF"/>
                  </a:solidFill>
                  <a:latin typeface="Calibri" panose="020F0502020204030204" pitchFamily="34" charset="0"/>
                  <a:cs typeface="Calibri" panose="020F0502020204030204" pitchFamily="34" charset="0"/>
                </a:endParaRPr>
              </a:p>
            </p:txBody>
          </p:sp>
        </p:grpSp>
        <p:sp>
          <p:nvSpPr>
            <p:cNvPr id="10" name="Rechteck 9">
              <a:extLst>
                <a:ext uri="{FF2B5EF4-FFF2-40B4-BE49-F238E27FC236}">
                  <a16:creationId xmlns:a16="http://schemas.microsoft.com/office/drawing/2014/main" id="{72D10A2A-5B9B-0E40-B8F1-DF41C560B38A}"/>
                </a:ext>
              </a:extLst>
            </p:cNvPr>
            <p:cNvSpPr/>
            <p:nvPr/>
          </p:nvSpPr>
          <p:spPr>
            <a:xfrm>
              <a:off x="1785587" y="3431214"/>
              <a:ext cx="3062842" cy="274594"/>
            </a:xfrm>
            <a:prstGeom prst="rect">
              <a:avLst/>
            </a:prstGeom>
          </p:spPr>
          <p:txBody>
            <a:bodyPr wrap="square" lIns="0" tIns="0" rIns="0" bIns="0">
              <a:spAutoFit/>
            </a:bodyPr>
            <a:lstStyle/>
            <a:p>
              <a:pPr algn="ctr">
                <a:defRPr b="0" i="0"/>
              </a:pPr>
              <a:r>
                <a:rPr lang="2057" b="1">
                  <a:solidFill>
                    <a:srgbClr val="FFFFFF"/>
                  </a:solidFill>
                  <a:latin typeface="Calibri" panose="020F0502020204030204" pitchFamily="34" charset="0"/>
                  <a:cs typeface="Calibri" panose="020F0502020204030204" pitchFamily="34" charset="0"/>
                </a:rPr>
                <a:t>Product-oriented</a:t>
              </a:r>
              <a:endParaRPr lang="de-DE" sz="1600"/>
            </a:p>
          </p:txBody>
        </p:sp>
        <p:sp>
          <p:nvSpPr>
            <p:cNvPr id="53" name="Rechteck 52">
              <a:extLst>
                <a:ext uri="{FF2B5EF4-FFF2-40B4-BE49-F238E27FC236}">
                  <a16:creationId xmlns:a16="http://schemas.microsoft.com/office/drawing/2014/main" id="{1D76ED2F-1247-BF41-B779-CD0A923283F1}"/>
                </a:ext>
              </a:extLst>
            </p:cNvPr>
            <p:cNvSpPr/>
            <p:nvPr/>
          </p:nvSpPr>
          <p:spPr>
            <a:xfrm>
              <a:off x="4960374" y="3431214"/>
              <a:ext cx="3062842" cy="274594"/>
            </a:xfrm>
            <a:prstGeom prst="rect">
              <a:avLst/>
            </a:prstGeom>
          </p:spPr>
          <p:txBody>
            <a:bodyPr wrap="square" lIns="0" tIns="0" rIns="0" bIns="0">
              <a:spAutoFit/>
            </a:bodyPr>
            <a:lstStyle/>
            <a:p>
              <a:pPr algn="ctr">
                <a:defRPr b="0" i="0"/>
              </a:pPr>
              <a:r>
                <a:rPr lang="2057" b="1">
                  <a:solidFill>
                    <a:srgbClr val="FFFFFF"/>
                  </a:solidFill>
                  <a:latin typeface="Calibri" panose="020F0502020204030204" pitchFamily="34" charset="0"/>
                  <a:cs typeface="Calibri" panose="020F0502020204030204" pitchFamily="34" charset="0"/>
                </a:rPr>
                <a:t>Use-oriented</a:t>
              </a:r>
              <a:endParaRPr lang="en-US" b="1">
                <a:solidFill>
                  <a:srgbClr val="FFFFFF"/>
                </a:solidFill>
                <a:latin typeface="Calibri" panose="020F0502020204030204" pitchFamily="34" charset="0"/>
                <a:cs typeface="Calibri" panose="020F0502020204030204" pitchFamily="34" charset="0"/>
              </a:endParaRPr>
            </a:p>
          </p:txBody>
        </p:sp>
        <p:sp>
          <p:nvSpPr>
            <p:cNvPr id="54" name="Rechteck 53">
              <a:extLst>
                <a:ext uri="{FF2B5EF4-FFF2-40B4-BE49-F238E27FC236}">
                  <a16:creationId xmlns:a16="http://schemas.microsoft.com/office/drawing/2014/main" id="{81B6FBF6-90F3-4D4B-BEE6-826F598ACB9C}"/>
                </a:ext>
              </a:extLst>
            </p:cNvPr>
            <p:cNvSpPr/>
            <p:nvPr/>
          </p:nvSpPr>
          <p:spPr>
            <a:xfrm>
              <a:off x="8146297" y="3431214"/>
              <a:ext cx="3062842" cy="274594"/>
            </a:xfrm>
            <a:prstGeom prst="rect">
              <a:avLst/>
            </a:prstGeom>
          </p:spPr>
          <p:txBody>
            <a:bodyPr wrap="square" lIns="0" tIns="0" rIns="0" bIns="0">
              <a:spAutoFit/>
            </a:bodyPr>
            <a:lstStyle/>
            <a:p>
              <a:pPr algn="ctr">
                <a:defRPr b="0" i="0"/>
              </a:pPr>
              <a:r>
                <a:rPr lang="2057" b="1">
                  <a:solidFill>
                    <a:srgbClr val="FFFFFF"/>
                  </a:solidFill>
                  <a:latin typeface="Calibri" panose="020F0502020204030204" pitchFamily="34" charset="0"/>
                  <a:cs typeface="Calibri" panose="020F0502020204030204" pitchFamily="34" charset="0"/>
                </a:rPr>
                <a:t>Results-oriented</a:t>
              </a:r>
              <a:endParaRPr lang="en-US" b="1">
                <a:solidFill>
                  <a:srgbClr val="FFFFFF"/>
                </a:solidFill>
                <a:latin typeface="Calibri" panose="020F0502020204030204" pitchFamily="34" charset="0"/>
                <a:cs typeface="Calibri" panose="020F0502020204030204" pitchFamily="34" charset="0"/>
              </a:endParaRPr>
            </a:p>
          </p:txBody>
        </p:sp>
      </p:grpSp>
      <p:sp>
        <p:nvSpPr>
          <p:cNvPr id="32" name="Rectangle 9">
            <a:extLst>
              <a:ext uri="{FF2B5EF4-FFF2-40B4-BE49-F238E27FC236}">
                <a16:creationId xmlns:a16="http://schemas.microsoft.com/office/drawing/2014/main" id="{D4D23DF9-406A-1747-A592-51CAA8B676CA}"/>
              </a:ext>
            </a:extLst>
          </p:cNvPr>
          <p:cNvSpPr/>
          <p:nvPr/>
        </p:nvSpPr>
        <p:spPr>
          <a:xfrm>
            <a:off x="4579654" y="2720277"/>
            <a:ext cx="3052041" cy="2737411"/>
          </a:xfrm>
          <a:prstGeom prst="rect">
            <a:avLst/>
          </a:prstGeom>
          <a:gradFill flip="none" rotWithShape="0">
            <a:gsLst>
              <a:gs pos="30000">
                <a:schemeClr val="tx1"/>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sp>
        <p:nvSpPr>
          <p:cNvPr id="33" name="Rectangle 10">
            <a:extLst>
              <a:ext uri="{FF2B5EF4-FFF2-40B4-BE49-F238E27FC236}">
                <a16:creationId xmlns:a16="http://schemas.microsoft.com/office/drawing/2014/main" id="{6EBB5ED2-EAF2-214C-BF02-91F87016E556}"/>
              </a:ext>
            </a:extLst>
          </p:cNvPr>
          <p:cNvSpPr/>
          <p:nvPr/>
        </p:nvSpPr>
        <p:spPr>
          <a:xfrm>
            <a:off x="7752100" y="2725478"/>
            <a:ext cx="3052041" cy="2737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FFFF"/>
              </a:solidFill>
              <a:latin typeface="Calibri" panose="020F0502020204030204" pitchFamily="34" charset="0"/>
              <a:cs typeface="Calibri" panose="020F0502020204030204" pitchFamily="34" charset="0"/>
            </a:endParaRPr>
          </a:p>
        </p:txBody>
      </p:sp>
      <p:sp>
        <p:nvSpPr>
          <p:cNvPr id="36" name="Rectangle 15">
            <a:extLst>
              <a:ext uri="{FF2B5EF4-FFF2-40B4-BE49-F238E27FC236}">
                <a16:creationId xmlns:a16="http://schemas.microsoft.com/office/drawing/2014/main" id="{3568DD9B-10AA-BF48-8A8F-BFAF21EA78EB}"/>
              </a:ext>
            </a:extLst>
          </p:cNvPr>
          <p:cNvSpPr/>
          <p:nvPr/>
        </p:nvSpPr>
        <p:spPr>
          <a:xfrm>
            <a:off x="1407209" y="2725478"/>
            <a:ext cx="3052041" cy="2731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a:solidFill>
                <a:srgbClr val="FFFFFF"/>
              </a:solidFill>
              <a:latin typeface="Calibri" panose="020F0502020204030204" pitchFamily="34" charset="0"/>
              <a:cs typeface="Calibri" panose="020F0502020204030204" pitchFamily="34" charset="0"/>
            </a:endParaRPr>
          </a:p>
        </p:txBody>
      </p:sp>
      <p:sp>
        <p:nvSpPr>
          <p:cNvPr id="37" name="Rechteck 36">
            <a:extLst>
              <a:ext uri="{FF2B5EF4-FFF2-40B4-BE49-F238E27FC236}">
                <a16:creationId xmlns:a16="http://schemas.microsoft.com/office/drawing/2014/main" id="{7CE3499A-9A6C-4E43-8159-825F30C664AD}"/>
              </a:ext>
            </a:extLst>
          </p:cNvPr>
          <p:cNvSpPr/>
          <p:nvPr/>
        </p:nvSpPr>
        <p:spPr>
          <a:xfrm>
            <a:off x="1362426" y="4093818"/>
            <a:ext cx="3062842" cy="976335"/>
          </a:xfrm>
          <a:prstGeom prst="rect">
            <a:avLst/>
          </a:prstGeom>
        </p:spPr>
        <p:txBody>
          <a:bodyPr wrap="square" lIns="0" tIns="0" rIns="0" bIns="0">
            <a:spAutoFit/>
          </a:bodyPr>
          <a:lstStyle/>
          <a:p>
            <a:pPr marL="228600" algn="ctr">
              <a:defRPr b="0" i="0"/>
            </a:pPr>
            <a:r>
              <a:rPr lang="2057" sz="1600" b="1">
                <a:solidFill>
                  <a:srgbClr val="FFFFFF"/>
                </a:solidFill>
                <a:latin typeface="Calibri" panose="020F0502020204030204" pitchFamily="34" charset="0"/>
                <a:ea typeface="+mn-lt"/>
                <a:cs typeface="Calibri" panose="020F0502020204030204" pitchFamily="34" charset="0"/>
              </a:rPr>
              <a:t>Scenario 1: </a:t>
            </a:r>
            <a:r>
              <a:rPr lang="2057" sz="1600" b="0">
                <a:solidFill>
                  <a:srgbClr val="FFFFFF"/>
                </a:solidFill>
                <a:latin typeface="Calibri" panose="020F0502020204030204" pitchFamily="34" charset="0"/>
                <a:ea typeface="+mn-lt"/>
                <a:cs typeface="Calibri" panose="020F0502020204030204" pitchFamily="34" charset="0"/>
              </a:rPr>
              <a:t> </a:t>
            </a:r>
            <a:br>
              <a:rPr lang="2057" sz="1600" b="1">
                <a:solidFill>
                  <a:srgbClr val="FFFFFF"/>
                </a:solidFill>
                <a:latin typeface="Calibri" panose="020F0502020204030204" pitchFamily="34" charset="0"/>
                <a:ea typeface="+mn-lt"/>
                <a:cs typeface="Calibri" panose="020F0502020204030204" pitchFamily="34" charset="0"/>
              </a:rPr>
            </a:br>
            <a:r>
              <a:rPr lang="2057" sz="1600" b="0">
                <a:solidFill>
                  <a:srgbClr val="FFFFFF"/>
                </a:solidFill>
                <a:latin typeface="Calibri" panose="020F0502020204030204" pitchFamily="34" charset="0"/>
                <a:ea typeface="+mn-lt"/>
                <a:cs typeface="Calibri" panose="020F0502020204030204" pitchFamily="34" charset="0"/>
              </a:rPr>
              <a:t>Sale + repair</a:t>
            </a:r>
          </a:p>
          <a:p>
            <a:pPr marL="228600" algn="ctr">
              <a:defRPr b="0" i="0"/>
            </a:pPr>
            <a:r>
              <a:rPr lang="2057" sz="1600" b="1">
                <a:solidFill>
                  <a:srgbClr val="FFFFFF"/>
                </a:solidFill>
                <a:latin typeface="Calibri" panose="020F0502020204030204" pitchFamily="34" charset="0"/>
                <a:ea typeface="+mn-lt"/>
                <a:cs typeface="Calibri" panose="020F0502020204030204" pitchFamily="34" charset="0"/>
              </a:rPr>
              <a:t>Sale </a:t>
            </a:r>
            <a:r>
              <a:rPr lang="2057" sz="1600" b="0">
                <a:solidFill>
                  <a:srgbClr val="FFFFFF"/>
                </a:solidFill>
                <a:latin typeface="Calibri" panose="020F0502020204030204" pitchFamily="34" charset="0"/>
                <a:ea typeface="+mn-lt"/>
                <a:cs typeface="Calibri" panose="020F0502020204030204" pitchFamily="34" charset="0"/>
              </a:rPr>
              <a:t>of circular televisions</a:t>
            </a:r>
            <a:br>
              <a:rPr lang="2057" sz="1600" b="0">
                <a:solidFill>
                  <a:srgbClr val="FFFFFF"/>
                </a:solidFill>
                <a:latin typeface="Calibri" panose="020F0502020204030204" pitchFamily="34" charset="0"/>
                <a:ea typeface="+mn-lt"/>
                <a:cs typeface="Calibri" panose="020F0502020204030204" pitchFamily="34" charset="0"/>
              </a:rPr>
            </a:br>
            <a:r>
              <a:rPr lang="2057" sz="1600" b="0" i="1">
                <a:solidFill>
                  <a:srgbClr val="FFFFFF"/>
                </a:solidFill>
                <a:latin typeface="Calibri" panose="020F0502020204030204" pitchFamily="34" charset="0"/>
                <a:ea typeface="+mn-lt"/>
                <a:cs typeface="Calibri" panose="020F0502020204030204" pitchFamily="34" charset="0"/>
              </a:rPr>
              <a:t>plus</a:t>
            </a:r>
            <a:r>
              <a:rPr lang="2057" sz="1600" b="0">
                <a:solidFill>
                  <a:srgbClr val="FFFFFF"/>
                </a:solidFill>
                <a:latin typeface="Calibri" panose="020F0502020204030204" pitchFamily="34" charset="0"/>
                <a:ea typeface="+mn-lt"/>
                <a:cs typeface="Calibri" panose="020F0502020204030204" pitchFamily="34" charset="0"/>
              </a:rPr>
              <a:t> repair offerings</a:t>
            </a:r>
            <a:endParaRPr lang="en-US" sz="1600">
              <a:solidFill>
                <a:srgbClr val="FFFFFF"/>
              </a:solidFill>
              <a:latin typeface="Calibri" panose="020F0502020204030204" pitchFamily="34" charset="0"/>
              <a:cs typeface="Calibri" panose="020F0502020204030204" pitchFamily="34" charset="0"/>
            </a:endParaRPr>
          </a:p>
        </p:txBody>
      </p:sp>
      <p:sp>
        <p:nvSpPr>
          <p:cNvPr id="38" name="Rechteck 37">
            <a:extLst>
              <a:ext uri="{FF2B5EF4-FFF2-40B4-BE49-F238E27FC236}">
                <a16:creationId xmlns:a16="http://schemas.microsoft.com/office/drawing/2014/main" id="{C9A72122-7091-4449-B2E0-6EB3B1301E75}"/>
              </a:ext>
            </a:extLst>
          </p:cNvPr>
          <p:cNvSpPr/>
          <p:nvPr/>
        </p:nvSpPr>
        <p:spPr>
          <a:xfrm>
            <a:off x="4537213" y="4093818"/>
            <a:ext cx="3062842" cy="1231106"/>
          </a:xfrm>
          <a:prstGeom prst="rect">
            <a:avLst/>
          </a:prstGeom>
        </p:spPr>
        <p:txBody>
          <a:bodyPr wrap="square" lIns="0" tIns="0" rIns="0" bIns="0" anchor="t">
            <a:spAutoFit/>
          </a:bodyPr>
          <a:lstStyle/>
          <a:p>
            <a:pPr algn="ctr">
              <a:defRPr b="0" i="0"/>
            </a:pPr>
            <a:r>
              <a:rPr lang="2057" sz="1600" b="1">
                <a:solidFill>
                  <a:srgbClr val="FFFFFF"/>
                </a:solidFill>
                <a:latin typeface="Calibri"/>
                <a:ea typeface="+mn-lt"/>
                <a:cs typeface="Calibri"/>
              </a:rPr>
              <a:t>Scenario 2:</a:t>
            </a:r>
            <a:br>
              <a:rPr lang="2057" sz="1600" b="1">
                <a:latin typeface="Calibri" panose="020F0502020204030204" pitchFamily="34" charset="0"/>
                <a:ea typeface="+mn-lt"/>
                <a:cs typeface="Calibri" panose="020F0502020204030204" pitchFamily="34" charset="0"/>
              </a:rPr>
            </a:br>
            <a:r>
              <a:rPr lang="2057" sz="1600" b="1">
                <a:solidFill>
                  <a:srgbClr val="FFFFFF"/>
                </a:solidFill>
                <a:latin typeface="Calibri"/>
                <a:ea typeface="+mn-lt"/>
                <a:cs typeface="Calibri"/>
              </a:rPr>
              <a:t> </a:t>
            </a:r>
            <a:r>
              <a:rPr lang="2057" sz="1600" b="0">
                <a:solidFill>
                  <a:srgbClr val="FFFFFF"/>
                </a:solidFill>
                <a:latin typeface="Calibri"/>
                <a:ea typeface="+mn-lt"/>
                <a:cs typeface="Calibri"/>
              </a:rPr>
              <a:t>Leasing or rental + service</a:t>
            </a:r>
          </a:p>
          <a:p>
            <a:pPr marL="228600" algn="ctr">
              <a:defRPr b="0" i="0"/>
            </a:pPr>
            <a:r>
              <a:rPr lang="2057" sz="1600" b="1">
                <a:solidFill>
                  <a:srgbClr val="FFFFFF"/>
                </a:solidFill>
                <a:latin typeface="Calibri"/>
                <a:ea typeface="+mn-lt"/>
                <a:cs typeface="Calibri"/>
              </a:rPr>
              <a:t>Sale of (temporary) use</a:t>
            </a:r>
            <a:r>
              <a:rPr lang="2057" sz="1600" b="0">
                <a:solidFill>
                  <a:srgbClr val="FFFFFF"/>
                </a:solidFill>
                <a:latin typeface="Calibri"/>
                <a:ea typeface="+mn-lt"/>
                <a:cs typeface="Calibri"/>
              </a:rPr>
              <a:t> of televisions</a:t>
            </a:r>
            <a:r>
              <a:rPr lang="en-GB" sz="1600" b="0">
                <a:solidFill>
                  <a:srgbClr val="FFFFFF"/>
                </a:solidFill>
                <a:latin typeface="Calibri"/>
                <a:ea typeface="+mn-lt"/>
                <a:cs typeface="Calibri"/>
              </a:rPr>
              <a:t> </a:t>
            </a:r>
            <a:r>
              <a:rPr lang="2057" sz="1600" i="1">
                <a:solidFill>
                  <a:srgbClr val="FFFFFF"/>
                </a:solidFill>
                <a:latin typeface="Calibri"/>
                <a:ea typeface="+mn-lt"/>
                <a:cs typeface="Calibri"/>
              </a:rPr>
              <a:t>with the assistance </a:t>
            </a:r>
            <a:r>
              <a:rPr lang="2057" sz="1600" i="0">
                <a:solidFill>
                  <a:srgbClr val="FFFFFF"/>
                </a:solidFill>
                <a:latin typeface="Calibri"/>
                <a:ea typeface="+mn-lt"/>
                <a:cs typeface="Calibri"/>
              </a:rPr>
              <a:t>of leasing models</a:t>
            </a:r>
            <a:endParaRPr lang="en-US" sz="1600">
              <a:solidFill>
                <a:srgbClr val="FFFFFF"/>
              </a:solidFill>
              <a:latin typeface="Calibri" panose="020F0502020204030204" pitchFamily="34" charset="0"/>
              <a:cs typeface="Calibri" panose="020F0502020204030204" pitchFamily="34" charset="0"/>
            </a:endParaRPr>
          </a:p>
        </p:txBody>
      </p:sp>
      <p:sp>
        <p:nvSpPr>
          <p:cNvPr id="39" name="Rechteck 38">
            <a:extLst>
              <a:ext uri="{FF2B5EF4-FFF2-40B4-BE49-F238E27FC236}">
                <a16:creationId xmlns:a16="http://schemas.microsoft.com/office/drawing/2014/main" id="{C29B65F2-6F23-4F47-B35C-7529AD2B1435}"/>
              </a:ext>
            </a:extLst>
          </p:cNvPr>
          <p:cNvSpPr/>
          <p:nvPr/>
        </p:nvSpPr>
        <p:spPr>
          <a:xfrm>
            <a:off x="7751536" y="4093818"/>
            <a:ext cx="3062842" cy="1220419"/>
          </a:xfrm>
          <a:prstGeom prst="rect">
            <a:avLst/>
          </a:prstGeom>
        </p:spPr>
        <p:txBody>
          <a:bodyPr wrap="square" lIns="0" tIns="0" rIns="0" bIns="0" anchor="t">
            <a:spAutoFit/>
          </a:bodyPr>
          <a:lstStyle/>
          <a:p>
            <a:pPr algn="ctr">
              <a:defRPr b="0" i="0"/>
            </a:pPr>
            <a:r>
              <a:rPr lang="2057" sz="1600" b="1">
                <a:solidFill>
                  <a:srgbClr val="FFFFFF"/>
                </a:solidFill>
                <a:latin typeface="Calibri"/>
                <a:ea typeface="+mn-lt"/>
                <a:cs typeface="Calibri"/>
              </a:rPr>
              <a:t>Scenario 3:</a:t>
            </a:r>
            <a:br>
              <a:rPr lang="2057" sz="1600" b="1">
                <a:latin typeface="Calibri" panose="020F0502020204030204" pitchFamily="34" charset="0"/>
                <a:ea typeface="+mn-lt"/>
                <a:cs typeface="Calibri" panose="020F0502020204030204" pitchFamily="34" charset="0"/>
              </a:rPr>
            </a:br>
            <a:r>
              <a:rPr lang="2057" sz="1600">
                <a:solidFill>
                  <a:srgbClr val="FFFFFF"/>
                </a:solidFill>
                <a:latin typeface="Calibri"/>
                <a:ea typeface="+mn-lt"/>
                <a:cs typeface="Calibri"/>
              </a:rPr>
              <a:t>Pay-per-view + all-round service</a:t>
            </a:r>
          </a:p>
          <a:p>
            <a:pPr algn="ctr">
              <a:defRPr b="0" i="0"/>
            </a:pPr>
            <a:r>
              <a:rPr lang="2057" sz="1600" b="1">
                <a:solidFill>
                  <a:schemeClr val="bg1"/>
                </a:solidFill>
                <a:latin typeface="Calibri"/>
                <a:ea typeface="+mn-lt"/>
                <a:cs typeface="Calibri"/>
              </a:rPr>
              <a:t>Sale of entertainment-services</a:t>
            </a:r>
            <a:r>
              <a:rPr lang="2057" sz="1600" b="0">
                <a:solidFill>
                  <a:schemeClr val="bg1"/>
                </a:solidFill>
                <a:latin typeface="Calibri"/>
                <a:ea typeface="+mn-lt"/>
                <a:cs typeface="Calibri"/>
              </a:rPr>
              <a:t> (based on televisions or alternative terminals)</a:t>
            </a:r>
            <a:endParaRPr lang="en-US" sz="1600">
              <a:solidFill>
                <a:schemeClr val="bg1"/>
              </a:solidFill>
              <a:latin typeface="Calibri"/>
              <a:cs typeface="Calibri"/>
            </a:endParaRPr>
          </a:p>
        </p:txBody>
      </p:sp>
      <p:sp>
        <p:nvSpPr>
          <p:cNvPr id="42" name="Textfeld 78">
            <a:extLst>
              <a:ext uri="{FF2B5EF4-FFF2-40B4-BE49-F238E27FC236}">
                <a16:creationId xmlns:a16="http://schemas.microsoft.com/office/drawing/2014/main" id="{F9C5F054-3B3E-1E44-8843-E1BEEBDD8137}"/>
              </a:ext>
            </a:extLst>
          </p:cNvPr>
          <p:cNvSpPr txBox="1"/>
          <p:nvPr/>
        </p:nvSpPr>
        <p:spPr bwMode="auto">
          <a:xfrm>
            <a:off x="1404105" y="5507843"/>
            <a:ext cx="3062842" cy="4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defTabSz="609585">
              <a:buSzTx/>
              <a:defRPr b="0" i="0"/>
            </a:pPr>
            <a:r>
              <a:rPr lang="2057" sz="1600" b="1">
                <a:latin typeface="Calibri"/>
                <a:cs typeface="Calibri"/>
              </a:rPr>
              <a:t>Primary role </a:t>
            </a:r>
            <a:r>
              <a:rPr lang="2057" sz="1600" b="0">
                <a:latin typeface="Calibri"/>
                <a:cs typeface="Calibri"/>
              </a:rPr>
              <a:t> </a:t>
            </a:r>
            <a:br>
              <a:rPr lang="2057" sz="1600" b="1">
                <a:latin typeface="Calibri"/>
                <a:cs typeface="Calibri"/>
              </a:rPr>
            </a:br>
            <a:r>
              <a:rPr lang="2057" sz="1600" b="0">
                <a:latin typeface="Calibri"/>
                <a:cs typeface="Calibri"/>
              </a:rPr>
              <a:t>Manufacturer</a:t>
            </a:r>
            <a:endParaRPr lang="de-DE" sz="1600">
              <a:latin typeface="Calibri" panose="020F0502020204030204" pitchFamily="34" charset="0"/>
              <a:cs typeface="Calibri" panose="020F0502020204030204" pitchFamily="34" charset="0"/>
            </a:endParaRPr>
          </a:p>
        </p:txBody>
      </p:sp>
      <p:sp>
        <p:nvSpPr>
          <p:cNvPr id="47" name="Textfeld 78">
            <a:extLst>
              <a:ext uri="{FF2B5EF4-FFF2-40B4-BE49-F238E27FC236}">
                <a16:creationId xmlns:a16="http://schemas.microsoft.com/office/drawing/2014/main" id="{00D52BB3-685E-CF47-8A0F-4E2D38AEC594}"/>
              </a:ext>
            </a:extLst>
          </p:cNvPr>
          <p:cNvSpPr txBox="1"/>
          <p:nvPr/>
        </p:nvSpPr>
        <p:spPr bwMode="auto">
          <a:xfrm>
            <a:off x="4578884" y="5507843"/>
            <a:ext cx="3071653" cy="4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defTabSz="609585">
              <a:buSzTx/>
              <a:defRPr b="0" i="0"/>
            </a:pPr>
            <a:r>
              <a:rPr lang="2057" sz="1600" b="1">
                <a:latin typeface="Calibri"/>
                <a:cs typeface="Calibri"/>
              </a:rPr>
              <a:t>Primary role</a:t>
            </a:r>
            <a:endParaRPr lang="de-DE" sz="1600" b="1">
              <a:latin typeface="Calibri" panose="020F0502020204030204" pitchFamily="34" charset="0"/>
              <a:cs typeface="Calibri" panose="020F0502020204030204" pitchFamily="34" charset="0"/>
            </a:endParaRPr>
          </a:p>
          <a:p>
            <a:pPr algn="ctr" defTabSz="609585">
              <a:buSzTx/>
              <a:defRPr b="0" i="0"/>
            </a:pPr>
            <a:r>
              <a:rPr lang="2057" sz="1600">
                <a:latin typeface="Calibri"/>
                <a:cs typeface="Calibri"/>
              </a:rPr>
              <a:t>Retailer</a:t>
            </a:r>
            <a:endParaRPr lang="de-DE" sz="1600" b="1">
              <a:latin typeface="Calibri" panose="020F0502020204030204" pitchFamily="34" charset="0"/>
              <a:cs typeface="Calibri" panose="020F0502020204030204" pitchFamily="34" charset="0"/>
            </a:endParaRPr>
          </a:p>
        </p:txBody>
      </p:sp>
      <p:sp>
        <p:nvSpPr>
          <p:cNvPr id="55" name="Textfeld 78">
            <a:extLst>
              <a:ext uri="{FF2B5EF4-FFF2-40B4-BE49-F238E27FC236}">
                <a16:creationId xmlns:a16="http://schemas.microsoft.com/office/drawing/2014/main" id="{37B9D8DE-0A23-D44C-AF29-33F3AF4C02A0}"/>
              </a:ext>
            </a:extLst>
          </p:cNvPr>
          <p:cNvSpPr txBox="1"/>
          <p:nvPr/>
        </p:nvSpPr>
        <p:spPr bwMode="auto">
          <a:xfrm>
            <a:off x="7758769" y="5507843"/>
            <a:ext cx="3064205" cy="4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defTabSz="609585">
              <a:defRPr b="0" i="0"/>
            </a:pPr>
            <a:r>
              <a:rPr lang="2057" sz="1600" b="1">
                <a:latin typeface="Calibri"/>
                <a:cs typeface="Calibri"/>
              </a:rPr>
              <a:t>Primary role</a:t>
            </a:r>
            <a:br>
              <a:rPr lang="2057" sz="1600" b="1">
                <a:latin typeface="Calibri"/>
                <a:cs typeface="Calibri"/>
              </a:rPr>
            </a:br>
            <a:r>
              <a:rPr lang="2057" sz="1600" b="0">
                <a:latin typeface="Calibri"/>
                <a:cs typeface="Calibri"/>
              </a:rPr>
              <a:t>Content provider</a:t>
            </a:r>
            <a:endParaRPr lang="de-DE" sz="1600">
              <a:latin typeface="Calibri" panose="020F0502020204030204" pitchFamily="34" charset="0"/>
              <a:cs typeface="Calibri" panose="020F0502020204030204" pitchFamily="34" charset="0"/>
            </a:endParaRPr>
          </a:p>
        </p:txBody>
      </p:sp>
      <p:sp>
        <p:nvSpPr>
          <p:cNvPr id="68" name="Rechteck 67">
            <a:extLst>
              <a:ext uri="{FF2B5EF4-FFF2-40B4-BE49-F238E27FC236}">
                <a16:creationId xmlns:a16="http://schemas.microsoft.com/office/drawing/2014/main" id="{0A110D90-9BB1-3542-914B-E5DA5B62DC5B}"/>
              </a:ext>
            </a:extLst>
          </p:cNvPr>
          <p:cNvSpPr/>
          <p:nvPr/>
        </p:nvSpPr>
        <p:spPr>
          <a:xfrm>
            <a:off x="295849" y="1160591"/>
            <a:ext cx="11591925" cy="51497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Fußzeilenplatzhalter 3">
            <a:extLst>
              <a:ext uri="{FF2B5EF4-FFF2-40B4-BE49-F238E27FC236}">
                <a16:creationId xmlns:a16="http://schemas.microsoft.com/office/drawing/2014/main" id="{DD56FA9C-62EC-1444-9E75-C06B9D87CF78}"/>
              </a:ext>
            </a:extLst>
          </p:cNvPr>
          <p:cNvSpPr>
            <a:spLocks noGrp="1"/>
          </p:cNvSpPr>
          <p:nvPr>
            <p:ph type="ftr" sz="quarter" idx="11"/>
          </p:nvPr>
        </p:nvSpPr>
        <p:spPr>
          <a:xfrm>
            <a:off x="4048274" y="6414953"/>
            <a:ext cx="4114800" cy="365125"/>
          </a:xfrm>
        </p:spPr>
        <p:txBody>
          <a:bodyPr/>
          <a:lstStyle/>
          <a:p>
            <a:pPr>
              <a:defRPr b="0" i="0"/>
            </a:pPr>
            <a:r>
              <a:rPr lang="2057"/>
              <a:t>Introduction to the Circular Economy</a:t>
            </a:r>
          </a:p>
        </p:txBody>
      </p:sp>
      <p:sp>
        <p:nvSpPr>
          <p:cNvPr id="21" name="Rechteck 20">
            <a:extLst>
              <a:ext uri="{FF2B5EF4-FFF2-40B4-BE49-F238E27FC236}">
                <a16:creationId xmlns:a16="http://schemas.microsoft.com/office/drawing/2014/main" id="{D3437374-C98A-974A-9883-BFCE69FAFC12}"/>
              </a:ext>
            </a:extLst>
          </p:cNvPr>
          <p:cNvSpPr/>
          <p:nvPr/>
        </p:nvSpPr>
        <p:spPr>
          <a:xfrm>
            <a:off x="295849" y="1452968"/>
            <a:ext cx="1234542" cy="335615"/>
          </a:xfrm>
          <a:prstGeom prst="rect">
            <a:avLst/>
          </a:prstGeom>
        </p:spPr>
        <p:txBody>
          <a:bodyPr wrap="none" lIns="91440" tIns="45720" rIns="91440" bIns="45720" anchor="t">
            <a:spAutoFit/>
          </a:bodyPr>
          <a:lstStyle/>
          <a:p>
            <a:pPr>
              <a:defRPr b="0" i="0"/>
            </a:pPr>
            <a:r>
              <a:rPr lang="2057" sz="1600" b="1">
                <a:latin typeface="Calibri"/>
                <a:cs typeface="Calibri"/>
              </a:rPr>
              <a:t>Service level</a:t>
            </a:r>
            <a:endParaRPr lang="de-DE" sz="1600">
              <a:latin typeface="Calibri" panose="020F0502020204030204" pitchFamily="34" charset="0"/>
              <a:cs typeface="Calibri" panose="020F0502020204030204" pitchFamily="34" charset="0"/>
            </a:endParaRPr>
          </a:p>
        </p:txBody>
      </p:sp>
      <p:pic>
        <p:nvPicPr>
          <p:cNvPr id="3" name="Grafik 3">
            <a:extLst>
              <a:ext uri="{FF2B5EF4-FFF2-40B4-BE49-F238E27FC236}">
                <a16:creationId xmlns:a16="http://schemas.microsoft.com/office/drawing/2014/main" id="{77970AB0-F7FC-55CE-1F0F-02297BEB74B0}"/>
              </a:ext>
            </a:extLst>
          </p:cNvPr>
          <p:cNvPicPr>
            <a:picLocks noChangeAspect="1"/>
          </p:cNvPicPr>
          <p:nvPr/>
        </p:nvPicPr>
        <p:blipFill>
          <a:blip r:embed="rId3"/>
          <a:srcRect t="39216" b="15686"/>
          <a:stretch>
            <a:fillRect/>
          </a:stretch>
        </p:blipFill>
        <p:spPr>
          <a:xfrm>
            <a:off x="1666992" y="1400610"/>
            <a:ext cx="2619244" cy="444148"/>
          </a:xfrm>
          <a:prstGeom prst="rect">
            <a:avLst/>
          </a:prstGeom>
        </p:spPr>
      </p:pic>
      <p:pic>
        <p:nvPicPr>
          <p:cNvPr id="4" name="Grafik 4">
            <a:extLst>
              <a:ext uri="{FF2B5EF4-FFF2-40B4-BE49-F238E27FC236}">
                <a16:creationId xmlns:a16="http://schemas.microsoft.com/office/drawing/2014/main" id="{260E816A-5A8C-58F3-ABBC-441273BAD935}"/>
              </a:ext>
            </a:extLst>
          </p:cNvPr>
          <p:cNvPicPr>
            <a:picLocks noChangeAspect="1"/>
          </p:cNvPicPr>
          <p:nvPr/>
        </p:nvPicPr>
        <p:blipFill>
          <a:blip r:embed="rId4"/>
          <a:srcRect r="-364" b="12281"/>
          <a:stretch>
            <a:fillRect/>
          </a:stretch>
        </p:blipFill>
        <p:spPr>
          <a:xfrm>
            <a:off x="4809066" y="1371535"/>
            <a:ext cx="2536259" cy="474861"/>
          </a:xfrm>
          <a:prstGeom prst="rect">
            <a:avLst/>
          </a:prstGeom>
        </p:spPr>
      </p:pic>
      <p:pic>
        <p:nvPicPr>
          <p:cNvPr id="5" name="Grafik 5">
            <a:extLst>
              <a:ext uri="{FF2B5EF4-FFF2-40B4-BE49-F238E27FC236}">
                <a16:creationId xmlns:a16="http://schemas.microsoft.com/office/drawing/2014/main" id="{FB2AAF28-2526-7F9C-0A31-AD5A4A305864}"/>
              </a:ext>
            </a:extLst>
          </p:cNvPr>
          <p:cNvPicPr>
            <a:picLocks noChangeAspect="1"/>
          </p:cNvPicPr>
          <p:nvPr/>
        </p:nvPicPr>
        <p:blipFill>
          <a:blip r:embed="rId5"/>
          <a:srcRect t="10401" r="-344" b="12179"/>
          <a:stretch>
            <a:fillRect/>
          </a:stretch>
        </p:blipFill>
        <p:spPr>
          <a:xfrm>
            <a:off x="7979363" y="1400610"/>
            <a:ext cx="2752628" cy="446172"/>
          </a:xfrm>
          <a:prstGeom prst="rect">
            <a:avLst/>
          </a:prstGeom>
        </p:spPr>
      </p:pic>
      <p:sp>
        <p:nvSpPr>
          <p:cNvPr id="6" name="TextBox 3">
            <a:extLst>
              <a:ext uri="{FF2B5EF4-FFF2-40B4-BE49-F238E27FC236}">
                <a16:creationId xmlns:a16="http://schemas.microsoft.com/office/drawing/2014/main" id="{79702BF2-5138-0316-C9D2-084F462FC418}"/>
              </a:ext>
            </a:extLst>
          </p:cNvPr>
          <p:cNvSpPr txBox="1"/>
          <p:nvPr/>
        </p:nvSpPr>
        <p:spPr>
          <a:xfrm>
            <a:off x="304226" y="6079501"/>
            <a:ext cx="7292468" cy="228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a:latin typeface="Calibri"/>
                <a:cs typeface="Calibri"/>
              </a:rPr>
              <a:t>Source: Circular Economy Initiative Deutschland (2021): “Circular Business Models: Overcoming Barriers, Unleashing Potentials”</a:t>
            </a:r>
          </a:p>
        </p:txBody>
      </p:sp>
      <p:pic>
        <p:nvPicPr>
          <p:cNvPr id="14" name="Grafik 13">
            <a:extLst>
              <a:ext uri="{FF2B5EF4-FFF2-40B4-BE49-F238E27FC236}">
                <a16:creationId xmlns:a16="http://schemas.microsoft.com/office/drawing/2014/main" id="{2C7218AD-5F90-9F36-63D5-D5B3475288C2}"/>
              </a:ext>
            </a:extLst>
          </p:cNvPr>
          <p:cNvPicPr>
            <a:picLocks noChangeAspect="1"/>
          </p:cNvPicPr>
          <p:nvPr/>
        </p:nvPicPr>
        <p:blipFill>
          <a:blip r:embed="rId6"/>
          <a:stretch>
            <a:fillRect/>
          </a:stretch>
        </p:blipFill>
        <p:spPr>
          <a:xfrm>
            <a:off x="2435114" y="2992267"/>
            <a:ext cx="982791" cy="982791"/>
          </a:xfrm>
          <a:prstGeom prst="rect">
            <a:avLst/>
          </a:prstGeom>
        </p:spPr>
      </p:pic>
      <p:pic>
        <p:nvPicPr>
          <p:cNvPr id="16" name="Grafik 15">
            <a:extLst>
              <a:ext uri="{FF2B5EF4-FFF2-40B4-BE49-F238E27FC236}">
                <a16:creationId xmlns:a16="http://schemas.microsoft.com/office/drawing/2014/main" id="{60415ED8-79A0-5F3B-45CA-20F8EAA44E30}"/>
              </a:ext>
            </a:extLst>
          </p:cNvPr>
          <p:cNvPicPr>
            <a:picLocks noChangeAspect="1"/>
          </p:cNvPicPr>
          <p:nvPr/>
        </p:nvPicPr>
        <p:blipFill>
          <a:blip r:embed="rId7"/>
          <a:stretch>
            <a:fillRect/>
          </a:stretch>
        </p:blipFill>
        <p:spPr>
          <a:xfrm>
            <a:off x="2732550" y="3226361"/>
            <a:ext cx="387918" cy="387918"/>
          </a:xfrm>
          <a:prstGeom prst="rect">
            <a:avLst/>
          </a:prstGeom>
        </p:spPr>
      </p:pic>
      <p:pic>
        <p:nvPicPr>
          <p:cNvPr id="18" name="Grafik 17">
            <a:extLst>
              <a:ext uri="{FF2B5EF4-FFF2-40B4-BE49-F238E27FC236}">
                <a16:creationId xmlns:a16="http://schemas.microsoft.com/office/drawing/2014/main" id="{1FA6EA12-D0A5-A4DE-D1D8-4D5783A7B5B3}"/>
              </a:ext>
            </a:extLst>
          </p:cNvPr>
          <p:cNvPicPr>
            <a:picLocks noChangeAspect="1"/>
          </p:cNvPicPr>
          <p:nvPr/>
        </p:nvPicPr>
        <p:blipFill>
          <a:blip r:embed="rId8"/>
          <a:stretch>
            <a:fillRect/>
          </a:stretch>
        </p:blipFill>
        <p:spPr>
          <a:xfrm>
            <a:off x="3547543" y="3208791"/>
            <a:ext cx="445552" cy="445552"/>
          </a:xfrm>
          <a:prstGeom prst="rect">
            <a:avLst/>
          </a:prstGeom>
        </p:spPr>
      </p:pic>
      <p:pic>
        <p:nvPicPr>
          <p:cNvPr id="24" name="Grafik 23">
            <a:extLst>
              <a:ext uri="{FF2B5EF4-FFF2-40B4-BE49-F238E27FC236}">
                <a16:creationId xmlns:a16="http://schemas.microsoft.com/office/drawing/2014/main" id="{3F0D0AD2-63F5-EB61-BE6B-41C908E62E69}"/>
              </a:ext>
            </a:extLst>
          </p:cNvPr>
          <p:cNvPicPr>
            <a:picLocks noChangeAspect="1"/>
          </p:cNvPicPr>
          <p:nvPr/>
        </p:nvPicPr>
        <p:blipFill>
          <a:blip r:embed="rId6"/>
          <a:stretch>
            <a:fillRect/>
          </a:stretch>
        </p:blipFill>
        <p:spPr>
          <a:xfrm>
            <a:off x="9876693" y="3513389"/>
            <a:ext cx="411079" cy="411079"/>
          </a:xfrm>
          <a:prstGeom prst="rect">
            <a:avLst/>
          </a:prstGeom>
        </p:spPr>
      </p:pic>
      <p:pic>
        <p:nvPicPr>
          <p:cNvPr id="29" name="Grafik 28">
            <a:extLst>
              <a:ext uri="{FF2B5EF4-FFF2-40B4-BE49-F238E27FC236}">
                <a16:creationId xmlns:a16="http://schemas.microsoft.com/office/drawing/2014/main" id="{F9CD6951-262B-5BDF-750A-8948354EA396}"/>
              </a:ext>
            </a:extLst>
          </p:cNvPr>
          <p:cNvPicPr>
            <a:picLocks noChangeAspect="1"/>
          </p:cNvPicPr>
          <p:nvPr/>
        </p:nvPicPr>
        <p:blipFill>
          <a:blip r:embed="rId9"/>
          <a:stretch>
            <a:fillRect/>
          </a:stretch>
        </p:blipFill>
        <p:spPr>
          <a:xfrm>
            <a:off x="9857460" y="3128300"/>
            <a:ext cx="425229" cy="425229"/>
          </a:xfrm>
          <a:prstGeom prst="rect">
            <a:avLst/>
          </a:prstGeom>
        </p:spPr>
      </p:pic>
      <p:pic>
        <p:nvPicPr>
          <p:cNvPr id="35" name="Grafik 34">
            <a:extLst>
              <a:ext uri="{FF2B5EF4-FFF2-40B4-BE49-F238E27FC236}">
                <a16:creationId xmlns:a16="http://schemas.microsoft.com/office/drawing/2014/main" id="{A135C3E1-D5AA-66D8-1F10-504892EB9325}"/>
              </a:ext>
            </a:extLst>
          </p:cNvPr>
          <p:cNvPicPr>
            <a:picLocks noChangeAspect="1"/>
          </p:cNvPicPr>
          <p:nvPr/>
        </p:nvPicPr>
        <p:blipFill>
          <a:blip r:embed="rId7"/>
          <a:stretch>
            <a:fillRect/>
          </a:stretch>
        </p:blipFill>
        <p:spPr>
          <a:xfrm>
            <a:off x="9994482" y="3606339"/>
            <a:ext cx="172030" cy="172030"/>
          </a:xfrm>
          <a:prstGeom prst="rect">
            <a:avLst/>
          </a:prstGeom>
        </p:spPr>
      </p:pic>
      <p:pic>
        <p:nvPicPr>
          <p:cNvPr id="50" name="Grafik 49">
            <a:extLst>
              <a:ext uri="{FF2B5EF4-FFF2-40B4-BE49-F238E27FC236}">
                <a16:creationId xmlns:a16="http://schemas.microsoft.com/office/drawing/2014/main" id="{0612969A-A5FC-B77D-A59A-172B0D9691CD}"/>
              </a:ext>
            </a:extLst>
          </p:cNvPr>
          <p:cNvPicPr>
            <a:picLocks noChangeAspect="1"/>
          </p:cNvPicPr>
          <p:nvPr/>
        </p:nvPicPr>
        <p:blipFill>
          <a:blip r:embed="rId10"/>
          <a:stretch>
            <a:fillRect/>
          </a:stretch>
        </p:blipFill>
        <p:spPr>
          <a:xfrm>
            <a:off x="8777102" y="2986771"/>
            <a:ext cx="931745" cy="931745"/>
          </a:xfrm>
          <a:prstGeom prst="rect">
            <a:avLst/>
          </a:prstGeom>
        </p:spPr>
      </p:pic>
      <p:pic>
        <p:nvPicPr>
          <p:cNvPr id="34" name="Grafik 33">
            <a:extLst>
              <a:ext uri="{FF2B5EF4-FFF2-40B4-BE49-F238E27FC236}">
                <a16:creationId xmlns:a16="http://schemas.microsoft.com/office/drawing/2014/main" id="{B637F388-AA0A-4F0F-CBB4-946015ADDB48}"/>
              </a:ext>
            </a:extLst>
          </p:cNvPr>
          <p:cNvPicPr>
            <a:picLocks noChangeAspect="1"/>
          </p:cNvPicPr>
          <p:nvPr/>
        </p:nvPicPr>
        <p:blipFill>
          <a:blip r:embed="rId11"/>
          <a:srcRect l="39893" t="20047" r="11138" b="16711"/>
          <a:stretch>
            <a:fillRect/>
          </a:stretch>
        </p:blipFill>
        <p:spPr>
          <a:xfrm>
            <a:off x="8988846" y="3147487"/>
            <a:ext cx="530243" cy="684810"/>
          </a:xfrm>
          <a:prstGeom prst="rect">
            <a:avLst/>
          </a:prstGeom>
        </p:spPr>
      </p:pic>
      <p:sp>
        <p:nvSpPr>
          <p:cNvPr id="17" name="Textfeld 16">
            <a:extLst>
              <a:ext uri="{FF2B5EF4-FFF2-40B4-BE49-F238E27FC236}">
                <a16:creationId xmlns:a16="http://schemas.microsoft.com/office/drawing/2014/main" id="{BC498143-6A55-C331-CF31-D42B3DBFCC54}"/>
              </a:ext>
            </a:extLst>
          </p:cNvPr>
          <p:cNvSpPr txBox="1"/>
          <p:nvPr/>
        </p:nvSpPr>
        <p:spPr>
          <a:xfrm>
            <a:off x="9696881" y="3002399"/>
            <a:ext cx="586394" cy="228829"/>
          </a:xfrm>
          <a:prstGeom prst="rect">
            <a:avLst/>
          </a:prstGeom>
          <a:noFill/>
        </p:spPr>
        <p:txBody>
          <a:bodyPr wrap="square">
            <a:spAutoFit/>
          </a:bodyPr>
          <a:lstStyle/>
          <a:p>
            <a:pPr>
              <a:defRPr b="0" i="0"/>
            </a:pPr>
            <a:r>
              <a:rPr lang="2057" sz="900">
                <a:solidFill>
                  <a:srgbClr val="FFFFFF"/>
                </a:solidFill>
                <a:latin typeface="Calibri"/>
                <a:ea typeface="+mn-lt"/>
                <a:cs typeface="Calibri"/>
              </a:rPr>
              <a:t>incl.</a:t>
            </a:r>
            <a:endParaRPr lang="de-DE" sz="900"/>
          </a:p>
        </p:txBody>
      </p:sp>
      <p:pic>
        <p:nvPicPr>
          <p:cNvPr id="22" name="Grafik 21">
            <a:extLst>
              <a:ext uri="{FF2B5EF4-FFF2-40B4-BE49-F238E27FC236}">
                <a16:creationId xmlns:a16="http://schemas.microsoft.com/office/drawing/2014/main" id="{6A06AE75-57F6-3883-C1F7-559EF65DA6EB}"/>
              </a:ext>
            </a:extLst>
          </p:cNvPr>
          <p:cNvPicPr>
            <a:picLocks noChangeAspect="1"/>
          </p:cNvPicPr>
          <p:nvPr/>
        </p:nvPicPr>
        <p:blipFill>
          <a:blip r:embed="rId10"/>
          <a:stretch>
            <a:fillRect/>
          </a:stretch>
        </p:blipFill>
        <p:spPr>
          <a:xfrm>
            <a:off x="5680777" y="2981258"/>
            <a:ext cx="931745" cy="931745"/>
          </a:xfrm>
          <a:prstGeom prst="rect">
            <a:avLst/>
          </a:prstGeom>
        </p:spPr>
      </p:pic>
      <p:pic>
        <p:nvPicPr>
          <p:cNvPr id="11" name="Grafik 10">
            <a:extLst>
              <a:ext uri="{FF2B5EF4-FFF2-40B4-BE49-F238E27FC236}">
                <a16:creationId xmlns:a16="http://schemas.microsoft.com/office/drawing/2014/main" id="{2DF125F7-FAEC-42BD-E7F5-372A0C942EB5}"/>
              </a:ext>
            </a:extLst>
          </p:cNvPr>
          <p:cNvPicPr>
            <a:picLocks noChangeAspect="1"/>
          </p:cNvPicPr>
          <p:nvPr/>
        </p:nvPicPr>
        <p:blipFill>
          <a:blip r:embed="rId6"/>
          <a:stretch>
            <a:fillRect/>
          </a:stretch>
        </p:blipFill>
        <p:spPr>
          <a:xfrm>
            <a:off x="5864315" y="3239228"/>
            <a:ext cx="549003" cy="549003"/>
          </a:xfrm>
          <a:prstGeom prst="rect">
            <a:avLst/>
          </a:prstGeom>
        </p:spPr>
      </p:pic>
      <p:pic>
        <p:nvPicPr>
          <p:cNvPr id="13" name="Grafik 12">
            <a:extLst>
              <a:ext uri="{FF2B5EF4-FFF2-40B4-BE49-F238E27FC236}">
                <a16:creationId xmlns:a16="http://schemas.microsoft.com/office/drawing/2014/main" id="{CA04559A-B008-6CA3-FCC6-90AA71A41E16}"/>
              </a:ext>
            </a:extLst>
          </p:cNvPr>
          <p:cNvPicPr>
            <a:picLocks noChangeAspect="1"/>
          </p:cNvPicPr>
          <p:nvPr/>
        </p:nvPicPr>
        <p:blipFill>
          <a:blip r:embed="rId7"/>
          <a:stretch>
            <a:fillRect/>
          </a:stretch>
        </p:blipFill>
        <p:spPr>
          <a:xfrm>
            <a:off x="6019989" y="3361475"/>
            <a:ext cx="237654" cy="237654"/>
          </a:xfrm>
          <a:prstGeom prst="rect">
            <a:avLst/>
          </a:prstGeom>
        </p:spPr>
      </p:pic>
      <p:pic>
        <p:nvPicPr>
          <p:cNvPr id="40" name="Grafik 39">
            <a:extLst>
              <a:ext uri="{FF2B5EF4-FFF2-40B4-BE49-F238E27FC236}">
                <a16:creationId xmlns:a16="http://schemas.microsoft.com/office/drawing/2014/main" id="{59368E71-0F3F-EAF3-012A-69A58F276B7A}"/>
              </a:ext>
            </a:extLst>
          </p:cNvPr>
          <p:cNvPicPr>
            <a:picLocks noChangeAspect="1"/>
          </p:cNvPicPr>
          <p:nvPr/>
        </p:nvPicPr>
        <p:blipFill>
          <a:blip r:embed="rId12"/>
          <a:stretch>
            <a:fillRect/>
          </a:stretch>
        </p:blipFill>
        <p:spPr>
          <a:xfrm>
            <a:off x="6704832" y="3282217"/>
            <a:ext cx="424543" cy="424543"/>
          </a:xfrm>
          <a:prstGeom prst="rect">
            <a:avLst/>
          </a:prstGeom>
        </p:spPr>
      </p:pic>
    </p:spTree>
    <p:extLst>
      <p:ext uri="{BB962C8B-B14F-4D97-AF65-F5344CB8AC3E}">
        <p14:creationId xmlns:p14="http://schemas.microsoft.com/office/powerpoint/2010/main" val="7980064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97554935-309B-7847-9B41-0AD4E88CC6DD}"/>
              </a:ext>
            </a:extLst>
          </p:cNvPr>
          <p:cNvSpPr/>
          <p:nvPr/>
        </p:nvSpPr>
        <p:spPr>
          <a:xfrm>
            <a:off x="-1" y="1"/>
            <a:ext cx="9960430" cy="6857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Montserrat"/>
              <a:ea typeface="+mn-ea"/>
              <a:cs typeface="+mn-cs"/>
            </a:endParaRPr>
          </a:p>
        </p:txBody>
      </p:sp>
      <p:sp>
        <p:nvSpPr>
          <p:cNvPr id="3" name="TextBox 39">
            <a:extLst>
              <a:ext uri="{FF2B5EF4-FFF2-40B4-BE49-F238E27FC236}">
                <a16:creationId xmlns:a16="http://schemas.microsoft.com/office/drawing/2014/main" id="{ED1CECFC-67E8-254E-B02C-3DCD83313C4B}"/>
              </a:ext>
            </a:extLst>
          </p:cNvPr>
          <p:cNvSpPr txBox="1"/>
          <p:nvPr/>
        </p:nvSpPr>
        <p:spPr>
          <a:xfrm>
            <a:off x="-640682" y="16431"/>
            <a:ext cx="4013939" cy="3752789"/>
          </a:xfrm>
          <a:prstGeom prst="rect">
            <a:avLst/>
          </a:prstGeom>
          <a:noFill/>
        </p:spPr>
        <p:txBody>
          <a:bodyPr wrap="square" rtlCol="0" anchor="ctr">
            <a:spAutoFit/>
          </a:bodyPr>
          <a:lstStyle/>
          <a:p>
            <a:pPr>
              <a:defRPr b="0" i="0"/>
            </a:pPr>
            <a:r>
              <a:rPr lang="2057" sz="24000" kern="3000" spc="600">
                <a:latin typeface="Calibri" panose="020F0502020204030204" pitchFamily="34" charset="0"/>
                <a:ea typeface="Montserrat Thin" charset="0"/>
                <a:cs typeface="Calibri" panose="020F0502020204030204" pitchFamily="34" charset="0"/>
              </a:rPr>
              <a:t>01</a:t>
            </a:r>
          </a:p>
        </p:txBody>
      </p:sp>
      <p:sp>
        <p:nvSpPr>
          <p:cNvPr id="4" name="TextBox 30">
            <a:extLst>
              <a:ext uri="{FF2B5EF4-FFF2-40B4-BE49-F238E27FC236}">
                <a16:creationId xmlns:a16="http://schemas.microsoft.com/office/drawing/2014/main" id="{14C3AF57-7CC3-2D40-9263-02AC6F7DDD9E}"/>
              </a:ext>
            </a:extLst>
          </p:cNvPr>
          <p:cNvSpPr txBox="1"/>
          <p:nvPr/>
        </p:nvSpPr>
        <p:spPr>
          <a:xfrm>
            <a:off x="3012797" y="2223311"/>
            <a:ext cx="6120988" cy="3651088"/>
          </a:xfrm>
          <a:prstGeom prst="rect">
            <a:avLst/>
          </a:prstGeom>
          <a:noFill/>
        </p:spPr>
        <p:txBody>
          <a:bodyPr wrap="square" rtlCol="0">
            <a:spAutoFit/>
          </a:bodyPr>
          <a:lstStyle/>
          <a:p>
            <a:pPr>
              <a:lnSpc>
                <a:spcPts val="7000"/>
              </a:lnSpc>
              <a:defRPr b="0" i="0"/>
            </a:pPr>
            <a:r>
              <a:rPr lang="2057" sz="6600" dirty="0">
                <a:solidFill>
                  <a:srgbClr val="FFFFFF"/>
                </a:solidFill>
                <a:cs typeface="Calibri" panose="020F0502020204030204" pitchFamily="34" charset="0"/>
              </a:rPr>
              <a:t>Why is there a need for a Circular Economy? </a:t>
            </a:r>
          </a:p>
        </p:txBody>
      </p:sp>
      <p:pic>
        <p:nvPicPr>
          <p:cNvPr id="5" name="Graphic 154">
            <a:extLst>
              <a:ext uri="{FF2B5EF4-FFF2-40B4-BE49-F238E27FC236}">
                <a16:creationId xmlns:a16="http://schemas.microsoft.com/office/drawing/2014/main" id="{3B647881-3593-7542-9770-B169B50015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6988" y="1444645"/>
            <a:ext cx="1272989" cy="1272989"/>
          </a:xfrm>
          <a:prstGeom prst="rect">
            <a:avLst/>
          </a:prstGeom>
        </p:spPr>
      </p:pic>
    </p:spTree>
    <p:extLst>
      <p:ext uri="{BB962C8B-B14F-4D97-AF65-F5344CB8AC3E}">
        <p14:creationId xmlns:p14="http://schemas.microsoft.com/office/powerpoint/2010/main" val="26430222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97554935-309B-7847-9B41-0AD4E88CC6DD}"/>
              </a:ext>
            </a:extLst>
          </p:cNvPr>
          <p:cNvSpPr/>
          <p:nvPr/>
        </p:nvSpPr>
        <p:spPr>
          <a:xfrm>
            <a:off x="-1" y="1"/>
            <a:ext cx="9960430" cy="6857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Montserrat"/>
              <a:ea typeface="+mn-ea"/>
              <a:cs typeface="+mn-cs"/>
            </a:endParaRPr>
          </a:p>
        </p:txBody>
      </p:sp>
      <p:sp>
        <p:nvSpPr>
          <p:cNvPr id="3" name="TextBox 39">
            <a:extLst>
              <a:ext uri="{FF2B5EF4-FFF2-40B4-BE49-F238E27FC236}">
                <a16:creationId xmlns:a16="http://schemas.microsoft.com/office/drawing/2014/main" id="{ED1CECFC-67E8-254E-B02C-3DCD83313C4B}"/>
              </a:ext>
            </a:extLst>
          </p:cNvPr>
          <p:cNvSpPr txBox="1"/>
          <p:nvPr/>
        </p:nvSpPr>
        <p:spPr>
          <a:xfrm>
            <a:off x="-640682" y="16431"/>
            <a:ext cx="4013939" cy="3752789"/>
          </a:xfrm>
          <a:prstGeom prst="rect">
            <a:avLst/>
          </a:prstGeom>
          <a:noFill/>
        </p:spPr>
        <p:txBody>
          <a:bodyPr wrap="square" rtlCol="0" anchor="ctr">
            <a:spAutoFit/>
          </a:bodyPr>
          <a:lstStyle/>
          <a:p>
            <a:pPr>
              <a:defRPr b="0" i="0"/>
            </a:pPr>
            <a:r>
              <a:rPr lang="2057" sz="24000" kern="3000" spc="600">
                <a:latin typeface="Calibri" panose="020F0502020204030204" pitchFamily="34" charset="0"/>
                <a:ea typeface="Montserrat Thin" charset="0"/>
                <a:cs typeface="Calibri" panose="020F0502020204030204" pitchFamily="34" charset="0"/>
              </a:rPr>
              <a:t>05</a:t>
            </a:r>
          </a:p>
        </p:txBody>
      </p:sp>
      <p:sp>
        <p:nvSpPr>
          <p:cNvPr id="6" name="TextBox 30">
            <a:extLst>
              <a:ext uri="{FF2B5EF4-FFF2-40B4-BE49-F238E27FC236}">
                <a16:creationId xmlns:a16="http://schemas.microsoft.com/office/drawing/2014/main" id="{DD81028E-4F83-6A4B-9E7B-7084FB088238}"/>
              </a:ext>
            </a:extLst>
          </p:cNvPr>
          <p:cNvSpPr txBox="1"/>
          <p:nvPr/>
        </p:nvSpPr>
        <p:spPr>
          <a:xfrm>
            <a:off x="3027174" y="2190653"/>
            <a:ext cx="6567132" cy="3651088"/>
          </a:xfrm>
          <a:prstGeom prst="rect">
            <a:avLst/>
          </a:prstGeom>
          <a:noFill/>
        </p:spPr>
        <p:txBody>
          <a:bodyPr wrap="square" lIns="91440" tIns="45720" rIns="91440" bIns="45720" rtlCol="0" anchor="t">
            <a:spAutoFit/>
          </a:bodyPr>
          <a:lstStyle/>
          <a:p>
            <a:pPr>
              <a:lnSpc>
                <a:spcPts val="7000"/>
              </a:lnSpc>
              <a:defRPr b="0" i="0"/>
            </a:pPr>
            <a:r>
              <a:rPr lang="2057" sz="6600" dirty="0">
                <a:solidFill>
                  <a:srgbClr val="FFFFFF"/>
                </a:solidFill>
                <a:cs typeface="Calibri"/>
              </a:rPr>
              <a:t>Presentation </a:t>
            </a:r>
            <a:br>
              <a:rPr lang="2057" sz="6600" dirty="0">
                <a:cs typeface="Calibri" panose="020F0502020204030204" pitchFamily="34" charset="0"/>
              </a:rPr>
            </a:br>
            <a:r>
              <a:rPr lang="2057" sz="6600" dirty="0">
                <a:solidFill>
                  <a:srgbClr val="FFFFFF"/>
                </a:solidFill>
                <a:cs typeface="Calibri"/>
              </a:rPr>
              <a:t>of the strategy game </a:t>
            </a:r>
            <a:endParaRPr lang="en-US" sz="6600" dirty="0">
              <a:solidFill>
                <a:srgbClr val="FFFFFF"/>
              </a:solidFill>
              <a:cs typeface="Calibri" panose="020F0502020204030204" pitchFamily="34" charset="0"/>
            </a:endParaRPr>
          </a:p>
          <a:p>
            <a:pPr>
              <a:lnSpc>
                <a:spcPts val="7000"/>
              </a:lnSpc>
            </a:pPr>
            <a:endParaRPr lang="en-US" sz="6600" dirty="0">
              <a:solidFill>
                <a:srgbClr val="FFFFFF"/>
              </a:solidFill>
              <a:cs typeface="Calibri" panose="020F0502020204030204" pitchFamily="34" charset="0"/>
            </a:endParaRPr>
          </a:p>
        </p:txBody>
      </p:sp>
      <p:sp>
        <p:nvSpPr>
          <p:cNvPr id="7" name="Abgerundetes Rechteck 6">
            <a:extLst>
              <a:ext uri="{FF2B5EF4-FFF2-40B4-BE49-F238E27FC236}">
                <a16:creationId xmlns:a16="http://schemas.microsoft.com/office/drawing/2014/main" id="{0A1B62E1-07B6-EF42-9F26-8EF16D330AFA}"/>
              </a:ext>
            </a:extLst>
          </p:cNvPr>
          <p:cNvSpPr/>
          <p:nvPr/>
        </p:nvSpPr>
        <p:spPr>
          <a:xfrm>
            <a:off x="10368028" y="1023249"/>
            <a:ext cx="842634" cy="129860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s Rechteck 7">
            <a:extLst>
              <a:ext uri="{FF2B5EF4-FFF2-40B4-BE49-F238E27FC236}">
                <a16:creationId xmlns:a16="http://schemas.microsoft.com/office/drawing/2014/main" id="{029C9877-6C58-C24E-AFA0-DA5823637390}"/>
              </a:ext>
            </a:extLst>
          </p:cNvPr>
          <p:cNvSpPr/>
          <p:nvPr/>
        </p:nvSpPr>
        <p:spPr>
          <a:xfrm>
            <a:off x="11008708" y="1319085"/>
            <a:ext cx="842634" cy="1298609"/>
          </a:xfrm>
          <a:prstGeom prst="round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64186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05084F4-202B-454E-9578-B67927D4C1CE}"/>
              </a:ext>
            </a:extLst>
          </p:cNvPr>
          <p:cNvSpPr>
            <a:spLocks noGrp="1"/>
          </p:cNvSpPr>
          <p:nvPr>
            <p:ph type="ftr" sz="quarter" idx="11"/>
          </p:nvPr>
        </p:nvSpPr>
        <p:spPr/>
        <p:txBody>
          <a:bodyPr/>
          <a:lstStyle/>
          <a:p>
            <a:pPr>
              <a:defRPr b="0" i="0"/>
            </a:pPr>
            <a:r>
              <a:rPr lang="2057"/>
              <a:t>Introduction to the Circular Economy</a:t>
            </a:r>
          </a:p>
        </p:txBody>
      </p:sp>
      <p:sp>
        <p:nvSpPr>
          <p:cNvPr id="3" name="Inhaltsplatzhalter 2">
            <a:extLst>
              <a:ext uri="{FF2B5EF4-FFF2-40B4-BE49-F238E27FC236}">
                <a16:creationId xmlns:a16="http://schemas.microsoft.com/office/drawing/2014/main" id="{85DDD518-5339-0749-9A66-D8A70B8BDD40}"/>
              </a:ext>
            </a:extLst>
          </p:cNvPr>
          <p:cNvSpPr>
            <a:spLocks noGrp="1"/>
          </p:cNvSpPr>
          <p:nvPr>
            <p:ph idx="1"/>
          </p:nvPr>
        </p:nvSpPr>
        <p:spPr>
          <a:xfrm>
            <a:off x="300038" y="1268412"/>
            <a:ext cx="11580551" cy="1989772"/>
          </a:xfrm>
        </p:spPr>
        <p:txBody>
          <a:bodyPr vert="horz" lIns="0" tIns="0" rIns="0" bIns="0" rtlCol="0" anchor="t">
            <a:noAutofit/>
          </a:bodyPr>
          <a:lstStyle/>
          <a:p>
            <a:pPr marL="0" indent="0">
              <a:buNone/>
              <a:defRPr b="0" i="0"/>
            </a:pPr>
            <a:r>
              <a:rPr lang="2057" b="1" dirty="0"/>
              <a:t>Content:</a:t>
            </a:r>
            <a:r>
              <a:rPr lang="2057" b="0" dirty="0"/>
              <a:t> CEID working group’s typology of circular business models </a:t>
            </a:r>
            <a:r>
              <a:rPr lang="2057" dirty="0"/>
              <a:t> </a:t>
            </a:r>
            <a:endParaRPr lang="en-US" dirty="0">
              <a:cs typeface="Calibri"/>
            </a:endParaRPr>
          </a:p>
          <a:p>
            <a:pPr marL="0" indent="0">
              <a:buNone/>
              <a:defRPr b="0" i="0"/>
            </a:pPr>
            <a:r>
              <a:rPr lang="2057" b="1" dirty="0"/>
              <a:t>Goal:</a:t>
            </a:r>
            <a:r>
              <a:rPr lang="2057" dirty="0"/>
              <a:t> As many </a:t>
            </a:r>
            <a:r>
              <a:rPr lang="2057" b="0" dirty="0"/>
              <a:t>German companies as possible </a:t>
            </a:r>
            <a:r>
              <a:rPr lang="de-DE" dirty="0" err="1"/>
              <a:t>understand</a:t>
            </a:r>
            <a:r>
              <a:rPr lang="2057" b="0" dirty="0"/>
              <a:t> Circular Economy </a:t>
            </a:r>
            <a:r>
              <a:rPr lang="de-DE" b="0" dirty="0" err="1"/>
              <a:t>approaches</a:t>
            </a:r>
            <a:r>
              <a:rPr lang="de-DE" b="0" dirty="0"/>
              <a:t> </a:t>
            </a:r>
            <a:r>
              <a:rPr lang="2057" b="0" dirty="0"/>
              <a:t>and develop circular business models. </a:t>
            </a:r>
            <a:r>
              <a:rPr lang="2057" dirty="0"/>
              <a:t> </a:t>
            </a:r>
            <a:endParaRPr lang="de-DE" dirty="0">
              <a:cs typeface="Calibri"/>
            </a:endParaRPr>
          </a:p>
          <a:p>
            <a:pPr marL="0" indent="0">
              <a:buNone/>
            </a:pPr>
            <a:endParaRPr lang="de-DE" dirty="0"/>
          </a:p>
          <a:p>
            <a:pPr marL="0" indent="0">
              <a:buNone/>
              <a:defRPr b="0" i="0"/>
            </a:pPr>
            <a:r>
              <a:rPr lang="2057" b="1" dirty="0"/>
              <a:t>With the help of this strategy game, companies should:</a:t>
            </a:r>
            <a:endParaRPr lang="de-DE" dirty="0">
              <a:cs typeface="Calibri"/>
            </a:endParaRPr>
          </a:p>
          <a:p>
            <a:pPr marL="0" indent="0">
              <a:buNone/>
            </a:pPr>
            <a:endParaRPr lang="de-DE" dirty="0">
              <a:ea typeface="Calibri"/>
              <a:cs typeface="Calibri"/>
            </a:endParaRP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20" name="Titel 1">
            <a:extLst>
              <a:ext uri="{FF2B5EF4-FFF2-40B4-BE49-F238E27FC236}">
                <a16:creationId xmlns:a16="http://schemas.microsoft.com/office/drawing/2014/main" id="{159638A7-8C6D-7B4B-8F8A-19442BB66CE6}"/>
              </a:ext>
            </a:extLst>
          </p:cNvPr>
          <p:cNvSpPr>
            <a:spLocks noGrp="1"/>
          </p:cNvSpPr>
          <p:nvPr>
            <p:ph type="title"/>
          </p:nvPr>
        </p:nvSpPr>
        <p:spPr>
          <a:xfrm>
            <a:off x="300038" y="272716"/>
            <a:ext cx="11591924" cy="687983"/>
          </a:xfrm>
        </p:spPr>
        <p:txBody>
          <a:bodyPr/>
          <a:lstStyle/>
          <a:p>
            <a:pPr>
              <a:defRPr b="0" i="0"/>
            </a:pPr>
            <a:r>
              <a:rPr lang="2057" b="1">
                <a:cs typeface="Calibri"/>
              </a:rPr>
              <a:t>Development of the strategy game </a:t>
            </a:r>
            <a:r>
              <a:rPr lang="2057" b="0">
                <a:cs typeface="Calibri"/>
              </a:rPr>
              <a:t> </a:t>
            </a:r>
            <a:endParaRPr lang="de-DE"/>
          </a:p>
        </p:txBody>
      </p:sp>
      <p:pic>
        <p:nvPicPr>
          <p:cNvPr id="7" name="Graphic 7" descr="Lupe mit einfarbiger Füllung">
            <a:extLst>
              <a:ext uri="{FF2B5EF4-FFF2-40B4-BE49-F238E27FC236}">
                <a16:creationId xmlns:a16="http://schemas.microsoft.com/office/drawing/2014/main" id="{2AE587CF-BEA9-0EDD-75A6-3EA3000A46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532" y="4501527"/>
            <a:ext cx="686938" cy="675565"/>
          </a:xfrm>
          <a:prstGeom prst="rect">
            <a:avLst/>
          </a:prstGeom>
        </p:spPr>
      </p:pic>
      <p:pic>
        <p:nvPicPr>
          <p:cNvPr id="8" name="Graphic 8" descr="Pfeil Kreis mit einfarbiger Füllung">
            <a:extLst>
              <a:ext uri="{FF2B5EF4-FFF2-40B4-BE49-F238E27FC236}">
                <a16:creationId xmlns:a16="http://schemas.microsoft.com/office/drawing/2014/main" id="{7265C546-5045-B261-1370-7665F8C822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126" y="5349393"/>
            <a:ext cx="686938" cy="675565"/>
          </a:xfrm>
          <a:prstGeom prst="rect">
            <a:avLst/>
          </a:prstGeom>
        </p:spPr>
      </p:pic>
      <p:sp>
        <p:nvSpPr>
          <p:cNvPr id="9" name="TextBox 8">
            <a:extLst>
              <a:ext uri="{FF2B5EF4-FFF2-40B4-BE49-F238E27FC236}">
                <a16:creationId xmlns:a16="http://schemas.microsoft.com/office/drawing/2014/main" id="{A22C2D15-42A9-89ED-807E-F691D296B36D}"/>
              </a:ext>
            </a:extLst>
          </p:cNvPr>
          <p:cNvSpPr txBox="1"/>
          <p:nvPr/>
        </p:nvSpPr>
        <p:spPr>
          <a:xfrm>
            <a:off x="1096371" y="3734937"/>
            <a:ext cx="10794789" cy="22077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spcAft>
                <a:spcPts val="1200"/>
              </a:spcAft>
              <a:defRPr b="0" i="0"/>
            </a:pPr>
            <a:r>
              <a:rPr lang="2057" sz="2800" dirty="0">
                <a:ea typeface="+mn-lt"/>
                <a:cs typeface="+mn-lt"/>
              </a:rPr>
              <a:t>can learn about circular business models,  </a:t>
            </a:r>
            <a:endParaRPr lang="de-DE" sz="2800" dirty="0">
              <a:ea typeface="+mn-lt"/>
              <a:cs typeface="+mn-lt"/>
            </a:endParaRPr>
          </a:p>
          <a:p>
            <a:pPr>
              <a:lnSpc>
                <a:spcPct val="90000"/>
              </a:lnSpc>
              <a:spcBef>
                <a:spcPts val="1000"/>
              </a:spcBef>
              <a:spcAft>
                <a:spcPts val="1200"/>
              </a:spcAft>
              <a:defRPr b="0" i="0"/>
            </a:pPr>
            <a:r>
              <a:rPr lang="2057" sz="2800" dirty="0">
                <a:ea typeface="+mn-lt"/>
                <a:cs typeface="+mn-lt"/>
              </a:rPr>
              <a:t>put their existing business model to the test in light of new know-how and</a:t>
            </a:r>
          </a:p>
          <a:p>
            <a:pPr>
              <a:lnSpc>
                <a:spcPct val="90000"/>
              </a:lnSpc>
              <a:spcBef>
                <a:spcPts val="1000"/>
              </a:spcBef>
              <a:defRPr b="0" i="0"/>
            </a:pPr>
            <a:r>
              <a:rPr lang="2057" sz="2800" dirty="0">
                <a:ea typeface="+mn-lt"/>
                <a:cs typeface="+mn-lt"/>
              </a:rPr>
              <a:t>identify possible circular solutions for their business.  </a:t>
            </a:r>
            <a:endParaRPr lang="en-US" sz="2800" dirty="0">
              <a:ea typeface="Calibri"/>
              <a:cs typeface="Calibri"/>
            </a:endParaRPr>
          </a:p>
        </p:txBody>
      </p:sp>
      <p:pic>
        <p:nvPicPr>
          <p:cNvPr id="10" name="Graphic 10" descr="Gruppenbrainstorming mit einfarbiger Füllung">
            <a:extLst>
              <a:ext uri="{FF2B5EF4-FFF2-40B4-BE49-F238E27FC236}">
                <a16:creationId xmlns:a16="http://schemas.microsoft.com/office/drawing/2014/main" id="{6C0AD710-D0C7-1225-8DFD-6B5048AFC5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0030" y="3634602"/>
            <a:ext cx="686938" cy="675565"/>
          </a:xfrm>
          <a:prstGeom prst="rect">
            <a:avLst/>
          </a:prstGeom>
        </p:spPr>
      </p:pic>
    </p:spTree>
    <p:extLst>
      <p:ext uri="{BB962C8B-B14F-4D97-AF65-F5344CB8AC3E}">
        <p14:creationId xmlns:p14="http://schemas.microsoft.com/office/powerpoint/2010/main" val="30203370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A432BE01-E699-571A-BBD2-85757563559F}"/>
              </a:ext>
            </a:extLst>
          </p:cNvPr>
          <p:cNvPicPr>
            <a:picLocks noChangeAspect="1"/>
          </p:cNvPicPr>
          <p:nvPr/>
        </p:nvPicPr>
        <p:blipFill>
          <a:blip r:embed="rId3"/>
          <a:stretch>
            <a:fillRect/>
          </a:stretch>
        </p:blipFill>
        <p:spPr>
          <a:xfrm rot="5400000">
            <a:off x="9840768" y="2658566"/>
            <a:ext cx="2081488" cy="1459688"/>
          </a:xfrm>
          <a:prstGeom prst="rect">
            <a:avLst/>
          </a:prstGeom>
        </p:spPr>
      </p:pic>
      <p:pic>
        <p:nvPicPr>
          <p:cNvPr id="16" name="Grafik 15">
            <a:extLst>
              <a:ext uri="{FF2B5EF4-FFF2-40B4-BE49-F238E27FC236}">
                <a16:creationId xmlns:a16="http://schemas.microsoft.com/office/drawing/2014/main" id="{45DDC7DF-EFEB-6F24-27A5-E10C7BF539E1}"/>
              </a:ext>
            </a:extLst>
          </p:cNvPr>
          <p:cNvPicPr>
            <a:picLocks noChangeAspect="1"/>
          </p:cNvPicPr>
          <p:nvPr/>
        </p:nvPicPr>
        <p:blipFill>
          <a:blip r:embed="rId4"/>
          <a:stretch>
            <a:fillRect/>
          </a:stretch>
        </p:blipFill>
        <p:spPr>
          <a:xfrm rot="5400000">
            <a:off x="7489196" y="2653650"/>
            <a:ext cx="2081489" cy="1474757"/>
          </a:xfrm>
          <a:prstGeom prst="rect">
            <a:avLst/>
          </a:prstGeom>
        </p:spPr>
      </p:pic>
      <p:pic>
        <p:nvPicPr>
          <p:cNvPr id="14" name="Grafik 13">
            <a:extLst>
              <a:ext uri="{FF2B5EF4-FFF2-40B4-BE49-F238E27FC236}">
                <a16:creationId xmlns:a16="http://schemas.microsoft.com/office/drawing/2014/main" id="{F57C8D4D-3DF7-25A5-9D12-C2936C124FB2}"/>
              </a:ext>
            </a:extLst>
          </p:cNvPr>
          <p:cNvPicPr>
            <a:picLocks noChangeAspect="1"/>
          </p:cNvPicPr>
          <p:nvPr/>
        </p:nvPicPr>
        <p:blipFill>
          <a:blip r:embed="rId5"/>
          <a:stretch>
            <a:fillRect/>
          </a:stretch>
        </p:blipFill>
        <p:spPr>
          <a:xfrm rot="5400000">
            <a:off x="5150061" y="2671002"/>
            <a:ext cx="2072814" cy="1443489"/>
          </a:xfrm>
          <a:prstGeom prst="rect">
            <a:avLst/>
          </a:prstGeom>
        </p:spPr>
      </p:pic>
      <p:pic>
        <p:nvPicPr>
          <p:cNvPr id="11" name="Grafik 10">
            <a:extLst>
              <a:ext uri="{FF2B5EF4-FFF2-40B4-BE49-F238E27FC236}">
                <a16:creationId xmlns:a16="http://schemas.microsoft.com/office/drawing/2014/main" id="{DBCD9DCB-9CE8-B806-BF40-D24342C66244}"/>
              </a:ext>
            </a:extLst>
          </p:cNvPr>
          <p:cNvPicPr>
            <a:picLocks noChangeAspect="1"/>
          </p:cNvPicPr>
          <p:nvPr/>
        </p:nvPicPr>
        <p:blipFill>
          <a:blip r:embed="rId6"/>
          <a:stretch>
            <a:fillRect/>
          </a:stretch>
        </p:blipFill>
        <p:spPr>
          <a:xfrm rot="5400000">
            <a:off x="2801803" y="2669745"/>
            <a:ext cx="2076033" cy="1449222"/>
          </a:xfrm>
          <a:prstGeom prst="rect">
            <a:avLst/>
          </a:prstGeom>
        </p:spPr>
      </p:pic>
      <p:pic>
        <p:nvPicPr>
          <p:cNvPr id="6" name="Grafik 5">
            <a:extLst>
              <a:ext uri="{FF2B5EF4-FFF2-40B4-BE49-F238E27FC236}">
                <a16:creationId xmlns:a16="http://schemas.microsoft.com/office/drawing/2014/main" id="{A0410401-9C51-0DC4-86BC-F8DB8CBCFC5F}"/>
              </a:ext>
            </a:extLst>
          </p:cNvPr>
          <p:cNvPicPr>
            <a:picLocks noChangeAspect="1"/>
          </p:cNvPicPr>
          <p:nvPr/>
        </p:nvPicPr>
        <p:blipFill>
          <a:blip r:embed="rId7"/>
          <a:stretch>
            <a:fillRect/>
          </a:stretch>
        </p:blipFill>
        <p:spPr>
          <a:xfrm>
            <a:off x="842587" y="2350282"/>
            <a:ext cx="1443489" cy="2078872"/>
          </a:xfrm>
          <a:prstGeom prst="rect">
            <a:avLst/>
          </a:prstGeom>
        </p:spPr>
      </p:pic>
      <p:sp>
        <p:nvSpPr>
          <p:cNvPr id="2" name="Titel 1">
            <a:extLst>
              <a:ext uri="{FF2B5EF4-FFF2-40B4-BE49-F238E27FC236}">
                <a16:creationId xmlns:a16="http://schemas.microsoft.com/office/drawing/2014/main" id="{BFCC1272-06A0-CA4E-9634-6A62E5A68378}"/>
              </a:ext>
            </a:extLst>
          </p:cNvPr>
          <p:cNvSpPr>
            <a:spLocks noGrp="1"/>
          </p:cNvSpPr>
          <p:nvPr>
            <p:ph type="title"/>
          </p:nvPr>
        </p:nvSpPr>
        <p:spPr>
          <a:xfrm>
            <a:off x="315217" y="35632"/>
            <a:ext cx="11591924" cy="995697"/>
          </a:xfrm>
        </p:spPr>
        <p:txBody>
          <a:bodyPr/>
          <a:lstStyle/>
          <a:p>
            <a:pPr>
              <a:defRPr b="0" i="0"/>
            </a:pPr>
            <a:r>
              <a:rPr lang="2057" b="1" dirty="0"/>
              <a:t>The playing cards will introduce you </a:t>
            </a:r>
            <a:br>
              <a:rPr lang="2057" b="1" dirty="0"/>
            </a:br>
            <a:r>
              <a:rPr lang="2057" b="1" dirty="0"/>
              <a:t>to circular business models.</a:t>
            </a:r>
          </a:p>
        </p:txBody>
      </p:sp>
      <p:sp>
        <p:nvSpPr>
          <p:cNvPr id="4" name="Fußzeilenplatzhalter 3">
            <a:extLst>
              <a:ext uri="{FF2B5EF4-FFF2-40B4-BE49-F238E27FC236}">
                <a16:creationId xmlns:a16="http://schemas.microsoft.com/office/drawing/2014/main" id="{305084F4-202B-454E-9578-B67927D4C1CE}"/>
              </a:ext>
            </a:extLst>
          </p:cNvPr>
          <p:cNvSpPr>
            <a:spLocks noGrp="1"/>
          </p:cNvSpPr>
          <p:nvPr>
            <p:ph type="ftr" sz="quarter" idx="11"/>
          </p:nvPr>
        </p:nvSpPr>
        <p:spPr/>
        <p:txBody>
          <a:bodyPr/>
          <a:lstStyle/>
          <a:p>
            <a:pPr>
              <a:defRPr b="0" i="0"/>
            </a:pPr>
            <a:r>
              <a:rPr lang="2057"/>
              <a:t>Introduction to the Circular Economy</a:t>
            </a:r>
          </a:p>
        </p:txBody>
      </p:sp>
      <p:sp>
        <p:nvSpPr>
          <p:cNvPr id="13" name="Inhaltsplatzhalter 2">
            <a:extLst>
              <a:ext uri="{FF2B5EF4-FFF2-40B4-BE49-F238E27FC236}">
                <a16:creationId xmlns:a16="http://schemas.microsoft.com/office/drawing/2014/main" id="{A4FF622C-B62C-B243-B7CC-221C62A84EB1}"/>
              </a:ext>
            </a:extLst>
          </p:cNvPr>
          <p:cNvSpPr>
            <a:spLocks noGrp="1"/>
          </p:cNvSpPr>
          <p:nvPr>
            <p:ph idx="1"/>
          </p:nvPr>
        </p:nvSpPr>
        <p:spPr>
          <a:xfrm>
            <a:off x="300038" y="1736725"/>
            <a:ext cx="11591925" cy="620713"/>
          </a:xfrm>
        </p:spPr>
        <p:txBody>
          <a:bodyPr/>
          <a:lstStyle/>
          <a:p>
            <a:pPr marL="0" indent="0">
              <a:buNone/>
              <a:defRPr b="0" i="0"/>
            </a:pPr>
            <a:r>
              <a:rPr lang="2057"/>
              <a:t>There are five categories of playing cards:</a:t>
            </a:r>
          </a:p>
        </p:txBody>
      </p:sp>
      <p:sp>
        <p:nvSpPr>
          <p:cNvPr id="19" name="Rechteck 18">
            <a:extLst>
              <a:ext uri="{FF2B5EF4-FFF2-40B4-BE49-F238E27FC236}">
                <a16:creationId xmlns:a16="http://schemas.microsoft.com/office/drawing/2014/main" id="{C288A5AD-4159-9940-B405-03C9D4C50C59}"/>
              </a:ext>
            </a:extLst>
          </p:cNvPr>
          <p:cNvSpPr/>
          <p:nvPr/>
        </p:nvSpPr>
        <p:spPr>
          <a:xfrm>
            <a:off x="2716320" y="4711934"/>
            <a:ext cx="2223766" cy="1006846"/>
          </a:xfrm>
          <a:prstGeom prst="rect">
            <a:avLst/>
          </a:prstGeom>
        </p:spPr>
        <p:txBody>
          <a:bodyPr wrap="square" lIns="0" tIns="0" rIns="0" bIns="0" anchor="t">
            <a:spAutoFit/>
          </a:bodyPr>
          <a:lstStyle/>
          <a:p>
            <a:pPr algn="ctr">
              <a:defRPr b="0" i="0"/>
            </a:pPr>
            <a:r>
              <a:rPr lang="2057" sz="1600" dirty="0">
                <a:cs typeface="Calibri"/>
              </a:rPr>
              <a:t>Use </a:t>
            </a:r>
            <a:r>
              <a:rPr lang="2057" sz="1600" b="1" dirty="0">
                <a:cs typeface="Calibri"/>
              </a:rPr>
              <a:t>role cards</a:t>
            </a:r>
            <a:r>
              <a:rPr lang="2057" sz="1600" dirty="0">
                <a:cs typeface="Calibri"/>
              </a:rPr>
              <a:t> to identify your own role in the value chain.</a:t>
            </a:r>
          </a:p>
          <a:p>
            <a:pPr algn="ctr">
              <a:defRPr b="0" i="0"/>
            </a:pPr>
            <a:endParaRPr lang="2057" sz="1600" dirty="0">
              <a:cs typeface="Calibri"/>
            </a:endParaRPr>
          </a:p>
        </p:txBody>
      </p:sp>
      <p:sp>
        <p:nvSpPr>
          <p:cNvPr id="20" name="Rechteck 19">
            <a:extLst>
              <a:ext uri="{FF2B5EF4-FFF2-40B4-BE49-F238E27FC236}">
                <a16:creationId xmlns:a16="http://schemas.microsoft.com/office/drawing/2014/main" id="{9DBC118E-C3E4-DE43-9B61-A546C6E32A20}"/>
              </a:ext>
            </a:extLst>
          </p:cNvPr>
          <p:cNvSpPr/>
          <p:nvPr/>
        </p:nvSpPr>
        <p:spPr>
          <a:xfrm>
            <a:off x="5056410" y="4711934"/>
            <a:ext cx="2223766" cy="976335"/>
          </a:xfrm>
          <a:prstGeom prst="rect">
            <a:avLst/>
          </a:prstGeom>
        </p:spPr>
        <p:txBody>
          <a:bodyPr wrap="square" lIns="0" tIns="0" rIns="0" bIns="0" anchor="t">
            <a:spAutoFit/>
          </a:bodyPr>
          <a:lstStyle/>
          <a:p>
            <a:pPr algn="ctr">
              <a:defRPr b="0" i="0"/>
            </a:pPr>
            <a:r>
              <a:rPr lang="2057" sz="1600" b="1" dirty="0"/>
              <a:t>Pattern cards</a:t>
            </a:r>
            <a:r>
              <a:rPr lang="2057" sz="1600" b="0" dirty="0"/>
              <a:t> describe the underlying circular business model pattern on the basis of your role.</a:t>
            </a:r>
            <a:endParaRPr lang="de-DE" dirty="0">
              <a:cs typeface="Calibri"/>
            </a:endParaRPr>
          </a:p>
        </p:txBody>
      </p:sp>
      <p:sp>
        <p:nvSpPr>
          <p:cNvPr id="21" name="Rechteck 20">
            <a:extLst>
              <a:ext uri="{FF2B5EF4-FFF2-40B4-BE49-F238E27FC236}">
                <a16:creationId xmlns:a16="http://schemas.microsoft.com/office/drawing/2014/main" id="{F03750A0-9A60-894E-B5BA-95D5173294E6}"/>
              </a:ext>
            </a:extLst>
          </p:cNvPr>
          <p:cNvSpPr/>
          <p:nvPr/>
        </p:nvSpPr>
        <p:spPr>
          <a:xfrm>
            <a:off x="7404750" y="4711934"/>
            <a:ext cx="2223766" cy="1220419"/>
          </a:xfrm>
          <a:prstGeom prst="rect">
            <a:avLst/>
          </a:prstGeom>
        </p:spPr>
        <p:txBody>
          <a:bodyPr wrap="square" lIns="0" tIns="0" rIns="0" bIns="0" anchor="t">
            <a:spAutoFit/>
          </a:bodyPr>
          <a:lstStyle/>
          <a:p>
            <a:pPr algn="ctr">
              <a:defRPr b="0" i="0"/>
            </a:pPr>
            <a:r>
              <a:rPr lang="2057" sz="1600" b="1" dirty="0"/>
              <a:t>Variant cards </a:t>
            </a:r>
            <a:r>
              <a:rPr lang="2057" sz="1600" b="0" dirty="0"/>
              <a:t>show you the various service levels of the product-service system of the business model patterns.</a:t>
            </a:r>
            <a:endParaRPr lang="de-DE" dirty="0">
              <a:cs typeface="Calibri"/>
            </a:endParaRPr>
          </a:p>
        </p:txBody>
      </p:sp>
      <p:sp>
        <p:nvSpPr>
          <p:cNvPr id="22" name="Rechteck 21">
            <a:extLst>
              <a:ext uri="{FF2B5EF4-FFF2-40B4-BE49-F238E27FC236}">
                <a16:creationId xmlns:a16="http://schemas.microsoft.com/office/drawing/2014/main" id="{34056517-FC09-634A-BB97-E33128BF5C93}"/>
              </a:ext>
            </a:extLst>
          </p:cNvPr>
          <p:cNvSpPr/>
          <p:nvPr/>
        </p:nvSpPr>
        <p:spPr>
          <a:xfrm>
            <a:off x="9742203" y="4711934"/>
            <a:ext cx="2223766" cy="984885"/>
          </a:xfrm>
          <a:prstGeom prst="rect">
            <a:avLst/>
          </a:prstGeom>
        </p:spPr>
        <p:txBody>
          <a:bodyPr wrap="square" lIns="0" tIns="0" rIns="0" bIns="0" anchor="t">
            <a:spAutoFit/>
          </a:bodyPr>
          <a:lstStyle/>
          <a:p>
            <a:pPr algn="ctr">
              <a:defRPr b="0" i="0"/>
            </a:pPr>
            <a:r>
              <a:rPr lang="2057" sz="1600" b="1" dirty="0"/>
              <a:t>Practical examples</a:t>
            </a:r>
            <a:r>
              <a:rPr lang="en-GB" sz="1600" b="1" dirty="0"/>
              <a:t> </a:t>
            </a:r>
            <a:r>
              <a:rPr lang="2057" sz="1600" b="0" dirty="0"/>
              <a:t>present </a:t>
            </a:r>
            <a:r>
              <a:rPr lang="2057" sz="1600" dirty="0"/>
              <a:t>case studies to </a:t>
            </a:r>
            <a:r>
              <a:rPr lang="en-GB" sz="1600" dirty="0"/>
              <a:t>i</a:t>
            </a:r>
            <a:r>
              <a:rPr lang="2057" sz="1600" dirty="0"/>
              <a:t>llustrate the </a:t>
            </a:r>
            <a:r>
              <a:rPr lang="2057" sz="1600" dirty="0">
                <a:cs typeface="Calibri"/>
              </a:rPr>
              <a:t>business model pattern.</a:t>
            </a:r>
          </a:p>
        </p:txBody>
      </p:sp>
      <p:sp>
        <p:nvSpPr>
          <p:cNvPr id="23" name="Rechteck 22">
            <a:extLst>
              <a:ext uri="{FF2B5EF4-FFF2-40B4-BE49-F238E27FC236}">
                <a16:creationId xmlns:a16="http://schemas.microsoft.com/office/drawing/2014/main" id="{A6011031-90CE-7F4D-B8B1-EE10F2DC8F78}"/>
              </a:ext>
            </a:extLst>
          </p:cNvPr>
          <p:cNvSpPr/>
          <p:nvPr/>
        </p:nvSpPr>
        <p:spPr>
          <a:xfrm>
            <a:off x="468083" y="4711934"/>
            <a:ext cx="2223766" cy="488168"/>
          </a:xfrm>
          <a:prstGeom prst="rect">
            <a:avLst/>
          </a:prstGeom>
        </p:spPr>
        <p:txBody>
          <a:bodyPr wrap="square" lIns="0" tIns="0" rIns="0" bIns="0" anchor="t">
            <a:spAutoFit/>
          </a:bodyPr>
          <a:lstStyle/>
          <a:p>
            <a:pPr algn="ctr">
              <a:defRPr b="0" i="0"/>
            </a:pPr>
            <a:r>
              <a:rPr lang="2057" sz="1600" b="1" dirty="0"/>
              <a:t>Action cards</a:t>
            </a:r>
            <a:r>
              <a:rPr lang="2057" sz="1600" b="0" dirty="0"/>
              <a:t> lead </a:t>
            </a:r>
            <a:br>
              <a:rPr lang="2057" sz="1600" b="0" dirty="0"/>
            </a:br>
            <a:r>
              <a:rPr lang="2057" sz="1600" b="0" dirty="0"/>
              <a:t>you through the game.</a:t>
            </a:r>
          </a:p>
        </p:txBody>
      </p:sp>
      <p:sp>
        <p:nvSpPr>
          <p:cNvPr id="24" name="Oval 23">
            <a:extLst>
              <a:ext uri="{FF2B5EF4-FFF2-40B4-BE49-F238E27FC236}">
                <a16:creationId xmlns:a16="http://schemas.microsoft.com/office/drawing/2014/main" id="{DB24D7FB-213F-7A4A-8290-53F31629E00A}"/>
              </a:ext>
            </a:extLst>
          </p:cNvPr>
          <p:cNvSpPr/>
          <p:nvPr/>
        </p:nvSpPr>
        <p:spPr>
          <a:xfrm>
            <a:off x="628580" y="4082258"/>
            <a:ext cx="428017" cy="42801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2057" sz="2200">
                <a:solidFill>
                  <a:schemeClr val="bg1"/>
                </a:solidFill>
              </a:rPr>
              <a:t>1</a:t>
            </a:r>
          </a:p>
        </p:txBody>
      </p:sp>
      <p:sp>
        <p:nvSpPr>
          <p:cNvPr id="25" name="Oval 24">
            <a:extLst>
              <a:ext uri="{FF2B5EF4-FFF2-40B4-BE49-F238E27FC236}">
                <a16:creationId xmlns:a16="http://schemas.microsoft.com/office/drawing/2014/main" id="{3EA9214D-AFF8-1F48-92F8-F8A180502574}"/>
              </a:ext>
            </a:extLst>
          </p:cNvPr>
          <p:cNvSpPr/>
          <p:nvPr/>
        </p:nvSpPr>
        <p:spPr>
          <a:xfrm>
            <a:off x="2901201" y="4082258"/>
            <a:ext cx="428017" cy="42801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2057" sz="2200">
                <a:solidFill>
                  <a:schemeClr val="bg1"/>
                </a:solidFill>
              </a:rPr>
              <a:t>2</a:t>
            </a:r>
          </a:p>
        </p:txBody>
      </p:sp>
      <p:sp>
        <p:nvSpPr>
          <p:cNvPr id="26" name="Oval 25">
            <a:extLst>
              <a:ext uri="{FF2B5EF4-FFF2-40B4-BE49-F238E27FC236}">
                <a16:creationId xmlns:a16="http://schemas.microsoft.com/office/drawing/2014/main" id="{A4BB2DCA-F784-FC41-A037-036304AE6120}"/>
              </a:ext>
            </a:extLst>
          </p:cNvPr>
          <p:cNvSpPr/>
          <p:nvPr/>
        </p:nvSpPr>
        <p:spPr>
          <a:xfrm>
            <a:off x="5256634" y="4082258"/>
            <a:ext cx="428017" cy="42801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2057" sz="2200">
                <a:solidFill>
                  <a:schemeClr val="bg1"/>
                </a:solidFill>
              </a:rPr>
              <a:t>3</a:t>
            </a:r>
          </a:p>
        </p:txBody>
      </p:sp>
      <p:sp>
        <p:nvSpPr>
          <p:cNvPr id="27" name="Oval 26">
            <a:extLst>
              <a:ext uri="{FF2B5EF4-FFF2-40B4-BE49-F238E27FC236}">
                <a16:creationId xmlns:a16="http://schemas.microsoft.com/office/drawing/2014/main" id="{4A8C73CE-388C-014E-9F0C-50ED2E01C09A}"/>
              </a:ext>
            </a:extLst>
          </p:cNvPr>
          <p:cNvSpPr/>
          <p:nvPr/>
        </p:nvSpPr>
        <p:spPr>
          <a:xfrm>
            <a:off x="7598815" y="4082258"/>
            <a:ext cx="428017" cy="42801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2057" sz="2200">
                <a:solidFill>
                  <a:schemeClr val="bg1"/>
                </a:solidFill>
              </a:rPr>
              <a:t>4</a:t>
            </a:r>
          </a:p>
        </p:txBody>
      </p:sp>
      <p:sp>
        <p:nvSpPr>
          <p:cNvPr id="28" name="Oval 27">
            <a:extLst>
              <a:ext uri="{FF2B5EF4-FFF2-40B4-BE49-F238E27FC236}">
                <a16:creationId xmlns:a16="http://schemas.microsoft.com/office/drawing/2014/main" id="{F038EEDC-B8E8-3B4B-B2C9-B46432B2E7E3}"/>
              </a:ext>
            </a:extLst>
          </p:cNvPr>
          <p:cNvSpPr/>
          <p:nvPr/>
        </p:nvSpPr>
        <p:spPr>
          <a:xfrm>
            <a:off x="9940996" y="4082258"/>
            <a:ext cx="428017" cy="428017"/>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2057" sz="2200">
                <a:solidFill>
                  <a:schemeClr val="bg1"/>
                </a:solidFill>
              </a:rPr>
              <a:t>5</a:t>
            </a:r>
          </a:p>
        </p:txBody>
      </p:sp>
    </p:spTree>
    <p:extLst>
      <p:ext uri="{BB962C8B-B14F-4D97-AF65-F5344CB8AC3E}">
        <p14:creationId xmlns:p14="http://schemas.microsoft.com/office/powerpoint/2010/main" val="17282272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0327-0802-567B-9C2F-38DD0818FC35}"/>
              </a:ext>
            </a:extLst>
          </p:cNvPr>
          <p:cNvSpPr>
            <a:spLocks noGrp="1"/>
          </p:cNvSpPr>
          <p:nvPr>
            <p:ph type="title"/>
          </p:nvPr>
        </p:nvSpPr>
        <p:spPr/>
        <p:txBody>
          <a:bodyPr/>
          <a:lstStyle/>
          <a:p>
            <a:pPr>
              <a:defRPr b="0" i="0"/>
            </a:pPr>
            <a:r>
              <a:rPr lang="2057" b="1" dirty="0">
                <a:cs typeface="Calibri"/>
              </a:rPr>
              <a:t>Discussion with </a:t>
            </a:r>
            <a:r>
              <a:rPr lang="de-DE" b="1" dirty="0" err="1">
                <a:cs typeface="Calibri"/>
              </a:rPr>
              <a:t>use</a:t>
            </a:r>
            <a:r>
              <a:rPr lang="de-DE" b="1" dirty="0">
                <a:cs typeface="Calibri"/>
              </a:rPr>
              <a:t> </a:t>
            </a:r>
            <a:r>
              <a:rPr lang="de-DE" b="1" dirty="0" err="1">
                <a:cs typeface="Calibri"/>
              </a:rPr>
              <a:t>cases</a:t>
            </a:r>
            <a:endParaRPr lang="2057" b="1" dirty="0">
              <a:cs typeface="Calibri"/>
            </a:endParaRPr>
          </a:p>
        </p:txBody>
      </p:sp>
      <p:sp>
        <p:nvSpPr>
          <p:cNvPr id="4" name="Footer Placeholder 3">
            <a:extLst>
              <a:ext uri="{FF2B5EF4-FFF2-40B4-BE49-F238E27FC236}">
                <a16:creationId xmlns:a16="http://schemas.microsoft.com/office/drawing/2014/main" id="{329A6FA9-50A6-D933-3457-B9D72637CF65}"/>
              </a:ext>
            </a:extLst>
          </p:cNvPr>
          <p:cNvSpPr>
            <a:spLocks noGrp="1"/>
          </p:cNvSpPr>
          <p:nvPr>
            <p:ph type="ftr" sz="quarter" idx="11"/>
          </p:nvPr>
        </p:nvSpPr>
        <p:spPr/>
        <p:txBody>
          <a:bodyPr/>
          <a:lstStyle/>
          <a:p>
            <a:pPr>
              <a:defRPr b="0" i="0"/>
            </a:pPr>
            <a:r>
              <a:rPr lang="2057"/>
              <a:t>Introduction to the Circular Economy</a:t>
            </a:r>
          </a:p>
        </p:txBody>
      </p:sp>
      <p:sp>
        <p:nvSpPr>
          <p:cNvPr id="11" name="TextBox 10">
            <a:extLst>
              <a:ext uri="{FF2B5EF4-FFF2-40B4-BE49-F238E27FC236}">
                <a16:creationId xmlns:a16="http://schemas.microsoft.com/office/drawing/2014/main" id="{AAAFDE8E-E39B-5D91-BA16-647D727FC0F8}"/>
              </a:ext>
            </a:extLst>
          </p:cNvPr>
          <p:cNvSpPr txBox="1"/>
          <p:nvPr/>
        </p:nvSpPr>
        <p:spPr>
          <a:xfrm>
            <a:off x="3507475" y="2017593"/>
            <a:ext cx="840104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2800" b="1" dirty="0"/>
              <a:t>Read the </a:t>
            </a:r>
            <a:r>
              <a:rPr lang="de-DE" sz="2800" b="1" dirty="0" err="1"/>
              <a:t>use</a:t>
            </a:r>
            <a:r>
              <a:rPr lang="de-DE" sz="2800" b="1" dirty="0"/>
              <a:t> </a:t>
            </a:r>
            <a:r>
              <a:rPr lang="de-DE" sz="2800" b="1" dirty="0" err="1"/>
              <a:t>case</a:t>
            </a:r>
            <a:r>
              <a:rPr lang="2057" sz="2800" b="1" dirty="0"/>
              <a:t> and answer the following questions:</a:t>
            </a:r>
            <a:endParaRPr lang="de-DE" sz="2800" b="1" dirty="0">
              <a:cs typeface="Calibri"/>
            </a:endParaRPr>
          </a:p>
          <a:p>
            <a:endParaRPr lang="de-DE" sz="2800" dirty="0">
              <a:cs typeface="Calibri"/>
            </a:endParaRPr>
          </a:p>
          <a:p>
            <a:pPr marL="514350" indent="-514350">
              <a:buAutoNum type="arabicPeriod"/>
              <a:defRPr b="0" i="0"/>
            </a:pPr>
            <a:r>
              <a:rPr lang="2057" sz="2800" dirty="0"/>
              <a:t>Is there anything you don’t understand?</a:t>
            </a:r>
            <a:endParaRPr lang="de-DE" sz="2800" dirty="0">
              <a:cs typeface="Calibri"/>
            </a:endParaRPr>
          </a:p>
          <a:p>
            <a:pPr marL="514350" indent="-514350">
              <a:buAutoNum type="arabicPeriod"/>
              <a:defRPr b="0" i="0"/>
            </a:pPr>
            <a:r>
              <a:rPr lang="2057" sz="2800" dirty="0"/>
              <a:t>Can you summarise the business model in one sentence?</a:t>
            </a:r>
            <a:endParaRPr lang="de-DE" sz="2800" dirty="0">
              <a:cs typeface="Calibri"/>
            </a:endParaRPr>
          </a:p>
          <a:p>
            <a:pPr marL="514350" indent="-514350">
              <a:buAutoNum type="arabicPeriod"/>
              <a:defRPr b="0" i="0"/>
            </a:pPr>
            <a:r>
              <a:rPr lang="2057" sz="2800" dirty="0"/>
              <a:t>What is innovative about this business model?</a:t>
            </a:r>
            <a:endParaRPr lang="de-DE" sz="2800" dirty="0">
              <a:cs typeface="Calibri"/>
            </a:endParaRPr>
          </a:p>
        </p:txBody>
      </p:sp>
      <p:pic>
        <p:nvPicPr>
          <p:cNvPr id="8" name="Grafik 7">
            <a:extLst>
              <a:ext uri="{FF2B5EF4-FFF2-40B4-BE49-F238E27FC236}">
                <a16:creationId xmlns:a16="http://schemas.microsoft.com/office/drawing/2014/main" id="{F3B96E04-165D-4A48-C006-B6541D95EB90}"/>
              </a:ext>
            </a:extLst>
          </p:cNvPr>
          <p:cNvPicPr>
            <a:picLocks noChangeAspect="1"/>
          </p:cNvPicPr>
          <p:nvPr/>
        </p:nvPicPr>
        <p:blipFill>
          <a:blip r:embed="rId3"/>
          <a:stretch>
            <a:fillRect/>
          </a:stretch>
        </p:blipFill>
        <p:spPr>
          <a:xfrm rot="5400000">
            <a:off x="-55657" y="2139138"/>
            <a:ext cx="3780907" cy="2579723"/>
          </a:xfrm>
          <a:prstGeom prst="rect">
            <a:avLst/>
          </a:prstGeom>
        </p:spPr>
      </p:pic>
    </p:spTree>
    <p:extLst>
      <p:ext uri="{BB962C8B-B14F-4D97-AF65-F5344CB8AC3E}">
        <p14:creationId xmlns:p14="http://schemas.microsoft.com/office/powerpoint/2010/main" val="32968150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3">
            <a:extLst>
              <a:ext uri="{FF2B5EF4-FFF2-40B4-BE49-F238E27FC236}">
                <a16:creationId xmlns:a16="http://schemas.microsoft.com/office/drawing/2014/main" id="{5C2501E4-FD3C-78E3-162B-5A9650AB0403}"/>
              </a:ext>
            </a:extLst>
          </p:cNvPr>
          <p:cNvPicPr>
            <a:picLocks noChangeAspect="1"/>
          </p:cNvPicPr>
          <p:nvPr/>
        </p:nvPicPr>
        <p:blipFill>
          <a:blip r:embed="rId3"/>
          <a:srcRect l="32283" r="30707" b="9565"/>
          <a:stretch>
            <a:fillRect/>
          </a:stretch>
        </p:blipFill>
        <p:spPr>
          <a:xfrm>
            <a:off x="4038600" y="987848"/>
            <a:ext cx="3793642" cy="5214169"/>
          </a:xfrm>
          <a:prstGeom prst="rect">
            <a:avLst/>
          </a:prstGeom>
        </p:spPr>
      </p:pic>
      <p:sp>
        <p:nvSpPr>
          <p:cNvPr id="2" name="Title 1">
            <a:extLst>
              <a:ext uri="{FF2B5EF4-FFF2-40B4-BE49-F238E27FC236}">
                <a16:creationId xmlns:a16="http://schemas.microsoft.com/office/drawing/2014/main" id="{CE8F6075-5C0F-8D05-E4FC-05A943AB4943}"/>
              </a:ext>
            </a:extLst>
          </p:cNvPr>
          <p:cNvSpPr>
            <a:spLocks noGrp="1"/>
          </p:cNvSpPr>
          <p:nvPr>
            <p:ph type="title"/>
          </p:nvPr>
        </p:nvSpPr>
        <p:spPr/>
        <p:txBody>
          <a:bodyPr/>
          <a:lstStyle/>
          <a:p>
            <a:pPr>
              <a:defRPr b="0" i="0"/>
            </a:pPr>
            <a:r>
              <a:rPr lang="2057" b="1">
                <a:cs typeface="Calibri"/>
              </a:rPr>
              <a:t>Discussion</a:t>
            </a:r>
            <a:r>
              <a:rPr lang="en-GB" b="1">
                <a:cs typeface="Calibri"/>
              </a:rPr>
              <a:t>:</a:t>
            </a:r>
            <a:r>
              <a:rPr lang="2057" b="1">
                <a:cs typeface="Calibri"/>
              </a:rPr>
              <a:t> circular business models</a:t>
            </a:r>
          </a:p>
        </p:txBody>
      </p:sp>
      <p:sp>
        <p:nvSpPr>
          <p:cNvPr id="3" name="Content Placeholder 2">
            <a:extLst>
              <a:ext uri="{FF2B5EF4-FFF2-40B4-BE49-F238E27FC236}">
                <a16:creationId xmlns:a16="http://schemas.microsoft.com/office/drawing/2014/main" id="{64883B89-803A-2849-38B1-E6E0198FED27}"/>
              </a:ext>
            </a:extLst>
          </p:cNvPr>
          <p:cNvSpPr>
            <a:spLocks noGrp="1"/>
          </p:cNvSpPr>
          <p:nvPr>
            <p:ph idx="1"/>
          </p:nvPr>
        </p:nvSpPr>
        <p:spPr>
          <a:xfrm>
            <a:off x="318886" y="3201847"/>
            <a:ext cx="4267626" cy="1802932"/>
          </a:xfrm>
        </p:spPr>
        <p:txBody>
          <a:bodyPr vert="horz" lIns="0" tIns="0" rIns="0" bIns="0" rtlCol="0" anchor="t">
            <a:noAutofit/>
          </a:bodyPr>
          <a:lstStyle/>
          <a:p>
            <a:pPr marL="0" indent="0">
              <a:buNone/>
              <a:defRPr b="0" i="0"/>
            </a:pPr>
            <a:r>
              <a:rPr lang="2057" dirty="0">
                <a:ea typeface="+mn-lt"/>
                <a:cs typeface="+mn-lt"/>
              </a:rPr>
              <a:t>Have you learned anything new about circular business models?</a:t>
            </a:r>
            <a:endParaRPr lang="de-DE" dirty="0">
              <a:cs typeface="Calibri"/>
            </a:endParaRPr>
          </a:p>
          <a:p>
            <a:pPr marL="0" indent="0">
              <a:buNone/>
            </a:pPr>
            <a:endParaRPr lang="de-DE" dirty="0">
              <a:cs typeface="Calibri"/>
            </a:endParaRPr>
          </a:p>
        </p:txBody>
      </p:sp>
      <p:sp>
        <p:nvSpPr>
          <p:cNvPr id="4" name="Footer Placeholder 3">
            <a:extLst>
              <a:ext uri="{FF2B5EF4-FFF2-40B4-BE49-F238E27FC236}">
                <a16:creationId xmlns:a16="http://schemas.microsoft.com/office/drawing/2014/main" id="{1EB49AC1-E1EB-BDD9-669B-6810D5ED7E79}"/>
              </a:ext>
            </a:extLst>
          </p:cNvPr>
          <p:cNvSpPr>
            <a:spLocks noGrp="1"/>
          </p:cNvSpPr>
          <p:nvPr>
            <p:ph type="ftr" sz="quarter" idx="11"/>
          </p:nvPr>
        </p:nvSpPr>
        <p:spPr/>
        <p:txBody>
          <a:bodyPr/>
          <a:lstStyle/>
          <a:p>
            <a:pPr>
              <a:defRPr b="0" i="0"/>
            </a:pPr>
            <a:r>
              <a:rPr lang="2057"/>
              <a:t>Introduction to the Circular Economy</a:t>
            </a:r>
          </a:p>
        </p:txBody>
      </p:sp>
      <p:sp>
        <p:nvSpPr>
          <p:cNvPr id="7" name="TextBox 6">
            <a:extLst>
              <a:ext uri="{FF2B5EF4-FFF2-40B4-BE49-F238E27FC236}">
                <a16:creationId xmlns:a16="http://schemas.microsoft.com/office/drawing/2014/main" id="{985A5201-A878-AB7A-231D-B6E32E65037F}"/>
              </a:ext>
            </a:extLst>
          </p:cNvPr>
          <p:cNvSpPr txBox="1"/>
          <p:nvPr/>
        </p:nvSpPr>
        <p:spPr>
          <a:xfrm>
            <a:off x="7977118" y="2097206"/>
            <a:ext cx="3922465" cy="5186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2800">
                <a:cs typeface="Segoe UI"/>
              </a:rPr>
              <a:t>What surprised you?</a:t>
            </a:r>
          </a:p>
        </p:txBody>
      </p:sp>
      <p:sp>
        <p:nvSpPr>
          <p:cNvPr id="8" name="TextBox 7">
            <a:extLst>
              <a:ext uri="{FF2B5EF4-FFF2-40B4-BE49-F238E27FC236}">
                <a16:creationId xmlns:a16="http://schemas.microsoft.com/office/drawing/2014/main" id="{78EE0C4E-A7EB-7BD3-66BB-5E04E5BF17B7}"/>
              </a:ext>
            </a:extLst>
          </p:cNvPr>
          <p:cNvSpPr txBox="1"/>
          <p:nvPr/>
        </p:nvSpPr>
        <p:spPr>
          <a:xfrm>
            <a:off x="7271982" y="4997355"/>
            <a:ext cx="3633934" cy="945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2800" err="1">
                <a:ea typeface="+mn-lt"/>
                <a:cs typeface="+mn-lt"/>
              </a:rPr>
              <a:t>What</a:t>
            </a:r>
            <a:r>
              <a:rPr lang="2057" sz="2800">
                <a:ea typeface="+mn-lt"/>
                <a:cs typeface="+mn-lt"/>
              </a:rPr>
              <a:t> </a:t>
            </a:r>
            <a:r>
              <a:rPr lang="2057" sz="2800" err="1">
                <a:ea typeface="+mn-lt"/>
                <a:cs typeface="+mn-lt"/>
              </a:rPr>
              <a:t>are</a:t>
            </a:r>
            <a:r>
              <a:rPr lang="2057" sz="2800">
                <a:ea typeface="+mn-lt"/>
                <a:cs typeface="+mn-lt"/>
              </a:rPr>
              <a:t> </a:t>
            </a:r>
            <a:r>
              <a:rPr lang="2057" sz="2800" err="1">
                <a:ea typeface="+mn-lt"/>
                <a:cs typeface="+mn-lt"/>
              </a:rPr>
              <a:t>your</a:t>
            </a:r>
            <a:r>
              <a:rPr lang="2057" sz="2800">
                <a:ea typeface="+mn-lt"/>
                <a:cs typeface="+mn-lt"/>
              </a:rPr>
              <a:t> take-aways?</a:t>
            </a:r>
            <a:endParaRPr lang="de-DE" sz="2800">
              <a:cs typeface="Calibri"/>
            </a:endParaRPr>
          </a:p>
        </p:txBody>
      </p:sp>
    </p:spTree>
    <p:extLst>
      <p:ext uri="{BB962C8B-B14F-4D97-AF65-F5344CB8AC3E}">
        <p14:creationId xmlns:p14="http://schemas.microsoft.com/office/powerpoint/2010/main" val="424114220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931193A4-C966-424B-B142-3A93511B68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25638" y="263900"/>
            <a:ext cx="1861103" cy="775459"/>
          </a:xfrm>
          <a:prstGeom prst="rect">
            <a:avLst/>
          </a:prstGeom>
          <a:noFill/>
          <a:extLst>
            <a:ext uri="{909E8E84-426E-40DD-AFC4-6F175D3DCCD1}">
              <a14:hiddenFill xmlns:a14="http://schemas.microsoft.com/office/drawing/2010/main">
                <a:solidFill>
                  <a:srgbClr val="FFFFFF"/>
                </a:solidFill>
              </a14:hiddenFill>
            </a:ext>
          </a:extLst>
        </p:spPr>
      </p:pic>
      <p:sp>
        <p:nvSpPr>
          <p:cNvPr id="5" name="Titelplatzhalter 1">
            <a:extLst>
              <a:ext uri="{FF2B5EF4-FFF2-40B4-BE49-F238E27FC236}">
                <a16:creationId xmlns:a16="http://schemas.microsoft.com/office/drawing/2014/main" id="{DEF9DED1-F725-F748-95F4-A0560DEBCE1F}"/>
              </a:ext>
            </a:extLst>
          </p:cNvPr>
          <p:cNvSpPr txBox="1"/>
          <p:nvPr/>
        </p:nvSpPr>
        <p:spPr>
          <a:xfrm>
            <a:off x="300038" y="272716"/>
            <a:ext cx="11591924" cy="68798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defRPr b="0" i="0"/>
            </a:pPr>
            <a:r>
              <a:rPr lang="2057" b="1">
                <a:solidFill>
                  <a:schemeClr val="tx1"/>
                </a:solidFill>
              </a:rPr>
              <a:t>Imprint</a:t>
            </a:r>
          </a:p>
        </p:txBody>
      </p:sp>
      <p:sp>
        <p:nvSpPr>
          <p:cNvPr id="6" name="Textfeld 5">
            <a:extLst>
              <a:ext uri="{FF2B5EF4-FFF2-40B4-BE49-F238E27FC236}">
                <a16:creationId xmlns:a16="http://schemas.microsoft.com/office/drawing/2014/main" id="{EF953E2D-17E3-8F47-B404-096B90D87FA9}"/>
              </a:ext>
            </a:extLst>
          </p:cNvPr>
          <p:cNvSpPr txBox="1"/>
          <p:nvPr/>
        </p:nvSpPr>
        <p:spPr>
          <a:xfrm>
            <a:off x="3761194" y="1804508"/>
            <a:ext cx="5225921" cy="4271468"/>
          </a:xfrm>
          <a:prstGeom prst="rect">
            <a:avLst/>
          </a:prstGeom>
          <a:noFill/>
        </p:spPr>
        <p:txBody>
          <a:bodyPr wrap="square" lIns="91440" tIns="45720" rIns="91440" bIns="45720" rtlCol="0" anchor="t">
            <a:spAutoFit/>
          </a:bodyPr>
          <a:lstStyle/>
          <a:p>
            <a:pPr defTabSz="914377">
              <a:defRPr b="0" i="0"/>
            </a:pPr>
            <a:r>
              <a:rPr lang="2057" b="1">
                <a:solidFill>
                  <a:schemeClr val="bg1"/>
                </a:solidFill>
                <a:latin typeface="Calibri"/>
                <a:cs typeface="Calibri"/>
              </a:rPr>
              <a:t>acatech – National Academy of Science and Engineering</a:t>
            </a:r>
          </a:p>
          <a:p>
            <a:pPr defTabSz="914377">
              <a:defRPr b="0" i="0"/>
            </a:pPr>
            <a:r>
              <a:rPr lang="2057">
                <a:solidFill>
                  <a:schemeClr val="bg1"/>
                </a:solidFill>
                <a:ea typeface="+mn-lt"/>
                <a:cs typeface="+mn-lt"/>
              </a:rPr>
              <a:t>Karolinenplatz 4  </a:t>
            </a:r>
          </a:p>
          <a:p>
            <a:pPr defTabSz="914377">
              <a:defRPr b="0" i="0"/>
            </a:pPr>
            <a:r>
              <a:rPr lang="2057">
                <a:solidFill>
                  <a:schemeClr val="bg1"/>
                </a:solidFill>
                <a:ea typeface="+mn-lt"/>
                <a:cs typeface="+mn-lt"/>
              </a:rPr>
              <a:t>80333 Munich, Germany</a:t>
            </a:r>
          </a:p>
          <a:p>
            <a:pPr defTabSz="914377">
              <a:defRPr/>
            </a:pPr>
            <a:endParaRPr lang="de-DE">
              <a:solidFill>
                <a:schemeClr val="bg1"/>
              </a:solidFill>
              <a:ea typeface="+mn-lt"/>
              <a:cs typeface="+mn-lt"/>
            </a:endParaRPr>
          </a:p>
          <a:p>
            <a:pPr defTabSz="914377">
              <a:defRPr b="0" i="0"/>
            </a:pPr>
            <a:r>
              <a:rPr lang="2057">
                <a:solidFill>
                  <a:schemeClr val="bg1"/>
                </a:solidFill>
                <a:ea typeface="+mn-lt"/>
                <a:cs typeface="+mn-lt"/>
              </a:rPr>
              <a:t>assistenz-cei@acatech.de</a:t>
            </a:r>
          </a:p>
          <a:p>
            <a:pPr defTabSz="914377">
              <a:defRPr/>
            </a:pPr>
            <a:endParaRPr lang="de-DE" b="1">
              <a:solidFill>
                <a:schemeClr val="bg1"/>
              </a:solidFill>
              <a:ea typeface="+mn-lt"/>
              <a:cs typeface="+mn-lt"/>
            </a:endParaRPr>
          </a:p>
          <a:p>
            <a:pPr defTabSz="914377">
              <a:defRPr/>
            </a:pPr>
            <a:endParaRPr lang="de-DE" b="1">
              <a:solidFill>
                <a:schemeClr val="bg1"/>
              </a:solidFill>
              <a:ea typeface="+mn-lt"/>
              <a:cs typeface="+mn-lt"/>
            </a:endParaRPr>
          </a:p>
          <a:p>
            <a:pPr defTabSz="914377">
              <a:defRPr b="0" i="0"/>
            </a:pPr>
            <a:r>
              <a:rPr lang="2057" b="1">
                <a:solidFill>
                  <a:schemeClr val="bg1"/>
                </a:solidFill>
                <a:ea typeface="+mn-lt"/>
                <a:cs typeface="+mn-lt"/>
              </a:rPr>
              <a:t>WWF Deutschland</a:t>
            </a:r>
          </a:p>
          <a:p>
            <a:pPr defTabSz="914377">
              <a:defRPr b="0" i="0"/>
            </a:pPr>
            <a:r>
              <a:rPr lang="2057">
                <a:solidFill>
                  <a:schemeClr val="bg1"/>
                </a:solidFill>
                <a:ea typeface="+mn-lt"/>
                <a:cs typeface="+mn-lt"/>
              </a:rPr>
              <a:t>Reinhardstraße 18</a:t>
            </a:r>
            <a:endParaRPr lang="de-DE" b="1">
              <a:solidFill>
                <a:schemeClr val="bg1"/>
              </a:solidFill>
              <a:ea typeface="+mn-lt"/>
              <a:cs typeface="+mn-lt"/>
            </a:endParaRPr>
          </a:p>
          <a:p>
            <a:pPr defTabSz="914377">
              <a:defRPr b="0" i="0"/>
            </a:pPr>
            <a:r>
              <a:rPr lang="2057">
                <a:solidFill>
                  <a:schemeClr val="bg1"/>
                </a:solidFill>
                <a:ea typeface="+mn-lt"/>
                <a:cs typeface="+mn-lt"/>
              </a:rPr>
              <a:t>10117 Berlin, Germany</a:t>
            </a:r>
          </a:p>
          <a:p>
            <a:pPr defTabSz="914377">
              <a:defRPr/>
            </a:pPr>
            <a:endParaRPr lang="de-DE">
              <a:solidFill>
                <a:schemeClr val="bg1"/>
              </a:solidFill>
              <a:ea typeface="+mn-lt"/>
              <a:cs typeface="+mn-lt"/>
            </a:endParaRPr>
          </a:p>
          <a:p>
            <a:pPr defTabSz="914377">
              <a:defRPr b="0" i="0"/>
            </a:pPr>
            <a:r>
              <a:rPr lang="2057">
                <a:solidFill>
                  <a:schemeClr val="bg1"/>
                </a:solidFill>
                <a:ea typeface="+mn-lt"/>
                <a:cs typeface="+mn-lt"/>
              </a:rPr>
              <a:t>unternehmen@wwf.de</a:t>
            </a:r>
          </a:p>
          <a:p>
            <a:pPr defTabSz="914377">
              <a:defRPr/>
            </a:pPr>
            <a:endParaRPr lang="de-DE" sz="2000">
              <a:solidFill>
                <a:schemeClr val="bg1"/>
              </a:solidFill>
              <a:ea typeface="+mn-lt"/>
              <a:cs typeface="+mn-lt"/>
            </a:endParaRPr>
          </a:p>
          <a:p>
            <a:pPr defTabSz="914377">
              <a:defRPr b="0" i="0"/>
            </a:pPr>
            <a:r>
              <a:rPr lang="2057" sz="2000">
                <a:ea typeface="+mn-lt"/>
                <a:cs typeface="+mn-lt"/>
              </a:rPr>
              <a:t>assistenz-casei@acatech.de</a:t>
            </a:r>
            <a:endParaRPr lang="de-DE"/>
          </a:p>
        </p:txBody>
      </p:sp>
      <p:pic>
        <p:nvPicPr>
          <p:cNvPr id="7" name="Grafik 6">
            <a:extLst>
              <a:ext uri="{FF2B5EF4-FFF2-40B4-BE49-F238E27FC236}">
                <a16:creationId xmlns:a16="http://schemas.microsoft.com/office/drawing/2014/main" id="{13599116-95A0-6740-9F47-5BC72532D036}"/>
              </a:ext>
            </a:extLst>
          </p:cNvPr>
          <p:cNvPicPr>
            <a:picLocks noChangeAspect="1"/>
          </p:cNvPicPr>
          <p:nvPr/>
        </p:nvPicPr>
        <p:blipFill>
          <a:blip r:embed="rId3"/>
          <a:stretch>
            <a:fillRect/>
          </a:stretch>
        </p:blipFill>
        <p:spPr>
          <a:xfrm>
            <a:off x="10840462" y="1213328"/>
            <a:ext cx="1132957" cy="1275144"/>
          </a:xfrm>
          <a:prstGeom prst="rect">
            <a:avLst/>
          </a:prstGeom>
        </p:spPr>
      </p:pic>
      <p:sp>
        <p:nvSpPr>
          <p:cNvPr id="2" name="Footer Placeholder 1">
            <a:extLst>
              <a:ext uri="{FF2B5EF4-FFF2-40B4-BE49-F238E27FC236}">
                <a16:creationId xmlns:a16="http://schemas.microsoft.com/office/drawing/2014/main" id="{9C9C54AA-AA72-2A02-7FE2-BF8A4758FB0B}"/>
              </a:ext>
            </a:extLst>
          </p:cNvPr>
          <p:cNvSpPr>
            <a:spLocks noGrp="1"/>
          </p:cNvSpPr>
          <p:nvPr>
            <p:ph type="ftr" sz="quarter" idx="11"/>
          </p:nvPr>
        </p:nvSpPr>
        <p:spPr/>
        <p:txBody>
          <a:bodyPr/>
          <a:lstStyle/>
          <a:p>
            <a:pPr>
              <a:defRPr b="0" i="0"/>
            </a:pPr>
            <a:r>
              <a:rPr lang="2057"/>
              <a:t>Introduction to the Circular Economy</a:t>
            </a:r>
            <a:endParaRPr lang="en-US"/>
          </a:p>
        </p:txBody>
      </p:sp>
      <p:pic>
        <p:nvPicPr>
          <p:cNvPr id="9" name="Picture 7">
            <a:extLst>
              <a:ext uri="{FF2B5EF4-FFF2-40B4-BE49-F238E27FC236}">
                <a16:creationId xmlns:a16="http://schemas.microsoft.com/office/drawing/2014/main" id="{E1354069-5D04-B4EA-D2F2-2834CE8BB5F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956189" y="3431421"/>
            <a:ext cx="1103909" cy="11039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C20B8083-EC2B-232B-C476-483CC0D62F7B}"/>
              </a:ext>
            </a:extLst>
          </p:cNvPr>
          <p:cNvPicPr>
            <a:picLocks noChangeAspect="1"/>
          </p:cNvPicPr>
          <p:nvPr/>
        </p:nvPicPr>
        <p:blipFill>
          <a:blip r:embed="rId5"/>
          <a:stretch>
            <a:fillRect/>
          </a:stretch>
        </p:blipFill>
        <p:spPr>
          <a:xfrm>
            <a:off x="10206250" y="2704923"/>
            <a:ext cx="1844723" cy="538306"/>
          </a:xfrm>
          <a:prstGeom prst="rect">
            <a:avLst/>
          </a:prstGeom>
        </p:spPr>
      </p:pic>
    </p:spTree>
    <p:extLst>
      <p:ext uri="{BB962C8B-B14F-4D97-AF65-F5344CB8AC3E}">
        <p14:creationId xmlns:p14="http://schemas.microsoft.com/office/powerpoint/2010/main" val="4573868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4C5F1A1-4794-5745-B4CC-0B2D2675D567}"/>
              </a:ext>
            </a:extLst>
          </p:cNvPr>
          <p:cNvSpPr>
            <a:spLocks noGrp="1"/>
          </p:cNvSpPr>
          <p:nvPr>
            <p:ph type="ftr" sz="quarter" idx="11"/>
          </p:nvPr>
        </p:nvSpPr>
        <p:spPr/>
        <p:txBody>
          <a:bodyPr/>
          <a:lstStyle/>
          <a:p>
            <a:pPr>
              <a:defRPr b="0" i="0"/>
            </a:pPr>
            <a:r>
              <a:rPr lang="2057"/>
              <a:t>Introduction to the Circular Economy</a:t>
            </a:r>
          </a:p>
        </p:txBody>
      </p:sp>
      <p:sp>
        <p:nvSpPr>
          <p:cNvPr id="4" name="Textfeld 3">
            <a:extLst>
              <a:ext uri="{FF2B5EF4-FFF2-40B4-BE49-F238E27FC236}">
                <a16:creationId xmlns:a16="http://schemas.microsoft.com/office/drawing/2014/main" id="{24B2C6DC-EBAA-854F-A196-B6E6724B5E9A}"/>
              </a:ext>
            </a:extLst>
          </p:cNvPr>
          <p:cNvSpPr txBox="1"/>
          <p:nvPr/>
        </p:nvSpPr>
        <p:spPr>
          <a:xfrm>
            <a:off x="300038" y="1268413"/>
            <a:ext cx="6188897" cy="560387"/>
          </a:xfrm>
          <a:prstGeom prst="rect">
            <a:avLst/>
          </a:prstGeom>
          <a:noFill/>
        </p:spPr>
        <p:txBody>
          <a:bodyPr wrap="square" lIns="0" tIns="0" rIns="0" bIns="0" rtlCol="0">
            <a:noAutofit/>
          </a:bodyPr>
          <a:lstStyle/>
          <a:p>
            <a:pPr>
              <a:defRPr b="0" i="0"/>
            </a:pPr>
            <a:r>
              <a:rPr lang="2057" sz="3600"/>
              <a:t>We’re using more than we have…</a:t>
            </a:r>
          </a:p>
        </p:txBody>
      </p:sp>
      <p:sp>
        <p:nvSpPr>
          <p:cNvPr id="6" name="TextBox 3">
            <a:extLst>
              <a:ext uri="{FF2B5EF4-FFF2-40B4-BE49-F238E27FC236}">
                <a16:creationId xmlns:a16="http://schemas.microsoft.com/office/drawing/2014/main" id="{813AAAF5-BB38-1140-BF74-E0F5802A4456}"/>
              </a:ext>
            </a:extLst>
          </p:cNvPr>
          <p:cNvSpPr txBox="1"/>
          <p:nvPr/>
        </p:nvSpPr>
        <p:spPr>
          <a:xfrm>
            <a:off x="5378781" y="6177930"/>
            <a:ext cx="6513181" cy="228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defRPr b="0" i="0"/>
            </a:pPr>
            <a:r>
              <a:rPr lang="2057" sz="900">
                <a:latin typeface="Calibri"/>
                <a:cs typeface="Calibri"/>
              </a:rPr>
              <a:t>Sources: National Footprint and Biocapacity Accounts (2022)</a:t>
            </a:r>
            <a:endParaRPr lang="en-US" sz="900">
              <a:latin typeface="Calibri"/>
              <a:ea typeface="Calibri"/>
              <a:cs typeface="Calibri"/>
            </a:endParaRPr>
          </a:p>
        </p:txBody>
      </p:sp>
      <p:sp>
        <p:nvSpPr>
          <p:cNvPr id="7" name="Textfeld 6">
            <a:extLst>
              <a:ext uri="{FF2B5EF4-FFF2-40B4-BE49-F238E27FC236}">
                <a16:creationId xmlns:a16="http://schemas.microsoft.com/office/drawing/2014/main" id="{019E7F2C-E11F-A241-A240-0E84DFDA6E58}"/>
              </a:ext>
            </a:extLst>
          </p:cNvPr>
          <p:cNvSpPr txBox="1"/>
          <p:nvPr/>
        </p:nvSpPr>
        <p:spPr>
          <a:xfrm>
            <a:off x="300038" y="2969315"/>
            <a:ext cx="3742552" cy="1938992"/>
          </a:xfrm>
          <a:prstGeom prst="rect">
            <a:avLst/>
          </a:prstGeom>
          <a:noFill/>
        </p:spPr>
        <p:txBody>
          <a:bodyPr wrap="square" lIns="91440" tIns="45720" rIns="91440" bIns="45720" rtlCol="0" anchor="t">
            <a:spAutoFit/>
          </a:bodyPr>
          <a:lstStyle/>
          <a:p>
            <a:pPr algn="ctr">
              <a:defRPr b="0" i="0"/>
            </a:pPr>
            <a:r>
              <a:rPr lang="2057" sz="2400" b="1" dirty="0">
                <a:latin typeface="Calibri" panose="020F0502020204030204" pitchFamily="34" charset="0"/>
                <a:cs typeface="Calibri" panose="020F0502020204030204" pitchFamily="34" charset="0"/>
              </a:rPr>
              <a:t>Global consumption of resources has more than tripled</a:t>
            </a:r>
            <a:r>
              <a:rPr lang="2057" sz="2400" dirty="0">
                <a:latin typeface="Calibri" panose="020F0502020204030204" pitchFamily="34" charset="0"/>
                <a:cs typeface="Calibri" panose="020F0502020204030204" pitchFamily="34" charset="0"/>
              </a:rPr>
              <a:t> from 27 billion tonnes in 1970 to 92 billion tonnes in 2017.</a:t>
            </a:r>
          </a:p>
        </p:txBody>
      </p:sp>
      <p:sp>
        <p:nvSpPr>
          <p:cNvPr id="8" name="Textfeld 7">
            <a:extLst>
              <a:ext uri="{FF2B5EF4-FFF2-40B4-BE49-F238E27FC236}">
                <a16:creationId xmlns:a16="http://schemas.microsoft.com/office/drawing/2014/main" id="{825C50E2-81AA-B947-A291-C40FBF8541CD}"/>
              </a:ext>
            </a:extLst>
          </p:cNvPr>
          <p:cNvSpPr txBox="1"/>
          <p:nvPr/>
        </p:nvSpPr>
        <p:spPr>
          <a:xfrm>
            <a:off x="9064902" y="3148897"/>
            <a:ext cx="2827062" cy="2308324"/>
          </a:xfrm>
          <a:prstGeom prst="rect">
            <a:avLst/>
          </a:prstGeom>
          <a:noFill/>
        </p:spPr>
        <p:txBody>
          <a:bodyPr wrap="square" lIns="91440" tIns="45720" rIns="91440" bIns="45720" rtlCol="0" anchor="t">
            <a:spAutoFit/>
          </a:bodyPr>
          <a:lstStyle/>
          <a:p>
            <a:pPr algn="ctr" defTabSz="914377">
              <a:defRPr b="0" i="0"/>
            </a:pPr>
            <a:r>
              <a:rPr lang="2057" sz="2400" b="1" dirty="0">
                <a:latin typeface="Calibri"/>
                <a:cs typeface="Calibri"/>
              </a:rPr>
              <a:t>Humanity is currently consuming </a:t>
            </a:r>
            <a:r>
              <a:rPr lang="2057" sz="2400" dirty="0">
                <a:latin typeface="Calibri"/>
                <a:cs typeface="Calibri"/>
              </a:rPr>
              <a:t>the resource equivalent of</a:t>
            </a:r>
            <a:r>
              <a:rPr lang="2057" sz="2400" b="1" dirty="0">
                <a:latin typeface="Calibri"/>
                <a:cs typeface="Calibri"/>
              </a:rPr>
              <a:t> </a:t>
            </a:r>
            <a:endParaRPr lang="de-DE" sz="2400" b="1" dirty="0">
              <a:latin typeface="Calibri"/>
              <a:cs typeface="Calibri"/>
            </a:endParaRPr>
          </a:p>
          <a:p>
            <a:pPr algn="ctr" defTabSz="914377">
              <a:defRPr b="0" i="0"/>
            </a:pPr>
            <a:r>
              <a:rPr lang="2057" sz="2400" b="1" dirty="0">
                <a:latin typeface="Calibri"/>
                <a:cs typeface="Calibri"/>
              </a:rPr>
              <a:t>1.75 </a:t>
            </a:r>
            <a:r>
              <a:rPr lang="de-DE" sz="2400" b="1" dirty="0" err="1">
                <a:latin typeface="Calibri"/>
                <a:cs typeface="Calibri"/>
              </a:rPr>
              <a:t>Earths</a:t>
            </a:r>
            <a:r>
              <a:rPr lang="2057" sz="2400" b="1" dirty="0">
                <a:latin typeface="Calibri"/>
                <a:cs typeface="Calibri"/>
              </a:rPr>
              <a:t> </a:t>
            </a:r>
            <a:br>
              <a:rPr lang="2057" sz="2400" b="1" dirty="0">
                <a:latin typeface="Calibri" panose="020F0502020204030204" pitchFamily="34" charset="0"/>
                <a:cs typeface="Calibri" panose="020F0502020204030204" pitchFamily="34" charset="0"/>
              </a:rPr>
            </a:br>
            <a:r>
              <a:rPr lang="2057" sz="2400" b="1" dirty="0">
                <a:latin typeface="Calibri"/>
                <a:cs typeface="Calibri"/>
              </a:rPr>
              <a:t>every year.</a:t>
            </a:r>
          </a:p>
        </p:txBody>
      </p:sp>
      <p:pic>
        <p:nvPicPr>
          <p:cNvPr id="9" name="Graphic 236">
            <a:extLst>
              <a:ext uri="{FF2B5EF4-FFF2-40B4-BE49-F238E27FC236}">
                <a16:creationId xmlns:a16="http://schemas.microsoft.com/office/drawing/2014/main" id="{6DCFC405-A4D7-EE45-9B8C-58C893DF33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8420" y="0"/>
            <a:ext cx="2313542" cy="2313542"/>
          </a:xfrm>
          <a:prstGeom prst="rect">
            <a:avLst/>
          </a:prstGeom>
        </p:spPr>
      </p:pic>
      <p:pic>
        <p:nvPicPr>
          <p:cNvPr id="12" name="Picture 7">
            <a:extLst>
              <a:ext uri="{FF2B5EF4-FFF2-40B4-BE49-F238E27FC236}">
                <a16:creationId xmlns:a16="http://schemas.microsoft.com/office/drawing/2014/main" id="{15732E7B-28C3-48C5-A194-22EB6C32FE77}"/>
              </a:ext>
            </a:extLst>
          </p:cNvPr>
          <p:cNvPicPr>
            <a:picLocks noChangeAspect="1"/>
          </p:cNvPicPr>
          <p:nvPr/>
        </p:nvPicPr>
        <p:blipFill>
          <a:blip r:embed="rId5"/>
          <a:stretch>
            <a:fillRect/>
          </a:stretch>
        </p:blipFill>
        <p:spPr>
          <a:xfrm>
            <a:off x="4038600" y="2448200"/>
            <a:ext cx="5029200" cy="3340386"/>
          </a:xfrm>
          <a:prstGeom prst="rect">
            <a:avLst/>
          </a:prstGeom>
        </p:spPr>
      </p:pic>
      <p:sp>
        <p:nvSpPr>
          <p:cNvPr id="5" name="TextBox 4">
            <a:extLst>
              <a:ext uri="{FF2B5EF4-FFF2-40B4-BE49-F238E27FC236}">
                <a16:creationId xmlns:a16="http://schemas.microsoft.com/office/drawing/2014/main" id="{6E4EA3D5-168E-4EB8-9070-8BA12A1D4D9A}"/>
              </a:ext>
            </a:extLst>
          </p:cNvPr>
          <p:cNvSpPr txBox="1"/>
          <p:nvPr/>
        </p:nvSpPr>
        <p:spPr>
          <a:xfrm>
            <a:off x="4019266" y="5611505"/>
            <a:ext cx="2745943" cy="228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a:solidFill>
                  <a:schemeClr val="bg1"/>
                </a:solidFill>
                <a:latin typeface="Calibri"/>
                <a:cs typeface="Calibri"/>
              </a:rPr>
              <a:t>Picture credit: WWF Brazil</a:t>
            </a:r>
          </a:p>
        </p:txBody>
      </p:sp>
      <p:sp>
        <p:nvSpPr>
          <p:cNvPr id="13" name="Titel 12">
            <a:extLst>
              <a:ext uri="{FF2B5EF4-FFF2-40B4-BE49-F238E27FC236}">
                <a16:creationId xmlns:a16="http://schemas.microsoft.com/office/drawing/2014/main" id="{E49C580D-A046-F734-6586-1BE26F61D6A5}"/>
              </a:ext>
            </a:extLst>
          </p:cNvPr>
          <p:cNvSpPr>
            <a:spLocks noGrp="1"/>
          </p:cNvSpPr>
          <p:nvPr>
            <p:ph type="title"/>
          </p:nvPr>
        </p:nvSpPr>
        <p:spPr/>
        <p:txBody>
          <a:bodyPr/>
          <a:lstStyle/>
          <a:p>
            <a:r>
              <a:rPr lang="de-DE" dirty="0"/>
              <a:t>Our planet has reached its limits.</a:t>
            </a:r>
          </a:p>
        </p:txBody>
      </p:sp>
    </p:spTree>
    <p:extLst>
      <p:ext uri="{BB962C8B-B14F-4D97-AF65-F5344CB8AC3E}">
        <p14:creationId xmlns:p14="http://schemas.microsoft.com/office/powerpoint/2010/main" val="29784290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Update planetare Grenzen: Grenze für Süsswasser überschritten">
            <a:extLst>
              <a:ext uri="{FF2B5EF4-FFF2-40B4-BE49-F238E27FC236}">
                <a16:creationId xmlns:a16="http://schemas.microsoft.com/office/drawing/2014/main" id="{B5AA4B14-E687-4D4F-B356-FA44B95240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9466" y="1919187"/>
            <a:ext cx="4286135" cy="4046351"/>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a:extLst>
              <a:ext uri="{FF2B5EF4-FFF2-40B4-BE49-F238E27FC236}">
                <a16:creationId xmlns:a16="http://schemas.microsoft.com/office/drawing/2014/main" id="{F4C5F1A1-4794-5745-B4CC-0B2D2675D567}"/>
              </a:ext>
            </a:extLst>
          </p:cNvPr>
          <p:cNvSpPr>
            <a:spLocks noGrp="1"/>
          </p:cNvSpPr>
          <p:nvPr>
            <p:ph type="ftr" sz="quarter" idx="11"/>
          </p:nvPr>
        </p:nvSpPr>
        <p:spPr/>
        <p:txBody>
          <a:bodyPr/>
          <a:lstStyle/>
          <a:p>
            <a:pPr>
              <a:defRPr b="0" i="0"/>
            </a:pPr>
            <a:r>
              <a:rPr lang="2057"/>
              <a:t>Introduction to the Circular Economy</a:t>
            </a:r>
          </a:p>
        </p:txBody>
      </p:sp>
      <p:sp>
        <p:nvSpPr>
          <p:cNvPr id="4" name="Textfeld 3">
            <a:extLst>
              <a:ext uri="{FF2B5EF4-FFF2-40B4-BE49-F238E27FC236}">
                <a16:creationId xmlns:a16="http://schemas.microsoft.com/office/drawing/2014/main" id="{24B2C6DC-EBAA-854F-A196-B6E6724B5E9A}"/>
              </a:ext>
            </a:extLst>
          </p:cNvPr>
          <p:cNvSpPr txBox="1"/>
          <p:nvPr/>
        </p:nvSpPr>
        <p:spPr>
          <a:xfrm>
            <a:off x="300038" y="1268413"/>
            <a:ext cx="6993128" cy="606325"/>
          </a:xfrm>
          <a:prstGeom prst="rect">
            <a:avLst/>
          </a:prstGeom>
          <a:noFill/>
        </p:spPr>
        <p:txBody>
          <a:bodyPr wrap="square" lIns="0" tIns="0" rIns="0" bIns="0" rtlCol="0" anchor="t">
            <a:noAutofit/>
          </a:bodyPr>
          <a:lstStyle/>
          <a:p>
            <a:pPr>
              <a:defRPr b="0" i="0"/>
            </a:pPr>
            <a:r>
              <a:rPr lang="2057" sz="3600"/>
              <a:t>…The effects are catastrophic!</a:t>
            </a:r>
          </a:p>
        </p:txBody>
      </p:sp>
      <p:sp>
        <p:nvSpPr>
          <p:cNvPr id="6" name="TextBox 3">
            <a:extLst>
              <a:ext uri="{FF2B5EF4-FFF2-40B4-BE49-F238E27FC236}">
                <a16:creationId xmlns:a16="http://schemas.microsoft.com/office/drawing/2014/main" id="{813AAAF5-BB38-1140-BF74-E0F5802A4456}"/>
              </a:ext>
            </a:extLst>
          </p:cNvPr>
          <p:cNvSpPr txBox="1"/>
          <p:nvPr/>
        </p:nvSpPr>
        <p:spPr>
          <a:xfrm>
            <a:off x="5546298" y="6185951"/>
            <a:ext cx="6345663" cy="228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defRPr b="0" i="0"/>
            </a:pPr>
            <a:r>
              <a:rPr lang="2057" sz="900">
                <a:latin typeface="Calibri"/>
                <a:cs typeface="Calibri"/>
              </a:rPr>
              <a:t>Source: International Resource Panel (2019), </a:t>
            </a:r>
            <a:r>
              <a:rPr lang="2057" sz="900">
                <a:latin typeface="Calibri"/>
                <a:ea typeface="Calibri"/>
                <a:cs typeface="Calibri"/>
              </a:rPr>
              <a:t>International Resource Panel (2019), Stockholm Resilience Centre (2022)</a:t>
            </a:r>
            <a:endParaRPr lang="de-DE" sz="900">
              <a:latin typeface="Calibri" panose="020F0502020204030204" pitchFamily="34" charset="0"/>
              <a:cs typeface="Calibri" panose="020F0502020204030204" pitchFamily="34" charset="0"/>
            </a:endParaRPr>
          </a:p>
        </p:txBody>
      </p:sp>
      <p:pic>
        <p:nvPicPr>
          <p:cNvPr id="9" name="Graphic 236">
            <a:extLst>
              <a:ext uri="{FF2B5EF4-FFF2-40B4-BE49-F238E27FC236}">
                <a16:creationId xmlns:a16="http://schemas.microsoft.com/office/drawing/2014/main" id="{6DCFC405-A4D7-EE45-9B8C-58C893DF33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8420" y="0"/>
            <a:ext cx="2313542" cy="2313542"/>
          </a:xfrm>
          <a:prstGeom prst="rect">
            <a:avLst/>
          </a:prstGeom>
        </p:spPr>
      </p:pic>
      <p:sp>
        <p:nvSpPr>
          <p:cNvPr id="15" name="Textfeld 14">
            <a:extLst>
              <a:ext uri="{FF2B5EF4-FFF2-40B4-BE49-F238E27FC236}">
                <a16:creationId xmlns:a16="http://schemas.microsoft.com/office/drawing/2014/main" id="{E9E9399A-B014-7A45-8A21-B580ED1AFCD1}"/>
              </a:ext>
            </a:extLst>
          </p:cNvPr>
          <p:cNvSpPr txBox="1"/>
          <p:nvPr/>
        </p:nvSpPr>
        <p:spPr>
          <a:xfrm>
            <a:off x="302878" y="2033901"/>
            <a:ext cx="6085460" cy="1556034"/>
          </a:xfrm>
          <a:prstGeom prst="rect">
            <a:avLst/>
          </a:prstGeom>
          <a:noFill/>
        </p:spPr>
        <p:txBody>
          <a:bodyPr wrap="square" lIns="91440" tIns="45720" rIns="91440" bIns="45720" rtlCol="0" anchor="t">
            <a:spAutoFit/>
          </a:bodyPr>
          <a:lstStyle/>
          <a:p>
            <a:pPr defTabSz="914377">
              <a:defRPr b="0" i="0"/>
            </a:pPr>
            <a:r>
              <a:rPr lang="2057" sz="2400" dirty="0">
                <a:latin typeface="Calibri"/>
                <a:cs typeface="Calibri"/>
              </a:rPr>
              <a:t>Resource consumption is driving climate change and biodiversity loss.</a:t>
            </a:r>
            <a:endParaRPr lang="de-DE" sz="2400" dirty="0">
              <a:latin typeface="Calibri" panose="020F0502020204030204" pitchFamily="34" charset="0"/>
              <a:cs typeface="Calibri" panose="020F0502020204030204" pitchFamily="34" charset="0"/>
            </a:endParaRPr>
          </a:p>
          <a:p>
            <a:pPr algn="ctr" defTabSz="914377">
              <a:defRPr/>
            </a:pPr>
            <a:endParaRPr lang="de-DE" sz="2400" dirty="0">
              <a:latin typeface="Calibri" panose="020F0502020204030204" pitchFamily="34" charset="0"/>
              <a:cs typeface="Calibri" panose="020F0502020204030204" pitchFamily="34" charset="0"/>
            </a:endParaRPr>
          </a:p>
          <a:p>
            <a:pPr algn="ctr" defTabSz="914377">
              <a:defRPr/>
            </a:pPr>
            <a:endParaRPr lang="de-DE" sz="24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4A6E3BF-A615-4A79-0601-66C6C67C10C9}"/>
              </a:ext>
            </a:extLst>
          </p:cNvPr>
          <p:cNvSpPr txBox="1"/>
          <p:nvPr/>
        </p:nvSpPr>
        <p:spPr>
          <a:xfrm>
            <a:off x="1771649" y="3378804"/>
            <a:ext cx="4838317" cy="457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2400" b="1" dirty="0"/>
              <a:t>50%</a:t>
            </a:r>
            <a:r>
              <a:rPr lang="2057" sz="2400" b="0" dirty="0"/>
              <a:t> of global greenhouse gases...</a:t>
            </a:r>
            <a:endParaRPr lang="en-US" sz="2400" dirty="0">
              <a:cs typeface="Calibri"/>
            </a:endParaRPr>
          </a:p>
        </p:txBody>
      </p:sp>
      <p:sp>
        <p:nvSpPr>
          <p:cNvPr id="21" name="TextBox 20">
            <a:extLst>
              <a:ext uri="{FF2B5EF4-FFF2-40B4-BE49-F238E27FC236}">
                <a16:creationId xmlns:a16="http://schemas.microsoft.com/office/drawing/2014/main" id="{0A11F967-39C3-BA76-EA3B-BCD9238312E7}"/>
              </a:ext>
            </a:extLst>
          </p:cNvPr>
          <p:cNvSpPr txBox="1"/>
          <p:nvPr/>
        </p:nvSpPr>
        <p:spPr>
          <a:xfrm>
            <a:off x="1771648" y="4202789"/>
            <a:ext cx="5054881" cy="823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2400" dirty="0"/>
              <a:t>and</a:t>
            </a:r>
            <a:r>
              <a:rPr lang="2057" sz="2400" b="1" dirty="0"/>
              <a:t> 90%</a:t>
            </a:r>
            <a:r>
              <a:rPr lang="2057" sz="2400" dirty="0"/>
              <a:t> of biodiversity and water stress...</a:t>
            </a:r>
            <a:endParaRPr lang="en-US" sz="2400" dirty="0">
              <a:cs typeface="Calibri"/>
            </a:endParaRPr>
          </a:p>
        </p:txBody>
      </p:sp>
      <p:sp>
        <p:nvSpPr>
          <p:cNvPr id="22" name="TextBox 21">
            <a:extLst>
              <a:ext uri="{FF2B5EF4-FFF2-40B4-BE49-F238E27FC236}">
                <a16:creationId xmlns:a16="http://schemas.microsoft.com/office/drawing/2014/main" id="{4A9DCFAC-C2A7-CFA0-BF6B-5638CC6FEB67}"/>
              </a:ext>
            </a:extLst>
          </p:cNvPr>
          <p:cNvSpPr txBox="1"/>
          <p:nvPr/>
        </p:nvSpPr>
        <p:spPr>
          <a:xfrm>
            <a:off x="319310" y="5539315"/>
            <a:ext cx="6422863" cy="823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2400" dirty="0"/>
              <a:t>...are</a:t>
            </a:r>
            <a:r>
              <a:rPr lang="2057" sz="2400" b="1" dirty="0"/>
              <a:t> attributed to resource extraction and production.</a:t>
            </a:r>
          </a:p>
        </p:txBody>
      </p:sp>
      <p:pic>
        <p:nvPicPr>
          <p:cNvPr id="23" name="Graphic 23" descr="Cloud mit einfarbiger Füllung">
            <a:extLst>
              <a:ext uri="{FF2B5EF4-FFF2-40B4-BE49-F238E27FC236}">
                <a16:creationId xmlns:a16="http://schemas.microsoft.com/office/drawing/2014/main" id="{FB41365F-D2ED-C3B5-4B9A-2E4A2BA45C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634" y="3215217"/>
            <a:ext cx="829734" cy="840317"/>
          </a:xfrm>
          <a:prstGeom prst="rect">
            <a:avLst/>
          </a:prstGeom>
        </p:spPr>
      </p:pic>
      <p:pic>
        <p:nvPicPr>
          <p:cNvPr id="24" name="Graphic 24" descr="Wasser mit einfarbiger Füllung">
            <a:extLst>
              <a:ext uri="{FF2B5EF4-FFF2-40B4-BE49-F238E27FC236}">
                <a16:creationId xmlns:a16="http://schemas.microsoft.com/office/drawing/2014/main" id="{0A522EA4-C847-1510-EBF1-E4CB411161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9217" y="4474634"/>
            <a:ext cx="512234" cy="554567"/>
          </a:xfrm>
          <a:prstGeom prst="rect">
            <a:avLst/>
          </a:prstGeom>
        </p:spPr>
      </p:pic>
      <p:pic>
        <p:nvPicPr>
          <p:cNvPr id="25" name="Graphic 25" descr="Blatt mit einfarbiger Füllung">
            <a:extLst>
              <a:ext uri="{FF2B5EF4-FFF2-40B4-BE49-F238E27FC236}">
                <a16:creationId xmlns:a16="http://schemas.microsoft.com/office/drawing/2014/main" id="{8B88C326-99AD-E71A-11B1-5E4AF501A5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20000">
            <a:off x="579967" y="4241800"/>
            <a:ext cx="586317" cy="639234"/>
          </a:xfrm>
          <a:prstGeom prst="rect">
            <a:avLst/>
          </a:prstGeom>
        </p:spPr>
      </p:pic>
      <p:sp>
        <p:nvSpPr>
          <p:cNvPr id="7" name="Titel 6">
            <a:extLst>
              <a:ext uri="{FF2B5EF4-FFF2-40B4-BE49-F238E27FC236}">
                <a16:creationId xmlns:a16="http://schemas.microsoft.com/office/drawing/2014/main" id="{F674C763-A0E8-1CB6-43ED-5E6AAF731F0A}"/>
              </a:ext>
            </a:extLst>
          </p:cNvPr>
          <p:cNvSpPr>
            <a:spLocks noGrp="1"/>
          </p:cNvSpPr>
          <p:nvPr>
            <p:ph type="title"/>
          </p:nvPr>
        </p:nvSpPr>
        <p:spPr/>
        <p:txBody>
          <a:bodyPr/>
          <a:lstStyle/>
          <a:p>
            <a:r>
              <a:rPr lang="de-DE" dirty="0"/>
              <a:t>Our planet has reached its limits. </a:t>
            </a:r>
          </a:p>
        </p:txBody>
      </p:sp>
    </p:spTree>
    <p:extLst>
      <p:ext uri="{BB962C8B-B14F-4D97-AF65-F5344CB8AC3E}">
        <p14:creationId xmlns:p14="http://schemas.microsoft.com/office/powerpoint/2010/main" val="3170588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Objekt 27"/>
          <p:cNvPicPr>
            <a:picLocks noChangeAspect="1"/>
          </p:cNvPicPr>
          <p:nvPr/>
        </p:nvPicPr>
        <p:blipFill>
          <a:blip cstate="print"/>
          <a:stretch>
            <a:fillRect/>
          </a:stretch>
        </p:blipFill>
        <p:spPr>
          <a:xfrm>
            <a:off x="1588" y="1588"/>
            <a:ext cx="1588" cy="1588"/>
          </a:xfrm>
          <a:prstGeom prst="rect">
            <a:avLst/>
          </a:prstGeom>
        </p:spPr>
      </p:pic>
      <p:sp>
        <p:nvSpPr>
          <p:cNvPr id="5" name="Rechteck 4">
            <a:extLst>
              <a:ext uri="{FF2B5EF4-FFF2-40B4-BE49-F238E27FC236}">
                <a16:creationId xmlns:a16="http://schemas.microsoft.com/office/drawing/2014/main" id="{62338A0F-C6B1-9A4D-879C-E58BEF94AF06}"/>
              </a:ext>
            </a:extLst>
          </p:cNvPr>
          <p:cNvSpPr/>
          <p:nvPr/>
        </p:nvSpPr>
        <p:spPr>
          <a:xfrm>
            <a:off x="0" y="0"/>
            <a:ext cx="12192000" cy="14542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FCC1272-06A0-CA4E-9634-6A62E5A68378}"/>
              </a:ext>
            </a:extLst>
          </p:cNvPr>
          <p:cNvSpPr>
            <a:spLocks noGrp="1"/>
          </p:cNvSpPr>
          <p:nvPr>
            <p:ph type="title"/>
          </p:nvPr>
        </p:nvSpPr>
        <p:spPr/>
        <p:txBody>
          <a:bodyPr vert="horz"/>
          <a:lstStyle/>
          <a:p>
            <a:pPr>
              <a:defRPr b="0" i="0"/>
            </a:pPr>
            <a:r>
              <a:rPr lang="2057" sz="3400" b="1"/>
              <a:t>Our linear economy is accompanied by significant losses in value creation and entails high risks for companies.</a:t>
            </a:r>
          </a:p>
        </p:txBody>
      </p:sp>
      <p:sp>
        <p:nvSpPr>
          <p:cNvPr id="27" name="Inhaltsplatzhalter 26">
            <a:extLst>
              <a:ext uri="{FF2B5EF4-FFF2-40B4-BE49-F238E27FC236}">
                <a16:creationId xmlns:a16="http://schemas.microsoft.com/office/drawing/2014/main" id="{0DE6C373-D2C3-4FF8-8052-D09EA3855C76}"/>
              </a:ext>
            </a:extLst>
          </p:cNvPr>
          <p:cNvSpPr>
            <a:spLocks noGrp="1"/>
          </p:cNvSpPr>
          <p:nvPr>
            <p:ph idx="1"/>
          </p:nvPr>
        </p:nvSpPr>
        <p:spPr>
          <a:xfrm>
            <a:off x="300038" y="1682284"/>
            <a:ext cx="7625131" cy="4417221"/>
          </a:xfrm>
        </p:spPr>
        <p:txBody>
          <a:bodyPr vert="horz" lIns="0" tIns="0" rIns="0" bIns="0" rtlCol="0" anchor="t">
            <a:noAutofit/>
          </a:bodyPr>
          <a:lstStyle/>
          <a:p>
            <a:pPr marL="0" indent="0">
              <a:buNone/>
              <a:defRPr b="0" i="0"/>
            </a:pPr>
            <a:r>
              <a:rPr lang="2057" sz="2000" dirty="0"/>
              <a:t>Current processes are highly inefficient:</a:t>
            </a:r>
          </a:p>
          <a:p>
            <a:pPr marL="266700" indent="-266700">
              <a:spcBef>
                <a:spcPct val="0"/>
              </a:spcBef>
              <a:defRPr b="0" i="0"/>
            </a:pPr>
            <a:r>
              <a:rPr lang="2057" sz="1800" b="1" dirty="0"/>
              <a:t>Only 5%</a:t>
            </a:r>
            <a:r>
              <a:rPr lang="2057" sz="1800" b="0" dirty="0"/>
              <a:t> of the average raw material value is </a:t>
            </a:r>
            <a:r>
              <a:rPr lang="2057" sz="1800" b="1" dirty="0"/>
              <a:t>recovered</a:t>
            </a:r>
            <a:r>
              <a:rPr lang="2057" sz="1800" b="0" dirty="0"/>
              <a:t> after the first use of a product</a:t>
            </a:r>
          </a:p>
          <a:p>
            <a:pPr marL="266700" indent="-266700">
              <a:defRPr b="0" i="0"/>
            </a:pPr>
            <a:r>
              <a:rPr lang="2057" sz="1800" b="1" dirty="0"/>
              <a:t>Only 2% </a:t>
            </a:r>
            <a:r>
              <a:rPr lang="2057" sz="1800" b="0" dirty="0"/>
              <a:t>of global </a:t>
            </a:r>
            <a:r>
              <a:rPr lang="2057" sz="1800" b="1" dirty="0"/>
              <a:t>plastic packaging </a:t>
            </a:r>
            <a:r>
              <a:rPr lang="2057" sz="1800" b="0" dirty="0"/>
              <a:t>waste is </a:t>
            </a:r>
            <a:r>
              <a:rPr lang="2057" sz="1800" b="1" dirty="0"/>
              <a:t>materially recycled to a high quality, </a:t>
            </a:r>
            <a:r>
              <a:rPr lang="2057" sz="1800" b="0" dirty="0"/>
              <a:t>corresponding to an </a:t>
            </a:r>
            <a:r>
              <a:rPr lang="2057" sz="1800" b="1" dirty="0"/>
              <a:t>annual loss in value of 95%</a:t>
            </a:r>
            <a:r>
              <a:rPr lang="2057" sz="1800" b="0" dirty="0"/>
              <a:t> (70-105 billion euro)</a:t>
            </a:r>
            <a:r>
              <a:rPr lang="2057" sz="1800" dirty="0"/>
              <a:t> </a:t>
            </a:r>
            <a:endParaRPr lang="2057" sz="1800" b="0" dirty="0"/>
          </a:p>
          <a:p>
            <a:pPr marL="0" indent="0">
              <a:buNone/>
              <a:defRPr b="0" i="0"/>
            </a:pPr>
            <a:r>
              <a:rPr lang="2057" sz="2000" dirty="0"/>
              <a:t>Pressing issues surround our dependency on raw material imports and supply reliability: </a:t>
            </a:r>
          </a:p>
          <a:p>
            <a:pPr marL="266700" indent="-266700">
              <a:lnSpc>
                <a:spcPct val="100000"/>
              </a:lnSpc>
              <a:spcBef>
                <a:spcPct val="0"/>
              </a:spcBef>
              <a:defRPr b="0" i="0"/>
            </a:pPr>
            <a:r>
              <a:rPr lang="2057" sz="1800" b="1" dirty="0">
                <a:ea typeface="+mn-lt"/>
                <a:cs typeface="+mn-lt"/>
              </a:rPr>
              <a:t>Europe imports 60% </a:t>
            </a:r>
            <a:r>
              <a:rPr lang="2057" sz="1800" b="0" dirty="0">
                <a:ea typeface="+mn-lt"/>
                <a:cs typeface="+mn-lt"/>
              </a:rPr>
              <a:t>of its fossil fuels and metal resources; the EU has classified </a:t>
            </a:r>
            <a:r>
              <a:rPr lang="2057" sz="1800" b="1" dirty="0">
                <a:ea typeface="+mn-lt"/>
                <a:cs typeface="+mn-lt"/>
              </a:rPr>
              <a:t>20 materials as critical</a:t>
            </a:r>
            <a:r>
              <a:rPr lang="2057" sz="1800" b="0" dirty="0">
                <a:ea typeface="+mn-lt"/>
                <a:cs typeface="+mn-lt"/>
              </a:rPr>
              <a:t> </a:t>
            </a:r>
            <a:r>
              <a:rPr lang="2057" sz="1800" dirty="0"/>
              <a:t>with regard to supply reliability. </a:t>
            </a:r>
            <a:endParaRPr lang="de-DE" sz="1800" dirty="0">
              <a:ea typeface="+mn-lt"/>
              <a:cs typeface="+mn-lt"/>
            </a:endParaRPr>
          </a:p>
          <a:p>
            <a:pPr marL="266700" indent="-266700">
              <a:lnSpc>
                <a:spcPct val="100000"/>
              </a:lnSpc>
              <a:spcBef>
                <a:spcPct val="0"/>
              </a:spcBef>
              <a:defRPr b="0" i="0"/>
            </a:pPr>
            <a:r>
              <a:rPr lang="2057" sz="1800" dirty="0">
                <a:ea typeface="+mn-lt"/>
                <a:cs typeface="+mn-lt"/>
              </a:rPr>
              <a:t>Global </a:t>
            </a:r>
            <a:r>
              <a:rPr lang="2057" sz="1800" b="1" dirty="0">
                <a:ea typeface="+mn-lt"/>
                <a:cs typeface="+mn-lt"/>
              </a:rPr>
              <a:t>demand for cobalt will probably more than double by 2025</a:t>
            </a:r>
            <a:r>
              <a:rPr lang="2057" sz="1800" dirty="0">
                <a:ea typeface="+mn-lt"/>
                <a:cs typeface="+mn-lt"/>
              </a:rPr>
              <a:t>, mainly due to electric vehicle sales.</a:t>
            </a:r>
          </a:p>
          <a:p>
            <a:pPr marL="266700" indent="-266700">
              <a:lnSpc>
                <a:spcPct val="100000"/>
              </a:lnSpc>
              <a:spcBef>
                <a:spcPct val="0"/>
              </a:spcBef>
              <a:defRPr b="0" i="0"/>
            </a:pPr>
            <a:r>
              <a:rPr lang="2057" sz="1800" dirty="0">
                <a:ea typeface="+mn-lt"/>
                <a:cs typeface="+mn-lt"/>
              </a:rPr>
              <a:t>At the same time, many industries are focusing on </a:t>
            </a:r>
            <a:r>
              <a:rPr lang="2057" sz="1800" b="1" dirty="0">
                <a:ea typeface="+mn-lt"/>
                <a:cs typeface="+mn-lt"/>
              </a:rPr>
              <a:t>renewables </a:t>
            </a:r>
            <a:r>
              <a:rPr lang="2057" sz="1800" dirty="0">
                <a:ea typeface="+mn-lt"/>
                <a:cs typeface="+mn-lt"/>
              </a:rPr>
              <a:t>such as wood and fibre products as alternatives to fossil resources.</a:t>
            </a:r>
            <a:endParaRPr lang="de-DE" sz="1800" dirty="0"/>
          </a:p>
        </p:txBody>
      </p:sp>
      <p:sp>
        <p:nvSpPr>
          <p:cNvPr id="4" name="Fußzeilenplatzhalter 3">
            <a:extLst>
              <a:ext uri="{FF2B5EF4-FFF2-40B4-BE49-F238E27FC236}">
                <a16:creationId xmlns:a16="http://schemas.microsoft.com/office/drawing/2014/main" id="{305084F4-202B-454E-9578-B67927D4C1CE}"/>
              </a:ext>
            </a:extLst>
          </p:cNvPr>
          <p:cNvSpPr>
            <a:spLocks noGrp="1"/>
          </p:cNvSpPr>
          <p:nvPr>
            <p:ph type="ftr" sz="quarter" idx="11"/>
          </p:nvPr>
        </p:nvSpPr>
        <p:spPr/>
        <p:txBody>
          <a:bodyPr/>
          <a:lstStyle/>
          <a:p>
            <a:pPr>
              <a:defRPr b="0" i="0"/>
            </a:pPr>
            <a:r>
              <a:rPr lang="2057"/>
              <a:t>Introduction to the Circular Economy</a:t>
            </a:r>
          </a:p>
        </p:txBody>
      </p:sp>
      <p:sp>
        <p:nvSpPr>
          <p:cNvPr id="10" name="TextBox 3">
            <a:extLst>
              <a:ext uri="{FF2B5EF4-FFF2-40B4-BE49-F238E27FC236}">
                <a16:creationId xmlns:a16="http://schemas.microsoft.com/office/drawing/2014/main" id="{ED3D37F2-C39D-7F4E-AABF-1AA90F9563BE}"/>
              </a:ext>
            </a:extLst>
          </p:cNvPr>
          <p:cNvSpPr txBox="1"/>
          <p:nvPr/>
        </p:nvSpPr>
        <p:spPr>
          <a:xfrm>
            <a:off x="300038" y="6104097"/>
            <a:ext cx="11603516" cy="366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a:latin typeface="Calibri"/>
                <a:cs typeface="Calibri"/>
              </a:rPr>
              <a:t>Sources: McKinsey Center for Business and Environment, Ellen MacArthur Foundation &amp; SUN (2015), WWF Deutschland (2022), </a:t>
            </a:r>
            <a:r>
              <a:rPr lang="2057" sz="900">
                <a:ea typeface="+mn-lt"/>
                <a:cs typeface="+mn-lt"/>
              </a:rPr>
              <a:t>McKinsey Basic Materials Institute (2018), Ellen MacArthur Foundation (2013),  McKinsey Global Institute (2011), Circle Economy (2018), SYSTEMIQ, McKinsey Center for Business and Environment, Ellen MacArthur Foundation &amp; SUN (2018)</a:t>
            </a:r>
            <a:endParaRPr lang="de-DE">
              <a:latin typeface="Calibri"/>
              <a:cs typeface="Calibri"/>
            </a:endParaRPr>
          </a:p>
        </p:txBody>
      </p:sp>
      <p:grpSp>
        <p:nvGrpSpPr>
          <p:cNvPr id="25" name="Gruppieren 24">
            <a:extLst>
              <a:ext uri="{FF2B5EF4-FFF2-40B4-BE49-F238E27FC236}">
                <a16:creationId xmlns:a16="http://schemas.microsoft.com/office/drawing/2014/main" id="{1739E664-EE3B-1B49-A3B7-3935B25356FA}"/>
              </a:ext>
            </a:extLst>
          </p:cNvPr>
          <p:cNvGrpSpPr/>
          <p:nvPr/>
        </p:nvGrpSpPr>
        <p:grpSpPr>
          <a:xfrm>
            <a:off x="7803042" y="1503093"/>
            <a:ext cx="4388958" cy="4593738"/>
            <a:chOff x="7672339" y="1736725"/>
            <a:chExt cx="4388958" cy="4593738"/>
          </a:xfrm>
        </p:grpSpPr>
        <p:sp>
          <p:nvSpPr>
            <p:cNvPr id="11" name="Rechteck 10">
              <a:extLst>
                <a:ext uri="{FF2B5EF4-FFF2-40B4-BE49-F238E27FC236}">
                  <a16:creationId xmlns:a16="http://schemas.microsoft.com/office/drawing/2014/main" id="{A031105A-0AB5-934E-9994-856A15C32CFA}"/>
                </a:ext>
              </a:extLst>
            </p:cNvPr>
            <p:cNvSpPr/>
            <p:nvPr/>
          </p:nvSpPr>
          <p:spPr>
            <a:xfrm>
              <a:off x="8258550" y="2204975"/>
              <a:ext cx="2703535" cy="867072"/>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2057" b="1">
                  <a:solidFill>
                    <a:schemeClr val="bg1"/>
                  </a:solidFill>
                  <a:latin typeface="Calibri" panose="020F0502020204030204" pitchFamily="34" charset="0"/>
                  <a:cs typeface="Calibri" panose="020F0502020204030204" pitchFamily="34" charset="0"/>
                </a:rPr>
                <a:t>Raw material extraction </a:t>
              </a:r>
              <a:br>
                <a:rPr lang="2057" b="1">
                  <a:solidFill>
                    <a:schemeClr val="bg1"/>
                  </a:solidFill>
                  <a:latin typeface="Calibri" panose="020F0502020204030204" pitchFamily="34" charset="0"/>
                  <a:cs typeface="Calibri" panose="020F0502020204030204" pitchFamily="34" charset="0"/>
                </a:rPr>
              </a:br>
              <a:r>
                <a:rPr lang="2057" b="1">
                  <a:solidFill>
                    <a:schemeClr val="bg1"/>
                  </a:solidFill>
                  <a:latin typeface="Calibri" panose="020F0502020204030204" pitchFamily="34" charset="0"/>
                  <a:cs typeface="Calibri" panose="020F0502020204030204" pitchFamily="34" charset="0"/>
                </a:rPr>
                <a:t>&amp; production</a:t>
              </a:r>
            </a:p>
          </p:txBody>
        </p:sp>
        <p:sp>
          <p:nvSpPr>
            <p:cNvPr id="12" name="Textfeld 11">
              <a:extLst>
                <a:ext uri="{FF2B5EF4-FFF2-40B4-BE49-F238E27FC236}">
                  <a16:creationId xmlns:a16="http://schemas.microsoft.com/office/drawing/2014/main" id="{45B9155E-A514-E443-8ADD-38817C95263D}"/>
                </a:ext>
              </a:extLst>
            </p:cNvPr>
            <p:cNvSpPr txBox="1"/>
            <p:nvPr/>
          </p:nvSpPr>
          <p:spPr>
            <a:xfrm>
              <a:off x="8652280" y="1736725"/>
              <a:ext cx="1916069" cy="366126"/>
            </a:xfrm>
            <a:prstGeom prst="rect">
              <a:avLst/>
            </a:prstGeom>
            <a:noFill/>
          </p:spPr>
          <p:txBody>
            <a:bodyPr wrap="square">
              <a:spAutoFit/>
            </a:bodyPr>
            <a:lstStyle/>
            <a:p>
              <a:pPr algn="ctr">
                <a:defRPr b="0" i="0"/>
              </a:pPr>
              <a:r>
                <a:rPr lang="2057" b="1">
                  <a:solidFill>
                    <a:schemeClr val="accent3"/>
                  </a:solidFill>
                  <a:latin typeface="Calibri" panose="020F0502020204030204" pitchFamily="34" charset="0"/>
                  <a:cs typeface="Calibri" panose="020F0502020204030204" pitchFamily="34" charset="0"/>
                </a:rPr>
                <a:t>Linear system</a:t>
              </a:r>
            </a:p>
          </p:txBody>
        </p:sp>
        <p:sp>
          <p:nvSpPr>
            <p:cNvPr id="13" name="Rechteck 12">
              <a:extLst>
                <a:ext uri="{FF2B5EF4-FFF2-40B4-BE49-F238E27FC236}">
                  <a16:creationId xmlns:a16="http://schemas.microsoft.com/office/drawing/2014/main" id="{9E0EA20A-85EB-404F-AE6E-54F5BBB88896}"/>
                </a:ext>
              </a:extLst>
            </p:cNvPr>
            <p:cNvSpPr/>
            <p:nvPr/>
          </p:nvSpPr>
          <p:spPr>
            <a:xfrm>
              <a:off x="8258550" y="3499690"/>
              <a:ext cx="2703535" cy="936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2057" b="1">
                  <a:solidFill>
                    <a:schemeClr val="bg1"/>
                  </a:solidFill>
                  <a:latin typeface="Calibri" panose="020F0502020204030204" pitchFamily="34" charset="0"/>
                  <a:cs typeface="Calibri" panose="020F0502020204030204" pitchFamily="34" charset="0"/>
                </a:rPr>
                <a:t>Use</a:t>
              </a:r>
            </a:p>
          </p:txBody>
        </p:sp>
        <p:sp>
          <p:nvSpPr>
            <p:cNvPr id="14" name="Rechteck 13">
              <a:extLst>
                <a:ext uri="{FF2B5EF4-FFF2-40B4-BE49-F238E27FC236}">
                  <a16:creationId xmlns:a16="http://schemas.microsoft.com/office/drawing/2014/main" id="{1FE07151-43B7-BE43-8F62-1264449F3C9F}"/>
                </a:ext>
              </a:extLst>
            </p:cNvPr>
            <p:cNvSpPr/>
            <p:nvPr/>
          </p:nvSpPr>
          <p:spPr>
            <a:xfrm>
              <a:off x="8258549" y="4863334"/>
              <a:ext cx="2703535" cy="936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r>
                <a:rPr lang="2057" b="1">
                  <a:solidFill>
                    <a:schemeClr val="bg1"/>
                  </a:solidFill>
                  <a:latin typeface="Calibri" panose="020F0502020204030204" pitchFamily="34" charset="0"/>
                  <a:cs typeface="Calibri" panose="020F0502020204030204" pitchFamily="34" charset="0"/>
                </a:rPr>
                <a:t>Waste</a:t>
              </a:r>
            </a:p>
          </p:txBody>
        </p:sp>
        <p:pic>
          <p:nvPicPr>
            <p:cNvPr id="15" name="Graphic 16">
              <a:extLst>
                <a:ext uri="{FF2B5EF4-FFF2-40B4-BE49-F238E27FC236}">
                  <a16:creationId xmlns:a16="http://schemas.microsoft.com/office/drawing/2014/main" id="{468E56DA-7F0D-8F4F-9384-A23B3D7206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334210" y="2970312"/>
              <a:ext cx="552210" cy="504153"/>
            </a:xfrm>
            <a:prstGeom prst="rect">
              <a:avLst/>
            </a:prstGeom>
          </p:spPr>
        </p:pic>
        <p:pic>
          <p:nvPicPr>
            <p:cNvPr id="16" name="Graphic 16">
              <a:extLst>
                <a:ext uri="{FF2B5EF4-FFF2-40B4-BE49-F238E27FC236}">
                  <a16:creationId xmlns:a16="http://schemas.microsoft.com/office/drawing/2014/main" id="{8EADBD67-B240-4640-85E7-87434CD6A4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334210" y="4332098"/>
              <a:ext cx="552210" cy="504153"/>
            </a:xfrm>
            <a:prstGeom prst="rect">
              <a:avLst/>
            </a:prstGeom>
          </p:spPr>
        </p:pic>
        <p:pic>
          <p:nvPicPr>
            <p:cNvPr id="17" name="Graphic 116">
              <a:extLst>
                <a:ext uri="{FF2B5EF4-FFF2-40B4-BE49-F238E27FC236}">
                  <a16:creationId xmlns:a16="http://schemas.microsoft.com/office/drawing/2014/main" id="{D9908425-11E4-5B40-B54C-9FD0D75B9A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9292" y="5062782"/>
              <a:ext cx="586210" cy="586210"/>
            </a:xfrm>
            <a:prstGeom prst="rect">
              <a:avLst/>
            </a:prstGeom>
          </p:spPr>
        </p:pic>
        <p:pic>
          <p:nvPicPr>
            <p:cNvPr id="18" name="Graphic 116">
              <a:extLst>
                <a:ext uri="{FF2B5EF4-FFF2-40B4-BE49-F238E27FC236}">
                  <a16:creationId xmlns:a16="http://schemas.microsoft.com/office/drawing/2014/main" id="{938278BC-6046-8641-B9A4-BB3FF8295D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2339" y="5355887"/>
              <a:ext cx="586210" cy="586210"/>
            </a:xfrm>
            <a:prstGeom prst="rect">
              <a:avLst/>
            </a:prstGeom>
          </p:spPr>
        </p:pic>
        <p:pic>
          <p:nvPicPr>
            <p:cNvPr id="19" name="Graphic 116">
              <a:extLst>
                <a:ext uri="{FF2B5EF4-FFF2-40B4-BE49-F238E27FC236}">
                  <a16:creationId xmlns:a16="http://schemas.microsoft.com/office/drawing/2014/main" id="{4DB6F6FA-BFA3-7B4A-B1F1-FF1C87E0D4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75087" y="5702652"/>
              <a:ext cx="586210" cy="586210"/>
            </a:xfrm>
            <a:prstGeom prst="rect">
              <a:avLst/>
            </a:prstGeom>
          </p:spPr>
        </p:pic>
        <p:pic>
          <p:nvPicPr>
            <p:cNvPr id="20" name="Graphic 116">
              <a:extLst>
                <a:ext uri="{FF2B5EF4-FFF2-40B4-BE49-F238E27FC236}">
                  <a16:creationId xmlns:a16="http://schemas.microsoft.com/office/drawing/2014/main" id="{190662E5-2EFB-0F43-B5F4-296828B0D6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61800" y="4957786"/>
              <a:ext cx="568568" cy="568568"/>
            </a:xfrm>
            <a:prstGeom prst="rect">
              <a:avLst/>
            </a:prstGeom>
          </p:spPr>
        </p:pic>
        <p:pic>
          <p:nvPicPr>
            <p:cNvPr id="21" name="Graphic 116">
              <a:extLst>
                <a:ext uri="{FF2B5EF4-FFF2-40B4-BE49-F238E27FC236}">
                  <a16:creationId xmlns:a16="http://schemas.microsoft.com/office/drawing/2014/main" id="{87B0AEFD-2E5E-A24D-A221-CD7A30BA3E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84675" y="4653956"/>
              <a:ext cx="483666" cy="483666"/>
            </a:xfrm>
            <a:prstGeom prst="rect">
              <a:avLst/>
            </a:prstGeom>
          </p:spPr>
        </p:pic>
        <p:pic>
          <p:nvPicPr>
            <p:cNvPr id="22" name="Graphic 116">
              <a:extLst>
                <a:ext uri="{FF2B5EF4-FFF2-40B4-BE49-F238E27FC236}">
                  <a16:creationId xmlns:a16="http://schemas.microsoft.com/office/drawing/2014/main" id="{A03AD49D-075D-394E-BF7E-D7035637F1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17088" y="5846797"/>
              <a:ext cx="483666" cy="483666"/>
            </a:xfrm>
            <a:prstGeom prst="rect">
              <a:avLst/>
            </a:prstGeom>
          </p:spPr>
        </p:pic>
        <p:pic>
          <p:nvPicPr>
            <p:cNvPr id="23" name="Graphic 116">
              <a:extLst>
                <a:ext uri="{FF2B5EF4-FFF2-40B4-BE49-F238E27FC236}">
                  <a16:creationId xmlns:a16="http://schemas.microsoft.com/office/drawing/2014/main" id="{31DDDADB-4310-9A4F-9C99-20E400A6DA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18820" y="5062782"/>
              <a:ext cx="586210" cy="586210"/>
            </a:xfrm>
            <a:prstGeom prst="rect">
              <a:avLst/>
            </a:prstGeom>
          </p:spPr>
        </p:pic>
        <p:pic>
          <p:nvPicPr>
            <p:cNvPr id="24" name="Graphic 116">
              <a:extLst>
                <a:ext uri="{FF2B5EF4-FFF2-40B4-BE49-F238E27FC236}">
                  <a16:creationId xmlns:a16="http://schemas.microsoft.com/office/drawing/2014/main" id="{127CF009-3044-B04E-BF9D-7E84C3F6B8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42501" y="5635923"/>
              <a:ext cx="483666" cy="483666"/>
            </a:xfrm>
            <a:prstGeom prst="rect">
              <a:avLst/>
            </a:prstGeom>
          </p:spPr>
        </p:pic>
      </p:grpSp>
    </p:spTree>
    <p:extLst>
      <p:ext uri="{BB962C8B-B14F-4D97-AF65-F5344CB8AC3E}">
        <p14:creationId xmlns:p14="http://schemas.microsoft.com/office/powerpoint/2010/main" val="15728554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R 2021">
            <a:extLst>
              <a:ext uri="{FF2B5EF4-FFF2-40B4-BE49-F238E27FC236}">
                <a16:creationId xmlns:a16="http://schemas.microsoft.com/office/drawing/2014/main" id="{3D2C4B88-E646-4B23-BD55-63335A67EAA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3327" y="1295939"/>
            <a:ext cx="1455419" cy="20573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DF57412-F745-EA4D-858F-02FAA629C818}"/>
              </a:ext>
            </a:extLst>
          </p:cNvPr>
          <p:cNvSpPr>
            <a:spLocks noGrp="1"/>
          </p:cNvSpPr>
          <p:nvPr>
            <p:ph type="title"/>
          </p:nvPr>
        </p:nvSpPr>
        <p:spPr/>
        <p:txBody>
          <a:bodyPr/>
          <a:lstStyle/>
          <a:p>
            <a:pPr>
              <a:defRPr b="0" i="0"/>
            </a:pPr>
            <a:r>
              <a:rPr lang="2057" b="1"/>
              <a:t>Pressure and demand for circular solutions are increasing.</a:t>
            </a:r>
          </a:p>
        </p:txBody>
      </p:sp>
      <p:sp>
        <p:nvSpPr>
          <p:cNvPr id="3" name="Fußzeilenplatzhalter 2">
            <a:extLst>
              <a:ext uri="{FF2B5EF4-FFF2-40B4-BE49-F238E27FC236}">
                <a16:creationId xmlns:a16="http://schemas.microsoft.com/office/drawing/2014/main" id="{07B2491B-CF47-1149-9A44-9C27CB299527}"/>
              </a:ext>
            </a:extLst>
          </p:cNvPr>
          <p:cNvSpPr>
            <a:spLocks noGrp="1"/>
          </p:cNvSpPr>
          <p:nvPr>
            <p:ph type="ftr" sz="quarter" idx="11"/>
          </p:nvPr>
        </p:nvSpPr>
        <p:spPr/>
        <p:txBody>
          <a:bodyPr/>
          <a:lstStyle/>
          <a:p>
            <a:pPr>
              <a:defRPr b="0" i="0"/>
            </a:pPr>
            <a:r>
              <a:rPr lang="2057" dirty="0"/>
              <a:t>Introduction to the Circular Economy</a:t>
            </a:r>
          </a:p>
        </p:txBody>
      </p:sp>
      <p:pic>
        <p:nvPicPr>
          <p:cNvPr id="4" name="Grafik 3" descr="Ein Bild, das Karte enthält.  Automatisch generierte Beschreibung">
            <a:extLst>
              <a:ext uri="{FF2B5EF4-FFF2-40B4-BE49-F238E27FC236}">
                <a16:creationId xmlns:a16="http://schemas.microsoft.com/office/drawing/2014/main" id="{0E19DA03-D9E7-8944-B8EB-8AE40E32DB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773" y="1216261"/>
            <a:ext cx="1641410" cy="2216756"/>
          </a:xfrm>
          <a:prstGeom prst="rect">
            <a:avLst/>
          </a:prstGeom>
        </p:spPr>
      </p:pic>
      <p:pic>
        <p:nvPicPr>
          <p:cNvPr id="5" name="Grafik 4">
            <a:extLst>
              <a:ext uri="{FF2B5EF4-FFF2-40B4-BE49-F238E27FC236}">
                <a16:creationId xmlns:a16="http://schemas.microsoft.com/office/drawing/2014/main" id="{E2BD73C8-631E-EC43-B593-A7012B1E6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7137" y="4177260"/>
            <a:ext cx="1503492" cy="1903800"/>
          </a:xfrm>
          <a:prstGeom prst="rect">
            <a:avLst/>
          </a:prstGeom>
        </p:spPr>
      </p:pic>
      <p:pic>
        <p:nvPicPr>
          <p:cNvPr id="8" name="Grafik 7">
            <a:extLst>
              <a:ext uri="{FF2B5EF4-FFF2-40B4-BE49-F238E27FC236}">
                <a16:creationId xmlns:a16="http://schemas.microsoft.com/office/drawing/2014/main" id="{AD2EB13C-86F8-324A-913B-D1FCB1310E62}"/>
              </a:ext>
            </a:extLst>
          </p:cNvPr>
          <p:cNvPicPr>
            <a:picLocks noChangeAspect="1"/>
          </p:cNvPicPr>
          <p:nvPr/>
        </p:nvPicPr>
        <p:blipFill>
          <a:blip r:embed="rId6"/>
          <a:stretch>
            <a:fillRect/>
          </a:stretch>
        </p:blipFill>
        <p:spPr>
          <a:xfrm>
            <a:off x="4040101" y="3083662"/>
            <a:ext cx="1327789" cy="1906256"/>
          </a:xfrm>
          <a:prstGeom prst="rect">
            <a:avLst/>
          </a:prstGeom>
        </p:spPr>
      </p:pic>
      <p:pic>
        <p:nvPicPr>
          <p:cNvPr id="9" name="Grafik 8" descr="Ein Bild, das Text, Schild enthält.  Automatisch generierte Beschreibung">
            <a:extLst>
              <a:ext uri="{FF2B5EF4-FFF2-40B4-BE49-F238E27FC236}">
                <a16:creationId xmlns:a16="http://schemas.microsoft.com/office/drawing/2014/main" id="{B77CADAC-D0BF-E44A-BF0F-0BF3C44148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8900" y="2058094"/>
            <a:ext cx="1967286" cy="873475"/>
          </a:xfrm>
          <a:prstGeom prst="rect">
            <a:avLst/>
          </a:prstGeom>
        </p:spPr>
      </p:pic>
      <p:pic>
        <p:nvPicPr>
          <p:cNvPr id="10" name="Grafik 9">
            <a:extLst>
              <a:ext uri="{FF2B5EF4-FFF2-40B4-BE49-F238E27FC236}">
                <a16:creationId xmlns:a16="http://schemas.microsoft.com/office/drawing/2014/main" id="{B398B770-EE2A-1345-A751-502387FA5596}"/>
              </a:ext>
            </a:extLst>
          </p:cNvPr>
          <p:cNvPicPr>
            <a:picLocks noChangeAspect="1"/>
          </p:cNvPicPr>
          <p:nvPr/>
        </p:nvPicPr>
        <p:blipFill>
          <a:blip r:embed="rId8"/>
          <a:srcRect l="25275" r="559" b="40741"/>
          <a:stretch>
            <a:fillRect/>
          </a:stretch>
        </p:blipFill>
        <p:spPr>
          <a:xfrm>
            <a:off x="8753197" y="5319311"/>
            <a:ext cx="2816057" cy="661733"/>
          </a:xfrm>
          <a:prstGeom prst="rect">
            <a:avLst/>
          </a:prstGeom>
        </p:spPr>
      </p:pic>
      <p:pic>
        <p:nvPicPr>
          <p:cNvPr id="11" name="Grafik 10">
            <a:extLst>
              <a:ext uri="{FF2B5EF4-FFF2-40B4-BE49-F238E27FC236}">
                <a16:creationId xmlns:a16="http://schemas.microsoft.com/office/drawing/2014/main" id="{19F5CAD2-8363-DC4C-8BCF-376A6830BE3B}"/>
              </a:ext>
            </a:extLst>
          </p:cNvPr>
          <p:cNvPicPr>
            <a:picLocks noChangeAspect="1"/>
          </p:cNvPicPr>
          <p:nvPr/>
        </p:nvPicPr>
        <p:blipFill>
          <a:blip r:embed="rId9"/>
          <a:stretch>
            <a:fillRect/>
          </a:stretch>
        </p:blipFill>
        <p:spPr>
          <a:xfrm>
            <a:off x="4036641" y="5455265"/>
            <a:ext cx="2388866" cy="506136"/>
          </a:xfrm>
          <a:prstGeom prst="rect">
            <a:avLst/>
          </a:prstGeom>
        </p:spPr>
      </p:pic>
      <p:pic>
        <p:nvPicPr>
          <p:cNvPr id="12" name="Grafik 11">
            <a:extLst>
              <a:ext uri="{FF2B5EF4-FFF2-40B4-BE49-F238E27FC236}">
                <a16:creationId xmlns:a16="http://schemas.microsoft.com/office/drawing/2014/main" id="{197457A5-0543-CB47-9FBB-C88F7BAEE968}"/>
              </a:ext>
            </a:extLst>
          </p:cNvPr>
          <p:cNvPicPr>
            <a:picLocks noChangeAspect="1"/>
          </p:cNvPicPr>
          <p:nvPr/>
        </p:nvPicPr>
        <p:blipFill>
          <a:blip r:embed="rId10"/>
          <a:stretch>
            <a:fillRect/>
          </a:stretch>
        </p:blipFill>
        <p:spPr>
          <a:xfrm>
            <a:off x="1942553" y="945264"/>
            <a:ext cx="1429566" cy="1226589"/>
          </a:xfrm>
          <a:prstGeom prst="rect">
            <a:avLst/>
          </a:prstGeom>
        </p:spPr>
      </p:pic>
      <p:pic>
        <p:nvPicPr>
          <p:cNvPr id="13" name="Grafik 12" descr="Ein Bild, das Text enthält.  Automatisch generierte Beschreibung">
            <a:extLst>
              <a:ext uri="{FF2B5EF4-FFF2-40B4-BE49-F238E27FC236}">
                <a16:creationId xmlns:a16="http://schemas.microsoft.com/office/drawing/2014/main" id="{9D6AE1CA-E196-7749-8BCF-60AE86A000B0}"/>
              </a:ext>
            </a:extLst>
          </p:cNvPr>
          <p:cNvPicPr>
            <a:picLocks noChangeAspect="1"/>
          </p:cNvPicPr>
          <p:nvPr/>
        </p:nvPicPr>
        <p:blipFill>
          <a:blip r:embed="rId11"/>
          <a:stretch>
            <a:fillRect/>
          </a:stretch>
        </p:blipFill>
        <p:spPr>
          <a:xfrm>
            <a:off x="2483807" y="2269905"/>
            <a:ext cx="973634" cy="1394029"/>
          </a:xfrm>
          <a:prstGeom prst="rect">
            <a:avLst/>
          </a:prstGeom>
        </p:spPr>
      </p:pic>
      <p:pic>
        <p:nvPicPr>
          <p:cNvPr id="14" name="Grafik 13" descr="Ein Bild, das Text, Person, Dokument, Screenshot enthält.  Automatisch generierte Beschreibung">
            <a:extLst>
              <a:ext uri="{FF2B5EF4-FFF2-40B4-BE49-F238E27FC236}">
                <a16:creationId xmlns:a16="http://schemas.microsoft.com/office/drawing/2014/main" id="{9F0B8C4D-4966-C14E-BC5F-10F77D21C9A1}"/>
              </a:ext>
            </a:extLst>
          </p:cNvPr>
          <p:cNvPicPr>
            <a:picLocks noChangeAspect="1"/>
          </p:cNvPicPr>
          <p:nvPr/>
        </p:nvPicPr>
        <p:blipFill>
          <a:blip r:embed="rId12"/>
          <a:stretch>
            <a:fillRect/>
          </a:stretch>
        </p:blipFill>
        <p:spPr>
          <a:xfrm>
            <a:off x="323488" y="4864322"/>
            <a:ext cx="2746904" cy="1082721"/>
          </a:xfrm>
          <a:prstGeom prst="rect">
            <a:avLst/>
          </a:prstGeom>
        </p:spPr>
      </p:pic>
      <p:pic>
        <p:nvPicPr>
          <p:cNvPr id="15" name="Picture 15">
            <a:extLst>
              <a:ext uri="{FF2B5EF4-FFF2-40B4-BE49-F238E27FC236}">
                <a16:creationId xmlns:a16="http://schemas.microsoft.com/office/drawing/2014/main" id="{AF483DBC-04D0-E54A-A12B-7D737ECB506B}"/>
              </a:ext>
            </a:extLst>
          </p:cNvPr>
          <p:cNvPicPr>
            <a:picLocks noChangeAspect="1"/>
          </p:cNvPicPr>
          <p:nvPr/>
        </p:nvPicPr>
        <p:blipFill>
          <a:blip r:embed="rId13"/>
          <a:stretch>
            <a:fillRect/>
          </a:stretch>
        </p:blipFill>
        <p:spPr>
          <a:xfrm>
            <a:off x="311763" y="1274335"/>
            <a:ext cx="1355679" cy="1888473"/>
          </a:xfrm>
          <a:prstGeom prst="rect">
            <a:avLst/>
          </a:prstGeom>
        </p:spPr>
      </p:pic>
      <p:sp>
        <p:nvSpPr>
          <p:cNvPr id="16" name="Rechteck 15">
            <a:extLst>
              <a:ext uri="{FF2B5EF4-FFF2-40B4-BE49-F238E27FC236}">
                <a16:creationId xmlns:a16="http://schemas.microsoft.com/office/drawing/2014/main" id="{B6097B8F-5F78-EA4E-9065-B64F843A1578}"/>
              </a:ext>
            </a:extLst>
          </p:cNvPr>
          <p:cNvSpPr/>
          <p:nvPr/>
        </p:nvSpPr>
        <p:spPr>
          <a:xfrm>
            <a:off x="5334062" y="3978364"/>
            <a:ext cx="1327361" cy="722081"/>
          </a:xfrm>
          <a:prstGeom prst="rect">
            <a:avLst/>
          </a:prstGeom>
        </p:spPr>
        <p:txBody>
          <a:bodyPr wrap="none">
            <a:spAutoFit/>
          </a:bodyPr>
          <a:lstStyle/>
          <a:p>
            <a:pPr algn="ctr">
              <a:lnSpc>
                <a:spcPts val="2480"/>
              </a:lnSpc>
              <a:defRPr b="0" i="0"/>
            </a:pPr>
            <a:br>
              <a:rPr lang="2057" sz="2300" b="1">
                <a:solidFill>
                  <a:schemeClr val="bg1"/>
                </a:solidFill>
                <a:cs typeface="Calibri" panose="020F0502020204030204" pitchFamily="34" charset="0"/>
              </a:rPr>
            </a:br>
            <a:r>
              <a:rPr lang="2057" sz="2300" b="1">
                <a:solidFill>
                  <a:schemeClr val="bg1"/>
                </a:solidFill>
                <a:cs typeface="Calibri" panose="020F0502020204030204" pitchFamily="34" charset="0"/>
              </a:rPr>
              <a:t>Scientists</a:t>
            </a:r>
            <a:endParaRPr lang="de-DE" sz="2300">
              <a:solidFill>
                <a:schemeClr val="bg1"/>
              </a:solidFill>
              <a:cs typeface="Calibri" panose="020F0502020204030204" pitchFamily="34" charset="0"/>
            </a:endParaRPr>
          </a:p>
        </p:txBody>
      </p:sp>
      <p:grpSp>
        <p:nvGrpSpPr>
          <p:cNvPr id="17" name="Gruppieren 16">
            <a:extLst>
              <a:ext uri="{FF2B5EF4-FFF2-40B4-BE49-F238E27FC236}">
                <a16:creationId xmlns:a16="http://schemas.microsoft.com/office/drawing/2014/main" id="{D1CE5CFC-ABC2-A14D-9164-07901AE80AD1}"/>
              </a:ext>
            </a:extLst>
          </p:cNvPr>
          <p:cNvGrpSpPr/>
          <p:nvPr/>
        </p:nvGrpSpPr>
        <p:grpSpPr>
          <a:xfrm>
            <a:off x="523938" y="2607589"/>
            <a:ext cx="2821896" cy="2810589"/>
            <a:chOff x="558077" y="2521501"/>
            <a:chExt cx="2821896" cy="2810589"/>
          </a:xfrm>
        </p:grpSpPr>
        <p:sp>
          <p:nvSpPr>
            <p:cNvPr id="18" name="Oval 17">
              <a:extLst>
                <a:ext uri="{FF2B5EF4-FFF2-40B4-BE49-F238E27FC236}">
                  <a16:creationId xmlns:a16="http://schemas.microsoft.com/office/drawing/2014/main" id="{C00E4061-3A10-6144-827D-ED3202CE8C08}"/>
                </a:ext>
              </a:extLst>
            </p:cNvPr>
            <p:cNvSpPr/>
            <p:nvPr/>
          </p:nvSpPr>
          <p:spPr>
            <a:xfrm>
              <a:off x="558077" y="2521501"/>
              <a:ext cx="2810589" cy="28105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48C37F29-0A83-4345-8B39-D0248D591E41}"/>
                </a:ext>
              </a:extLst>
            </p:cNvPr>
            <p:cNvSpPr/>
            <p:nvPr/>
          </p:nvSpPr>
          <p:spPr>
            <a:xfrm>
              <a:off x="581891" y="2586255"/>
              <a:ext cx="2798082" cy="1983181"/>
            </a:xfrm>
            <a:prstGeom prst="rect">
              <a:avLst/>
            </a:prstGeom>
          </p:spPr>
          <p:txBody>
            <a:bodyPr wrap="square">
              <a:spAutoFit/>
            </a:bodyPr>
            <a:lstStyle/>
            <a:p>
              <a:pPr algn="ctr">
                <a:lnSpc>
                  <a:spcPts val="2480"/>
                </a:lnSpc>
                <a:defRPr b="0" i="0"/>
              </a:pPr>
              <a:br>
                <a:rPr lang="2057" sz="2300" b="1">
                  <a:solidFill>
                    <a:schemeClr val="bg1"/>
                  </a:solidFill>
                  <a:cs typeface="Calibri" panose="020F0502020204030204" pitchFamily="34" charset="0"/>
                </a:rPr>
              </a:br>
              <a:r>
                <a:rPr lang="2057" sz="2250" b="1">
                  <a:solidFill>
                    <a:schemeClr val="bg1"/>
                  </a:solidFill>
                  <a:cs typeface="Calibri" panose="020F0502020204030204" pitchFamily="34" charset="0"/>
                </a:rPr>
                <a:t>Policy makers</a:t>
              </a:r>
            </a:p>
            <a:p>
              <a:pPr algn="ctr">
                <a:lnSpc>
                  <a:spcPts val="2480"/>
                </a:lnSpc>
                <a:defRPr b="0" i="0"/>
              </a:pPr>
              <a:r>
                <a:rPr lang="2057" sz="1950">
                  <a:solidFill>
                    <a:schemeClr val="bg1"/>
                  </a:solidFill>
                </a:rPr>
                <a:t>are creating an increasingly concrete framework for a Circular Economy.</a:t>
              </a:r>
            </a:p>
          </p:txBody>
        </p:sp>
      </p:grpSp>
      <p:sp>
        <p:nvSpPr>
          <p:cNvPr id="20" name="TextBox 3">
            <a:extLst>
              <a:ext uri="{FF2B5EF4-FFF2-40B4-BE49-F238E27FC236}">
                <a16:creationId xmlns:a16="http://schemas.microsoft.com/office/drawing/2014/main" id="{FD6994BF-1F08-5D4D-A5BE-8F22A8FB10A6}"/>
              </a:ext>
            </a:extLst>
          </p:cNvPr>
          <p:cNvSpPr txBox="1"/>
          <p:nvPr/>
        </p:nvSpPr>
        <p:spPr>
          <a:xfrm>
            <a:off x="300038" y="6182320"/>
            <a:ext cx="11603516" cy="228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2057" sz="900" dirty="0">
                <a:latin typeface="Calibri"/>
                <a:cs typeface="Calibri"/>
              </a:rPr>
              <a:t>Sources: United Nations, European Union, Bundesregierung, IRP, Research Network Sustainable Global Supply Chains, Circle Economy, CEID, Runder Tisch Reparatur, BDE &amp; BNW, social design lab &amp; Hans Sauer Stiftung, DIN, Prevent alliance</a:t>
            </a:r>
            <a:endParaRPr lang="de-DE" sz="900" dirty="0">
              <a:latin typeface="Calibri" panose="020F0502020204030204" pitchFamily="34" charset="0"/>
              <a:cs typeface="Calibri" panose="020F0502020204030204" pitchFamily="34" charset="0"/>
            </a:endParaRPr>
          </a:p>
        </p:txBody>
      </p:sp>
      <p:grpSp>
        <p:nvGrpSpPr>
          <p:cNvPr id="21" name="Gruppieren 20">
            <a:extLst>
              <a:ext uri="{FF2B5EF4-FFF2-40B4-BE49-F238E27FC236}">
                <a16:creationId xmlns:a16="http://schemas.microsoft.com/office/drawing/2014/main" id="{2446432E-CBB2-344C-95A7-1142FA16E31B}"/>
              </a:ext>
            </a:extLst>
          </p:cNvPr>
          <p:cNvGrpSpPr/>
          <p:nvPr/>
        </p:nvGrpSpPr>
        <p:grpSpPr>
          <a:xfrm>
            <a:off x="8745447" y="2607589"/>
            <a:ext cx="2810589" cy="3052320"/>
            <a:chOff x="558077" y="2521501"/>
            <a:chExt cx="2810589" cy="3052320"/>
          </a:xfrm>
        </p:grpSpPr>
        <p:sp>
          <p:nvSpPr>
            <p:cNvPr id="22" name="Oval 21">
              <a:extLst>
                <a:ext uri="{FF2B5EF4-FFF2-40B4-BE49-F238E27FC236}">
                  <a16:creationId xmlns:a16="http://schemas.microsoft.com/office/drawing/2014/main" id="{F23E089D-9D40-A440-BD5F-5B932BA87D16}"/>
                </a:ext>
              </a:extLst>
            </p:cNvPr>
            <p:cNvSpPr/>
            <p:nvPr/>
          </p:nvSpPr>
          <p:spPr>
            <a:xfrm>
              <a:off x="558077" y="2521501"/>
              <a:ext cx="2810589" cy="28105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310C53D5-F947-794A-A8D8-E4E2FAAA0FCF}"/>
                </a:ext>
              </a:extLst>
            </p:cNvPr>
            <p:cNvSpPr/>
            <p:nvPr/>
          </p:nvSpPr>
          <p:spPr>
            <a:xfrm>
              <a:off x="561261" y="2608522"/>
              <a:ext cx="2798081" cy="2965299"/>
            </a:xfrm>
            <a:prstGeom prst="rect">
              <a:avLst/>
            </a:prstGeom>
          </p:spPr>
          <p:txBody>
            <a:bodyPr wrap="square">
              <a:spAutoFit/>
            </a:bodyPr>
            <a:lstStyle/>
            <a:p>
              <a:pPr algn="ctr">
                <a:lnSpc>
                  <a:spcPts val="2480"/>
                </a:lnSpc>
                <a:defRPr b="0" i="0"/>
              </a:pPr>
              <a:r>
                <a:rPr lang="2057" sz="2250" b="1">
                  <a:solidFill>
                    <a:schemeClr val="bg1"/>
                  </a:solidFill>
                  <a:cs typeface="Calibri" panose="020F0502020204030204" pitchFamily="34" charset="0"/>
                </a:rPr>
                <a:t>Society </a:t>
              </a:r>
              <a:br>
                <a:rPr lang="2057" sz="2250" b="1">
                  <a:solidFill>
                    <a:schemeClr val="bg1"/>
                  </a:solidFill>
                  <a:cs typeface="Calibri" panose="020F0502020204030204" pitchFamily="34" charset="0"/>
                </a:rPr>
              </a:br>
              <a:r>
                <a:rPr lang="2057" sz="2250" b="1">
                  <a:solidFill>
                    <a:schemeClr val="bg1"/>
                  </a:solidFill>
                  <a:cs typeface="Calibri" panose="020F0502020204030204" pitchFamily="34" charset="0"/>
                </a:rPr>
                <a:t>and</a:t>
              </a:r>
              <a:br>
                <a:rPr lang="2057" sz="2250" b="1">
                  <a:solidFill>
                    <a:schemeClr val="bg1"/>
                  </a:solidFill>
                  <a:cs typeface="Calibri" panose="020F0502020204030204" pitchFamily="34" charset="0"/>
                </a:rPr>
              </a:br>
              <a:r>
                <a:rPr lang="2057" sz="2250" b="1">
                  <a:solidFill>
                    <a:schemeClr val="bg1"/>
                  </a:solidFill>
                  <a:cs typeface="Calibri" panose="020F0502020204030204" pitchFamily="34" charset="0"/>
                </a:rPr>
                <a:t> businesses </a:t>
              </a:r>
              <a:endParaRPr lang="de-DE" sz="2250">
                <a:solidFill>
                  <a:schemeClr val="bg1"/>
                </a:solidFill>
                <a:cs typeface="Calibri" panose="020F0502020204030204" pitchFamily="34" charset="0"/>
              </a:endParaRPr>
            </a:p>
            <a:p>
              <a:pPr algn="ctr">
                <a:lnSpc>
                  <a:spcPts val="2480"/>
                </a:lnSpc>
                <a:defRPr b="0" i="0"/>
              </a:pPr>
              <a:r>
                <a:rPr lang="2057" sz="1950">
                  <a:solidFill>
                    <a:schemeClr val="bg1"/>
                  </a:solidFill>
                </a:rPr>
                <a:t>are becoming increasingly committed and are actively demanding sustainable </a:t>
              </a:r>
              <a:endParaRPr lang="de-DE" sz="1950">
                <a:solidFill>
                  <a:schemeClr val="bg1"/>
                </a:solidFill>
              </a:endParaRPr>
            </a:p>
            <a:p>
              <a:pPr algn="ctr">
                <a:lnSpc>
                  <a:spcPts val="2480"/>
                </a:lnSpc>
                <a:defRPr b="0" i="0"/>
              </a:pPr>
              <a:r>
                <a:rPr lang="2057" sz="1950">
                  <a:solidFill>
                    <a:schemeClr val="bg1"/>
                  </a:solidFill>
                </a:rPr>
                <a:t>solutions.</a:t>
              </a:r>
            </a:p>
            <a:p>
              <a:pPr algn="ctr">
                <a:lnSpc>
                  <a:spcPts val="2480"/>
                </a:lnSpc>
              </a:pPr>
              <a:endParaRPr lang="de-DE" sz="2000">
                <a:solidFill>
                  <a:schemeClr val="bg1"/>
                </a:solidFill>
              </a:endParaRPr>
            </a:p>
          </p:txBody>
        </p:sp>
      </p:grpSp>
      <p:grpSp>
        <p:nvGrpSpPr>
          <p:cNvPr id="24" name="Gruppieren 23">
            <a:extLst>
              <a:ext uri="{FF2B5EF4-FFF2-40B4-BE49-F238E27FC236}">
                <a16:creationId xmlns:a16="http://schemas.microsoft.com/office/drawing/2014/main" id="{ACC08CA7-449B-C645-85A5-F1E0CA447A9E}"/>
              </a:ext>
            </a:extLst>
          </p:cNvPr>
          <p:cNvGrpSpPr/>
          <p:nvPr/>
        </p:nvGrpSpPr>
        <p:grpSpPr>
          <a:xfrm>
            <a:off x="4696149" y="2607589"/>
            <a:ext cx="2810589" cy="2810589"/>
            <a:chOff x="558077" y="2521501"/>
            <a:chExt cx="2810589" cy="2810589"/>
          </a:xfrm>
        </p:grpSpPr>
        <p:sp>
          <p:nvSpPr>
            <p:cNvPr id="25" name="Oval 24">
              <a:extLst>
                <a:ext uri="{FF2B5EF4-FFF2-40B4-BE49-F238E27FC236}">
                  <a16:creationId xmlns:a16="http://schemas.microsoft.com/office/drawing/2014/main" id="{8E94ED7A-A910-FB49-A696-2221CD95C235}"/>
                </a:ext>
              </a:extLst>
            </p:cNvPr>
            <p:cNvSpPr/>
            <p:nvPr/>
          </p:nvSpPr>
          <p:spPr>
            <a:xfrm>
              <a:off x="558077" y="2521501"/>
              <a:ext cx="2810589" cy="28105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BCB023F-FA1A-8644-8540-1A4020750B55}"/>
                </a:ext>
              </a:extLst>
            </p:cNvPr>
            <p:cNvSpPr/>
            <p:nvPr/>
          </p:nvSpPr>
          <p:spPr>
            <a:xfrm>
              <a:off x="565923" y="2539264"/>
              <a:ext cx="2798082" cy="2324098"/>
            </a:xfrm>
            <a:prstGeom prst="rect">
              <a:avLst/>
            </a:prstGeom>
          </p:spPr>
          <p:txBody>
            <a:bodyPr wrap="square">
              <a:spAutoFit/>
            </a:bodyPr>
            <a:lstStyle/>
            <a:p>
              <a:pPr algn="ctr">
                <a:lnSpc>
                  <a:spcPts val="2480"/>
                </a:lnSpc>
                <a:defRPr b="0" i="0"/>
              </a:pPr>
              <a:br>
                <a:rPr lang="2057" sz="2300" b="1">
                  <a:solidFill>
                    <a:schemeClr val="bg1"/>
                  </a:solidFill>
                  <a:cs typeface="Calibri" panose="020F0502020204030204" pitchFamily="34" charset="0"/>
                </a:rPr>
              </a:br>
              <a:r>
                <a:rPr lang="2057" sz="2250" b="1">
                  <a:solidFill>
                    <a:schemeClr val="bg1"/>
                  </a:solidFill>
                  <a:cs typeface="Calibri" panose="020F0502020204030204" pitchFamily="34" charset="0"/>
                </a:rPr>
                <a:t>Scientists</a:t>
              </a:r>
            </a:p>
            <a:p>
              <a:pPr algn="ctr">
                <a:lnSpc>
                  <a:spcPts val="2480"/>
                </a:lnSpc>
                <a:defRPr b="0" i="0"/>
              </a:pPr>
              <a:r>
                <a:rPr lang="2057" sz="1950">
                  <a:solidFill>
                    <a:schemeClr val="bg1"/>
                  </a:solidFill>
                </a:rPr>
                <a:t>are forcefully demonstrating the necessity for and pathways towards a Circular Economy.</a:t>
              </a:r>
            </a:p>
          </p:txBody>
        </p:sp>
      </p:grpSp>
      <p:pic>
        <p:nvPicPr>
          <p:cNvPr id="7" name="Picture 28">
            <a:extLst>
              <a:ext uri="{FF2B5EF4-FFF2-40B4-BE49-F238E27FC236}">
                <a16:creationId xmlns:a16="http://schemas.microsoft.com/office/drawing/2014/main" id="{FBAD9308-1A9A-C762-BFB9-87EF0F64FADA}"/>
              </a:ext>
            </a:extLst>
          </p:cNvPr>
          <p:cNvPicPr>
            <a:picLocks noChangeAspect="1"/>
          </p:cNvPicPr>
          <p:nvPr/>
        </p:nvPicPr>
        <p:blipFill>
          <a:blip r:embed="rId14"/>
          <a:stretch>
            <a:fillRect/>
          </a:stretch>
        </p:blipFill>
        <p:spPr>
          <a:xfrm>
            <a:off x="9111192" y="1307040"/>
            <a:ext cx="1261534" cy="412751"/>
          </a:xfrm>
          <a:prstGeom prst="rect">
            <a:avLst/>
          </a:prstGeom>
        </p:spPr>
      </p:pic>
      <p:pic>
        <p:nvPicPr>
          <p:cNvPr id="30" name="Picture 30">
            <a:extLst>
              <a:ext uri="{FF2B5EF4-FFF2-40B4-BE49-F238E27FC236}">
                <a16:creationId xmlns:a16="http://schemas.microsoft.com/office/drawing/2014/main" id="{762033CB-7947-F380-99E1-19EE2D1EA6B2}"/>
              </a:ext>
            </a:extLst>
          </p:cNvPr>
          <p:cNvPicPr>
            <a:picLocks noChangeAspect="1"/>
          </p:cNvPicPr>
          <p:nvPr/>
        </p:nvPicPr>
        <p:blipFill>
          <a:blip r:embed="rId15"/>
          <a:stretch>
            <a:fillRect/>
          </a:stretch>
        </p:blipFill>
        <p:spPr>
          <a:xfrm>
            <a:off x="9052983" y="1684222"/>
            <a:ext cx="2743200" cy="208722"/>
          </a:xfrm>
          <a:prstGeom prst="rect">
            <a:avLst/>
          </a:prstGeom>
        </p:spPr>
      </p:pic>
      <p:pic>
        <p:nvPicPr>
          <p:cNvPr id="2054" name="Picture 6" descr="PREVENT Waste Alliance – Gemeinsam für Kreislaufwirtschaft">
            <a:extLst>
              <a:ext uri="{FF2B5EF4-FFF2-40B4-BE49-F238E27FC236}">
                <a16:creationId xmlns:a16="http://schemas.microsoft.com/office/drawing/2014/main" id="{6583F134-87D7-4C6C-8653-AEFE77B670F7}"/>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8541620" y="2009552"/>
            <a:ext cx="815553" cy="81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276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E6498-ED0C-8C49-B5FF-4AE4124F25AA}"/>
              </a:ext>
            </a:extLst>
          </p:cNvPr>
          <p:cNvSpPr>
            <a:spLocks noGrp="1"/>
          </p:cNvSpPr>
          <p:nvPr>
            <p:ph type="title"/>
          </p:nvPr>
        </p:nvSpPr>
        <p:spPr/>
        <p:txBody>
          <a:bodyPr/>
          <a:lstStyle/>
          <a:p>
            <a:pPr>
              <a:defRPr b="0" i="0"/>
            </a:pPr>
            <a:r>
              <a:rPr lang="2057" b="1" dirty="0"/>
              <a:t>But Germany has yet to make the transformation.</a:t>
            </a:r>
          </a:p>
        </p:txBody>
      </p:sp>
      <p:graphicFrame>
        <p:nvGraphicFramePr>
          <p:cNvPr id="15" name="Diagramm 6">
            <a:extLst>
              <a:ext uri="{FF2B5EF4-FFF2-40B4-BE49-F238E27FC236}">
                <a16:creationId xmlns:a16="http://schemas.microsoft.com/office/drawing/2014/main" id="{7514D247-3C9D-4B40-808D-7B5E8F2D786A}"/>
              </a:ext>
            </a:extLst>
          </p:cNvPr>
          <p:cNvGraphicFramePr/>
          <p:nvPr>
            <p:extLst>
              <p:ext uri="{D42A27DB-BD31-4B8C-83A1-F6EECF244321}">
                <p14:modId xmlns:p14="http://schemas.microsoft.com/office/powerpoint/2010/main" val="4056255269"/>
              </p:ext>
            </p:extLst>
          </p:nvPr>
        </p:nvGraphicFramePr>
        <p:xfrm>
          <a:off x="7632422" y="946587"/>
          <a:ext cx="5174613" cy="400662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uppieren 16">
            <a:extLst>
              <a:ext uri="{FF2B5EF4-FFF2-40B4-BE49-F238E27FC236}">
                <a16:creationId xmlns:a16="http://schemas.microsoft.com/office/drawing/2014/main" id="{CCF122FE-0419-FC46-8A7C-5656023AEB52}"/>
              </a:ext>
            </a:extLst>
          </p:cNvPr>
          <p:cNvGrpSpPr/>
          <p:nvPr/>
        </p:nvGrpSpPr>
        <p:grpSpPr>
          <a:xfrm>
            <a:off x="4235746" y="2819804"/>
            <a:ext cx="4114521" cy="3375000"/>
            <a:chOff x="7717583" y="2476337"/>
            <a:chExt cx="4114521" cy="3514300"/>
          </a:xfrm>
        </p:grpSpPr>
        <p:sp>
          <p:nvSpPr>
            <p:cNvPr id="18" name="Rectangle 28">
              <a:extLst>
                <a:ext uri="{FF2B5EF4-FFF2-40B4-BE49-F238E27FC236}">
                  <a16:creationId xmlns:a16="http://schemas.microsoft.com/office/drawing/2014/main" id="{65AB7DF7-F245-FE43-955A-9FDD23667CC3}"/>
                </a:ext>
              </a:extLst>
            </p:cNvPr>
            <p:cNvSpPr/>
            <p:nvPr/>
          </p:nvSpPr>
          <p:spPr>
            <a:xfrm>
              <a:off x="7944002" y="2476337"/>
              <a:ext cx="3695226" cy="35143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Arial"/>
              </a:endParaRPr>
            </a:p>
          </p:txBody>
        </p:sp>
        <p:graphicFrame>
          <p:nvGraphicFramePr>
            <p:cNvPr id="19" name="Diagramm 50">
              <a:extLst>
                <a:ext uri="{FF2B5EF4-FFF2-40B4-BE49-F238E27FC236}">
                  <a16:creationId xmlns:a16="http://schemas.microsoft.com/office/drawing/2014/main" id="{CA0AB628-1CE2-6440-87CB-A19FB3D915DA}"/>
                </a:ext>
              </a:extLst>
            </p:cNvPr>
            <p:cNvGraphicFramePr/>
            <p:nvPr>
              <p:extLst>
                <p:ext uri="{D42A27DB-BD31-4B8C-83A1-F6EECF244321}">
                  <p14:modId xmlns:p14="http://schemas.microsoft.com/office/powerpoint/2010/main" val="719941887"/>
                </p:ext>
              </p:extLst>
            </p:nvPr>
          </p:nvGraphicFramePr>
          <p:xfrm>
            <a:off x="7717583" y="3189413"/>
            <a:ext cx="4114521" cy="268356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feld 4">
              <a:extLst>
                <a:ext uri="{FF2B5EF4-FFF2-40B4-BE49-F238E27FC236}">
                  <a16:creationId xmlns:a16="http://schemas.microsoft.com/office/drawing/2014/main" id="{9482010A-30B4-A94C-ACF4-87EDE4780B68}"/>
                </a:ext>
              </a:extLst>
            </p:cNvPr>
            <p:cNvSpPr txBox="1"/>
            <p:nvPr/>
          </p:nvSpPr>
          <p:spPr bwMode="auto">
            <a:xfrm>
              <a:off x="8574449" y="2760510"/>
              <a:ext cx="2642348" cy="48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ctr" defTabSz="914400" rtl="0" eaLnBrk="1" fontAlgn="auto" latinLnBrk="0" hangingPunct="1">
                <a:lnSpc>
                  <a:spcPct val="110000"/>
                </a:lnSpc>
                <a:spcBef>
                  <a:spcPct val="0"/>
                </a:spcBef>
                <a:spcAft>
                  <a:spcPct val="0"/>
                </a:spcAft>
                <a:buClrTx/>
                <a:buSzTx/>
                <a:buFontTx/>
                <a:buNone/>
                <a:tabLst/>
                <a:defRPr b="0" i="0"/>
              </a:pPr>
              <a:r>
                <a:rPr kumimoji="0" lang="2057" sz="1400" b="0" i="0" u="none" strike="noStrike" kern="1200" cap="none" spc="0" normalizeH="0" baseline="0" noProof="0">
                  <a:ln>
                    <a:noFill/>
                  </a:ln>
                  <a:solidFill>
                    <a:srgbClr val="003C69"/>
                  </a:solidFill>
                  <a:effectLst/>
                  <a:uLnTx/>
                  <a:uFillTx/>
                  <a:latin typeface="Calibri"/>
                  <a:ea typeface="+mn-ea"/>
                  <a:cs typeface="Calibri" panose="020F0502020204030204" pitchFamily="34" charset="0"/>
                </a:rPr>
                <a:t>Circular material use rate of selected EU countries</a:t>
              </a:r>
            </a:p>
          </p:txBody>
        </p:sp>
      </p:grpSp>
      <p:grpSp>
        <p:nvGrpSpPr>
          <p:cNvPr id="21" name="Gruppieren 20">
            <a:extLst>
              <a:ext uri="{FF2B5EF4-FFF2-40B4-BE49-F238E27FC236}">
                <a16:creationId xmlns:a16="http://schemas.microsoft.com/office/drawing/2014/main" id="{EC1FFF02-7B6B-4743-8083-9148CA1C9AA0}"/>
              </a:ext>
            </a:extLst>
          </p:cNvPr>
          <p:cNvGrpSpPr/>
          <p:nvPr/>
        </p:nvGrpSpPr>
        <p:grpSpPr>
          <a:xfrm>
            <a:off x="166740" y="2680502"/>
            <a:ext cx="4069006" cy="3538843"/>
            <a:chOff x="421751" y="2330273"/>
            <a:chExt cx="4069006" cy="3684905"/>
          </a:xfrm>
        </p:grpSpPr>
        <p:sp>
          <p:nvSpPr>
            <p:cNvPr id="22" name="Rectangle 23">
              <a:extLst>
                <a:ext uri="{FF2B5EF4-FFF2-40B4-BE49-F238E27FC236}">
                  <a16:creationId xmlns:a16="http://schemas.microsoft.com/office/drawing/2014/main" id="{DA5850BC-8510-F44F-84F5-05632E7B500C}"/>
                </a:ext>
              </a:extLst>
            </p:cNvPr>
            <p:cNvSpPr/>
            <p:nvPr/>
          </p:nvSpPr>
          <p:spPr>
            <a:xfrm>
              <a:off x="557939" y="2476337"/>
              <a:ext cx="3932818" cy="35143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Arial"/>
              </a:endParaRPr>
            </a:p>
          </p:txBody>
        </p:sp>
        <p:graphicFrame>
          <p:nvGraphicFramePr>
            <p:cNvPr id="23" name="Diagramm 22">
              <a:extLst>
                <a:ext uri="{FF2B5EF4-FFF2-40B4-BE49-F238E27FC236}">
                  <a16:creationId xmlns:a16="http://schemas.microsoft.com/office/drawing/2014/main" id="{A1F2C0D5-5AEA-C441-87D5-4ABFBFDC3BD9}"/>
                </a:ext>
              </a:extLst>
            </p:cNvPr>
            <p:cNvGraphicFramePr/>
            <p:nvPr>
              <p:extLst>
                <p:ext uri="{D42A27DB-BD31-4B8C-83A1-F6EECF244321}">
                  <p14:modId xmlns:p14="http://schemas.microsoft.com/office/powerpoint/2010/main" val="4122769696"/>
                </p:ext>
              </p:extLst>
            </p:nvPr>
          </p:nvGraphicFramePr>
          <p:xfrm>
            <a:off x="421751" y="2330273"/>
            <a:ext cx="4047559" cy="3684905"/>
          </p:xfrm>
          <a:graphic>
            <a:graphicData uri="http://schemas.openxmlformats.org/drawingml/2006/chart">
              <c:chart xmlns:c="http://schemas.openxmlformats.org/drawingml/2006/chart" xmlns:r="http://schemas.openxmlformats.org/officeDocument/2006/relationships" r:id="rId5"/>
            </a:graphicData>
          </a:graphic>
        </p:graphicFrame>
      </p:grpSp>
      <p:sp>
        <p:nvSpPr>
          <p:cNvPr id="24" name="Rechteck 23">
            <a:extLst>
              <a:ext uri="{FF2B5EF4-FFF2-40B4-BE49-F238E27FC236}">
                <a16:creationId xmlns:a16="http://schemas.microsoft.com/office/drawing/2014/main" id="{711C1625-9884-2647-9A6E-60A6522CFAE0}"/>
              </a:ext>
            </a:extLst>
          </p:cNvPr>
          <p:cNvSpPr/>
          <p:nvPr/>
        </p:nvSpPr>
        <p:spPr>
          <a:xfrm>
            <a:off x="8494992" y="3981207"/>
            <a:ext cx="3446640" cy="1525524"/>
          </a:xfrm>
          <a:prstGeom prst="rect">
            <a:avLst/>
          </a:prstGeom>
        </p:spPr>
        <p:txBody>
          <a:bodyPr wrap="square" lIns="91440" tIns="45720" rIns="91440" bIns="45720" anchor="t">
            <a:spAutoFit/>
          </a:bodyPr>
          <a:lstStyle/>
          <a:p>
            <a:pPr algn="ctr">
              <a:defRPr b="0" i="0"/>
            </a:pPr>
            <a:r>
              <a:rPr kumimoji="0" lang="2057" sz="1800" b="1" i="0" u="none" strike="noStrike" kern="1200" cap="none" spc="0" normalizeH="0" baseline="0" noProof="0" dirty="0">
                <a:ln>
                  <a:noFill/>
                </a:ln>
                <a:solidFill>
                  <a:srgbClr val="032C3A"/>
                </a:solidFill>
                <a:effectLst/>
                <a:uLnTx/>
                <a:uFillTx/>
                <a:latin typeface="Calibri"/>
                <a:cs typeface="Calibri"/>
              </a:rPr>
              <a:t>Resource </a:t>
            </a:r>
            <a:r>
              <a:rPr lang="2057" b="1" dirty="0">
                <a:solidFill>
                  <a:srgbClr val="032C3A"/>
                </a:solidFill>
                <a:latin typeface="Calibri"/>
                <a:cs typeface="Calibri"/>
              </a:rPr>
              <a:t>economies </a:t>
            </a:r>
            <a:r>
              <a:rPr kumimoji="0" lang="2057" sz="1800" b="0" i="0" u="none" strike="noStrike" kern="1200" cap="none" spc="0" normalizeH="0" baseline="0" noProof="0" dirty="0">
                <a:ln>
                  <a:noFill/>
                </a:ln>
                <a:solidFill>
                  <a:srgbClr val="032C3A"/>
                </a:solidFill>
                <a:effectLst/>
                <a:uLnTx/>
                <a:uFillTx/>
                <a:latin typeface="Calibri"/>
                <a:cs typeface="Calibri"/>
              </a:rPr>
              <a:t>through secondary raw </a:t>
            </a:r>
            <a:r>
              <a:rPr lang="2057" dirty="0">
                <a:solidFill>
                  <a:srgbClr val="032C3A"/>
                </a:solidFill>
                <a:latin typeface="Calibri"/>
                <a:cs typeface="Calibri"/>
              </a:rPr>
              <a:t>material</a:t>
            </a:r>
            <a:r>
              <a:rPr kumimoji="0" lang="2057" sz="1800" b="0" i="0" u="none" strike="noStrike" kern="1200" cap="none" spc="0" normalizeH="0" baseline="0" noProof="0" dirty="0">
                <a:ln>
                  <a:noFill/>
                </a:ln>
                <a:solidFill>
                  <a:srgbClr val="032C3A"/>
                </a:solidFill>
                <a:effectLst/>
                <a:uLnTx/>
                <a:uFillTx/>
                <a:latin typeface="Calibri"/>
                <a:cs typeface="Calibri"/>
              </a:rPr>
              <a:t> </a:t>
            </a:r>
            <a:r>
              <a:rPr lang="2057" dirty="0">
                <a:solidFill>
                  <a:srgbClr val="032C3A"/>
                </a:solidFill>
                <a:latin typeface="Calibri"/>
                <a:cs typeface="Calibri"/>
              </a:rPr>
              <a:t>use are </a:t>
            </a:r>
            <a:r>
              <a:rPr kumimoji="0" lang="2057" sz="1800" b="0" i="0" u="none" strike="noStrike" kern="1200" cap="none" spc="0" normalizeH="0" baseline="0" noProof="0" dirty="0">
                <a:ln>
                  <a:noFill/>
                </a:ln>
                <a:solidFill>
                  <a:srgbClr val="032C3A"/>
                </a:solidFill>
                <a:effectLst/>
                <a:uLnTx/>
                <a:uFillTx/>
                <a:latin typeface="Calibri"/>
                <a:cs typeface="Calibri"/>
              </a:rPr>
              <a:t>approx.</a:t>
            </a:r>
            <a:r>
              <a:rPr lang="2057" dirty="0">
                <a:solidFill>
                  <a:srgbClr val="032C3A"/>
                </a:solidFill>
                <a:latin typeface="Calibri"/>
                <a:cs typeface="Calibri"/>
              </a:rPr>
              <a:t> </a:t>
            </a:r>
            <a:endParaRPr kumimoji="0" lang="2057" sz="1800" b="0" i="0" u="none" strike="noStrike" kern="1200" cap="none" spc="0" normalizeH="0" baseline="0" noProof="0" dirty="0">
              <a:ln>
                <a:noFill/>
              </a:ln>
              <a:solidFill>
                <a:srgbClr val="032C3A"/>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b="0" i="0"/>
            </a:pPr>
            <a:r>
              <a:rPr kumimoji="0" lang="2057" sz="4000" b="1" i="0" u="none" strike="noStrike" kern="1200" cap="none" spc="0" normalizeH="0" baseline="0" noProof="0" dirty="0">
                <a:ln>
                  <a:noFill/>
                </a:ln>
                <a:solidFill>
                  <a:srgbClr val="032C3A"/>
                </a:solidFill>
                <a:effectLst/>
                <a:uLnTx/>
                <a:uFillTx/>
                <a:latin typeface="Calibri"/>
                <a:cs typeface="Calibri"/>
              </a:rPr>
              <a:t>13%</a:t>
            </a:r>
            <a:endParaRPr kumimoji="0" lang="de-DE" sz="4000" b="1" i="0" u="none" strike="sngStrike" kern="1200" cap="none" spc="0" normalizeH="0" baseline="0" noProof="0" dirty="0">
              <a:ln>
                <a:noFill/>
              </a:ln>
              <a:solidFill>
                <a:srgbClr val="032C3A"/>
              </a:solidFill>
              <a:effectLst/>
              <a:uLnTx/>
              <a:uFillTx/>
              <a:latin typeface="Calibri"/>
              <a:cs typeface="Calibri"/>
            </a:endParaRPr>
          </a:p>
        </p:txBody>
      </p:sp>
      <p:sp>
        <p:nvSpPr>
          <p:cNvPr id="26" name="TextBox 3">
            <a:extLst>
              <a:ext uri="{FF2B5EF4-FFF2-40B4-BE49-F238E27FC236}">
                <a16:creationId xmlns:a16="http://schemas.microsoft.com/office/drawing/2014/main" id="{9518C0DE-FDB5-FA45-83E9-D4EF34D1FA49}"/>
              </a:ext>
            </a:extLst>
          </p:cNvPr>
          <p:cNvSpPr txBox="1"/>
          <p:nvPr/>
        </p:nvSpPr>
        <p:spPr>
          <a:xfrm>
            <a:off x="300038" y="6190482"/>
            <a:ext cx="11603516" cy="228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2057" sz="900" b="0" i="0" u="none" strike="noStrike" kern="1200" cap="none" spc="0" normalizeH="0" baseline="0" noProof="0">
                <a:ln>
                  <a:noFill/>
                </a:ln>
                <a:solidFill>
                  <a:srgbClr val="032C3A"/>
                </a:solidFill>
                <a:effectLst/>
                <a:uLnTx/>
                <a:uFillTx/>
                <a:latin typeface="Calibri"/>
                <a:cs typeface="Calibri"/>
              </a:rPr>
              <a:t>Source: Statistisches Bundesamt (2021),UBA (2020), Steger et al. (2019), Eurostat (2021), Umweltbundesamt (2022)</a:t>
            </a:r>
          </a:p>
        </p:txBody>
      </p:sp>
      <p:sp>
        <p:nvSpPr>
          <p:cNvPr id="27" name="Rechteck 26">
            <a:extLst>
              <a:ext uri="{FF2B5EF4-FFF2-40B4-BE49-F238E27FC236}">
                <a16:creationId xmlns:a16="http://schemas.microsoft.com/office/drawing/2014/main" id="{8AF3F60F-41EB-FE42-9AF7-F4678509A2CC}"/>
              </a:ext>
            </a:extLst>
          </p:cNvPr>
          <p:cNvSpPr/>
          <p:nvPr/>
        </p:nvSpPr>
        <p:spPr>
          <a:xfrm>
            <a:off x="300038" y="1057824"/>
            <a:ext cx="9228149" cy="1627225"/>
          </a:xfrm>
          <a:prstGeom prst="rect">
            <a:avLst/>
          </a:prstGeom>
        </p:spPr>
        <p:txBody>
          <a:bodyPr wrap="square" lIns="0" tIns="0" rIns="0" bIns="0" anchor="t">
            <a:spAutoFit/>
          </a:bodyPr>
          <a:lstStyle/>
          <a:p>
            <a:pPr>
              <a:spcBef>
                <a:spcPts val="1000"/>
              </a:spcBef>
              <a:defRPr b="0" i="0"/>
            </a:pPr>
            <a:r>
              <a:rPr kumimoji="0" lang="2057" sz="1800" b="0" i="0" u="none" strike="noStrike" kern="1200" cap="none" spc="0" normalizeH="0" baseline="0" noProof="0" dirty="0">
                <a:ln>
                  <a:noFill/>
                </a:ln>
                <a:solidFill>
                  <a:srgbClr val="032C3A"/>
                </a:solidFill>
                <a:effectLst/>
                <a:uLnTx/>
                <a:uFillTx/>
                <a:latin typeface="Calibri"/>
                <a:ea typeface="Calibri"/>
                <a:cs typeface="Calibri"/>
                <a:sym typeface="Wingdings" panose="05000000000000000000" pitchFamily="2" charset="2"/>
              </a:rPr>
              <a:t>Even in waste management, progress has</a:t>
            </a:r>
            <a:r>
              <a:rPr lang="2057" dirty="0">
                <a:solidFill>
                  <a:srgbClr val="032C3A"/>
                </a:solidFill>
                <a:latin typeface="Calibri"/>
                <a:ea typeface="Calibri"/>
                <a:cs typeface="Calibri"/>
                <a:sym typeface="Wingdings" panose="05000000000000000000" pitchFamily="2" charset="2"/>
              </a:rPr>
              <a:t> not been great</a:t>
            </a:r>
            <a:r>
              <a:rPr kumimoji="0" lang="2057" sz="1800" b="0" i="0" u="none" strike="noStrike" kern="1200" cap="none" spc="0" normalizeH="0" baseline="0" noProof="0" dirty="0">
                <a:ln>
                  <a:noFill/>
                </a:ln>
                <a:solidFill>
                  <a:srgbClr val="032C3A"/>
                </a:solidFill>
                <a:effectLst/>
                <a:uLnTx/>
                <a:uFillTx/>
                <a:latin typeface="Calibri"/>
                <a:ea typeface="Calibri"/>
                <a:cs typeface="Calibri"/>
                <a:sym typeface="Wingdings" panose="05000000000000000000" pitchFamily="2" charset="2"/>
              </a:rPr>
              <a:t>:</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b="0" i="0"/>
            </a:pPr>
            <a:r>
              <a:rPr kumimoji="0" lang="2057" sz="1800" b="0" i="0" u="none" strike="noStrike" kern="1200" cap="none" spc="0" normalizeH="0" baseline="0" noProof="0" dirty="0">
                <a:ln>
                  <a:noFill/>
                </a:ln>
                <a:solidFill>
                  <a:srgbClr val="032C3A"/>
                </a:solidFill>
                <a:effectLst/>
                <a:uLnTx/>
                <a:uFillTx/>
                <a:latin typeface="Calibri"/>
                <a:ea typeface="Calibri"/>
                <a:cs typeface="Calibri"/>
                <a:sym typeface="Wingdings" panose="05000000000000000000" pitchFamily="2" charset="2"/>
              </a:rPr>
              <a:t>Overall, while </a:t>
            </a:r>
            <a:r>
              <a:rPr kumimoji="0" lang="2057" sz="1800" b="1" i="0" u="none" strike="noStrike" kern="1200" cap="none" spc="0" normalizeH="0" baseline="0" noProof="0" dirty="0">
                <a:ln>
                  <a:noFill/>
                </a:ln>
                <a:solidFill>
                  <a:srgbClr val="032C3A"/>
                </a:solidFill>
                <a:effectLst/>
                <a:uLnTx/>
                <a:uFillTx/>
                <a:latin typeface="Calibri"/>
                <a:ea typeface="Calibri"/>
                <a:cs typeface="Calibri"/>
                <a:sym typeface="Wingdings" panose="05000000000000000000" pitchFamily="2" charset="2"/>
              </a:rPr>
              <a:t>high recycling rates </a:t>
            </a:r>
            <a:r>
              <a:rPr kumimoji="0" lang="2057" sz="1800" b="0" i="0" u="none" strike="noStrike" kern="1200" cap="none" spc="0" normalizeH="0" baseline="0" noProof="0" dirty="0">
                <a:ln>
                  <a:noFill/>
                </a:ln>
                <a:solidFill>
                  <a:srgbClr val="032C3A"/>
                </a:solidFill>
                <a:effectLst/>
                <a:uLnTx/>
                <a:uFillTx/>
                <a:latin typeface="Calibri"/>
                <a:ea typeface="Calibri"/>
                <a:cs typeface="Calibri"/>
                <a:sym typeface="Wingdings" panose="05000000000000000000" pitchFamily="2" charset="2"/>
              </a:rPr>
              <a:t>for waste are being recorded, these rates are (still) based on input quantities without taking output quality into account.</a:t>
            </a:r>
            <a:endParaRPr lang="2057" sz="1800" b="0" i="0" u="none" strike="noStrike" kern="1200" cap="none" spc="0" normalizeH="0" baseline="0" noProof="0" dirty="0">
              <a:ln>
                <a:noFill/>
              </a:ln>
              <a:solidFill>
                <a:srgbClr val="032C3A"/>
              </a:solidFill>
              <a:effectLst/>
              <a:uLnTx/>
              <a:uFillTx/>
              <a:latin typeface="Calibri"/>
              <a:ea typeface="Calibri"/>
              <a:cs typeface="Calibri"/>
            </a:endParaRPr>
          </a:p>
          <a:p>
            <a:pPr marL="285750" indent="-285750">
              <a:spcBef>
                <a:spcPts val="1000"/>
              </a:spcBef>
              <a:buFont typeface="Arial" panose="020B0604020202020204" pitchFamily="34" charset="0"/>
              <a:buChar char="•"/>
              <a:defRPr b="0" i="0"/>
            </a:pPr>
            <a:r>
              <a:rPr kumimoji="0" lang="2057" sz="1800" b="1" i="0" u="none" strike="noStrike" kern="1200" cap="none" spc="0" normalizeH="0" baseline="0" noProof="0" dirty="0">
                <a:ln>
                  <a:noFill/>
                </a:ln>
                <a:solidFill>
                  <a:srgbClr val="032C3A"/>
                </a:solidFill>
                <a:effectLst/>
                <a:uLnTx/>
                <a:uFillTx/>
                <a:latin typeface="Calibri"/>
                <a:cs typeface="Arial"/>
              </a:rPr>
              <a:t>Compared</a:t>
            </a:r>
            <a:r>
              <a:rPr lang="2057" b="1" dirty="0">
                <a:solidFill>
                  <a:srgbClr val="032C3A"/>
                </a:solidFill>
                <a:latin typeface="Calibri"/>
                <a:cs typeface="Arial"/>
              </a:rPr>
              <a:t> to other EU countries</a:t>
            </a:r>
            <a:r>
              <a:rPr kumimoji="0" lang="2057" sz="1800" b="1" i="0" u="none" strike="noStrike" kern="1200" cap="none" spc="0" normalizeH="0" baseline="0" noProof="0" dirty="0">
                <a:ln>
                  <a:noFill/>
                </a:ln>
                <a:solidFill>
                  <a:srgbClr val="032C3A"/>
                </a:solidFill>
                <a:effectLst/>
                <a:uLnTx/>
                <a:uFillTx/>
                <a:latin typeface="Calibri"/>
                <a:cs typeface="Arial"/>
              </a:rPr>
              <a:t>, Germany</a:t>
            </a:r>
            <a:r>
              <a:rPr lang="2057" dirty="0">
                <a:solidFill>
                  <a:srgbClr val="032C3A"/>
                </a:solidFill>
                <a:latin typeface="Calibri"/>
                <a:cs typeface="Arial"/>
              </a:rPr>
              <a:t> </a:t>
            </a:r>
            <a:r>
              <a:rPr kumimoji="0" lang="2057" sz="1800" b="0" i="0" u="none" strike="noStrike" kern="1200" cap="none" spc="0" normalizeH="0" baseline="0" noProof="0" dirty="0">
                <a:ln>
                  <a:noFill/>
                </a:ln>
                <a:solidFill>
                  <a:srgbClr val="032C3A"/>
                </a:solidFill>
                <a:effectLst/>
                <a:uLnTx/>
                <a:uFillTx/>
                <a:latin typeface="Calibri"/>
                <a:cs typeface="Arial"/>
              </a:rPr>
              <a:t>still </a:t>
            </a:r>
            <a:r>
              <a:rPr lang="2057" dirty="0">
                <a:solidFill>
                  <a:srgbClr val="032C3A"/>
                </a:solidFill>
                <a:latin typeface="Calibri"/>
                <a:cs typeface="Arial"/>
              </a:rPr>
              <a:t>ranges </a:t>
            </a:r>
            <a:r>
              <a:rPr lang="2057" b="1" dirty="0">
                <a:solidFill>
                  <a:srgbClr val="032C3A"/>
                </a:solidFill>
                <a:latin typeface="Calibri"/>
                <a:cs typeface="Arial"/>
              </a:rPr>
              <a:t>below</a:t>
            </a:r>
            <a:r>
              <a:rPr kumimoji="0" lang="2057" sz="1800" b="1" i="0" u="none" strike="noStrike" kern="1200" cap="none" spc="0" normalizeH="0" baseline="0" noProof="0" dirty="0">
                <a:ln>
                  <a:noFill/>
                </a:ln>
                <a:solidFill>
                  <a:srgbClr val="032C3A"/>
                </a:solidFill>
                <a:effectLst/>
                <a:uLnTx/>
                <a:uFillTx/>
                <a:latin typeface="Calibri"/>
                <a:cs typeface="Arial"/>
              </a:rPr>
              <a:t> </a:t>
            </a:r>
            <a:r>
              <a:rPr lang="2057" b="1" dirty="0">
                <a:solidFill>
                  <a:srgbClr val="032C3A"/>
                </a:solidFill>
                <a:latin typeface="Calibri"/>
                <a:cs typeface="Arial"/>
              </a:rPr>
              <a:t>average</a:t>
            </a:r>
            <a:r>
              <a:rPr kumimoji="0" lang="2057" sz="1800" i="0" u="none" strike="noStrike" kern="1200" cap="none" spc="0" normalizeH="0" baseline="0" noProof="0" dirty="0">
                <a:ln>
                  <a:noFill/>
                </a:ln>
                <a:solidFill>
                  <a:srgbClr val="032C3A"/>
                </a:solidFill>
                <a:effectLst/>
                <a:uLnTx/>
                <a:uFillTx/>
                <a:latin typeface="Calibri"/>
                <a:cs typeface="Arial"/>
              </a:rPr>
              <a:t> </a:t>
            </a:r>
            <a:r>
              <a:rPr kumimoji="0" lang="2057" sz="1800" b="0" i="0" u="none" strike="noStrike" kern="1200" cap="none" spc="0" normalizeH="0" baseline="0" noProof="0" dirty="0">
                <a:ln>
                  <a:noFill/>
                </a:ln>
                <a:solidFill>
                  <a:srgbClr val="032C3A"/>
                </a:solidFill>
                <a:effectLst/>
                <a:uLnTx/>
                <a:uFillTx/>
                <a:latin typeface="Calibri"/>
                <a:cs typeface="Arial"/>
              </a:rPr>
              <a:t>despite a moderate increase in its circular material use rate.</a:t>
            </a:r>
            <a:endParaRPr kumimoji="0" lang="de-DE" sz="1800" b="1" i="0" u="none" strike="sngStrike" kern="1200" cap="none" spc="0" normalizeH="0" baseline="0" noProof="0" dirty="0">
              <a:ln>
                <a:noFill/>
              </a:ln>
              <a:solidFill>
                <a:srgbClr val="032C3A"/>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CFDB785-DE92-F647-3E91-18ADD8CDD960}"/>
              </a:ext>
            </a:extLst>
          </p:cNvPr>
          <p:cNvSpPr txBox="1"/>
          <p:nvPr/>
        </p:nvSpPr>
        <p:spPr>
          <a:xfrm>
            <a:off x="8387293" y="5511798"/>
            <a:ext cx="350178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2057" sz="1100" b="0" i="0" u="none" strike="noStrike" kern="1200" cap="none" spc="0" normalizeH="0" baseline="0" noProof="0" dirty="0">
                <a:ln>
                  <a:noFill/>
                </a:ln>
                <a:solidFill>
                  <a:srgbClr val="032C3A"/>
                </a:solidFill>
                <a:effectLst/>
                <a:uLnTx/>
                <a:uFillTx/>
                <a:latin typeface="Calibri"/>
                <a:ea typeface="+mn-lt"/>
                <a:cs typeface="Calibri"/>
              </a:rPr>
              <a:t>DERec (Direct Effects of Recovery) is a secondary raw material indicator which shows the extent to which primary raw materials would have to be imported or obtained domestically if no secondary raw materials were to be recovered.</a:t>
            </a:r>
            <a:endParaRPr kumimoji="0" lang="de-DE" sz="1100" b="0" i="0" u="none" strike="noStrike" kern="1200" cap="none" spc="0" normalizeH="0" baseline="0" noProof="0" dirty="0">
              <a:ln>
                <a:noFill/>
              </a:ln>
              <a:solidFill>
                <a:srgbClr val="032C3A"/>
              </a:solidFill>
              <a:effectLst/>
              <a:uLnTx/>
              <a:uFillTx/>
              <a:latin typeface="Calibri"/>
              <a:cs typeface="Calibri"/>
            </a:endParaRPr>
          </a:p>
        </p:txBody>
      </p:sp>
      <p:sp>
        <p:nvSpPr>
          <p:cNvPr id="5" name="Fußzeilenplatzhalter 2">
            <a:extLst>
              <a:ext uri="{FF2B5EF4-FFF2-40B4-BE49-F238E27FC236}">
                <a16:creationId xmlns:a16="http://schemas.microsoft.com/office/drawing/2014/main" id="{146F1B32-C284-025D-060B-2899146ABBE2}"/>
              </a:ext>
            </a:extLst>
          </p:cNvPr>
          <p:cNvSpPr>
            <a:spLocks noGrp="1"/>
          </p:cNvSpPr>
          <p:nvPr>
            <p:ph type="ftr" sz="quarter" idx="11"/>
          </p:nvPr>
        </p:nvSpPr>
        <p:spPr>
          <a:xfrm>
            <a:off x="4038600" y="6418155"/>
            <a:ext cx="4114800" cy="365125"/>
          </a:xfrm>
        </p:spPr>
        <p:txBody>
          <a:bodyPr/>
          <a:lstStyle/>
          <a:p>
            <a:pPr>
              <a:defRPr b="0" i="0"/>
            </a:pPr>
            <a:r>
              <a:rPr lang="2057" dirty="0"/>
              <a:t>Introduction to the Circular Economy</a:t>
            </a:r>
          </a:p>
        </p:txBody>
      </p:sp>
    </p:spTree>
    <p:extLst>
      <p:ext uri="{BB962C8B-B14F-4D97-AF65-F5344CB8AC3E}">
        <p14:creationId xmlns:p14="http://schemas.microsoft.com/office/powerpoint/2010/main" val="34896991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B6F12-07DF-B54B-B1AD-BC5F42D21334}"/>
              </a:ext>
            </a:extLst>
          </p:cNvPr>
          <p:cNvSpPr>
            <a:spLocks noGrp="1"/>
          </p:cNvSpPr>
          <p:nvPr>
            <p:ph type="title"/>
          </p:nvPr>
        </p:nvSpPr>
        <p:spPr/>
        <p:txBody>
          <a:bodyPr/>
          <a:lstStyle/>
          <a:p>
            <a:pPr>
              <a:defRPr b="0" i="0"/>
            </a:pPr>
            <a:r>
              <a:rPr lang="2057" b="1"/>
              <a:t>Discussion</a:t>
            </a:r>
          </a:p>
        </p:txBody>
      </p:sp>
      <p:sp>
        <p:nvSpPr>
          <p:cNvPr id="3" name="Fußzeilenplatzhalter 2">
            <a:extLst>
              <a:ext uri="{FF2B5EF4-FFF2-40B4-BE49-F238E27FC236}">
                <a16:creationId xmlns:a16="http://schemas.microsoft.com/office/drawing/2014/main" id="{E0E8B815-9B45-3F43-B511-B082C7B507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b="0" i="0"/>
            </a:pPr>
            <a:r>
              <a:rPr kumimoji="0" lang="2057" sz="1400" b="0" i="0" u="none" strike="noStrike" kern="1200" cap="none" spc="0" normalizeH="0" baseline="0" noProof="0">
                <a:ln>
                  <a:noFill/>
                </a:ln>
                <a:solidFill>
                  <a:srgbClr val="032C3A"/>
                </a:solidFill>
                <a:effectLst/>
                <a:uLnTx/>
                <a:uFillTx/>
                <a:latin typeface="Calibri"/>
                <a:cs typeface="Arial"/>
              </a:rPr>
              <a:t>Introduction to the Circular Economy</a:t>
            </a:r>
          </a:p>
        </p:txBody>
      </p:sp>
      <p:pic>
        <p:nvPicPr>
          <p:cNvPr id="4" name="Grafik 3">
            <a:extLst>
              <a:ext uri="{FF2B5EF4-FFF2-40B4-BE49-F238E27FC236}">
                <a16:creationId xmlns:a16="http://schemas.microsoft.com/office/drawing/2014/main" id="{9AA19AFA-D830-654B-A240-F2ABDAD461EA}"/>
              </a:ext>
            </a:extLst>
          </p:cNvPr>
          <p:cNvPicPr>
            <a:picLocks noChangeAspect="1"/>
          </p:cNvPicPr>
          <p:nvPr/>
        </p:nvPicPr>
        <p:blipFill>
          <a:blip r:embed="rId3"/>
          <a:srcRect l="32283" r="30707" b="9565"/>
          <a:stretch>
            <a:fillRect/>
          </a:stretch>
        </p:blipFill>
        <p:spPr>
          <a:xfrm>
            <a:off x="4038600" y="1099457"/>
            <a:ext cx="3793642" cy="5102560"/>
          </a:xfrm>
          <a:prstGeom prst="rect">
            <a:avLst/>
          </a:prstGeom>
        </p:spPr>
      </p:pic>
      <p:sp>
        <p:nvSpPr>
          <p:cNvPr id="5" name="Rechteck 4">
            <a:extLst>
              <a:ext uri="{FF2B5EF4-FFF2-40B4-BE49-F238E27FC236}">
                <a16:creationId xmlns:a16="http://schemas.microsoft.com/office/drawing/2014/main" id="{93D7B4DD-6CED-3B43-AD34-C055FEB5E31D}"/>
              </a:ext>
            </a:extLst>
          </p:cNvPr>
          <p:cNvSpPr/>
          <p:nvPr/>
        </p:nvSpPr>
        <p:spPr>
          <a:xfrm>
            <a:off x="5781436" y="2986859"/>
            <a:ext cx="6108197" cy="2862322"/>
          </a:xfrm>
          <a:prstGeom prst="rect">
            <a:avLst/>
          </a:prstGeom>
        </p:spPr>
        <p:txBody>
          <a:bodyPr lIns="91440" tIns="45720" rIns="91440" bIns="45720" anchor="t">
            <a:spAutoFit/>
          </a:bodyPr>
          <a:lstStyle/>
          <a:p>
            <a:pPr algn="r">
              <a:defRPr b="0" i="0"/>
            </a:pPr>
            <a:r>
              <a:rPr lang="2057" sz="3600" dirty="0">
                <a:solidFill>
                  <a:srgbClr val="032C3A"/>
                </a:solidFill>
                <a:latin typeface="Calibri"/>
                <a:cs typeface="Arial"/>
              </a:rPr>
              <a:t>Which (additional) </a:t>
            </a:r>
            <a:endParaRPr lang="en-US" dirty="0"/>
          </a:p>
          <a:p>
            <a:pPr algn="r">
              <a:defRPr b="0" i="0"/>
            </a:pPr>
            <a:r>
              <a:rPr kumimoji="0" lang="2057" sz="3600" b="1" i="0" u="none" strike="noStrike" kern="1200" cap="none" spc="0" normalizeH="0" baseline="0" noProof="0" dirty="0">
                <a:ln>
                  <a:noFill/>
                </a:ln>
                <a:solidFill>
                  <a:srgbClr val="032C3A"/>
                </a:solidFill>
                <a:effectLst/>
                <a:uLnTx/>
                <a:uFillTx/>
                <a:latin typeface="Calibri"/>
                <a:cs typeface="Arial"/>
              </a:rPr>
              <a:t>business risks</a:t>
            </a:r>
            <a:r>
              <a:rPr kumimoji="0" lang="2057" sz="3600" b="0" i="0" u="none" strike="noStrike" kern="1200" cap="none" spc="0" normalizeH="0" baseline="0" noProof="0" dirty="0">
                <a:ln>
                  <a:noFill/>
                </a:ln>
                <a:solidFill>
                  <a:srgbClr val="032C3A"/>
                </a:solidFill>
                <a:effectLst/>
                <a:uLnTx/>
                <a:uFillTx/>
                <a:latin typeface="Calibri"/>
                <a:cs typeface="Arial"/>
              </a:rPr>
              <a:t> </a:t>
            </a:r>
            <a:br>
              <a:rPr lang="2057" sz="3600" b="0" i="0" u="none" strike="noStrike" kern="1200" cap="none" spc="0" normalizeH="0" baseline="0" noProof="0" dirty="0">
                <a:ln>
                  <a:noFill/>
                </a:ln>
                <a:effectLst/>
                <a:uLnTx/>
                <a:uFillTx/>
                <a:latin typeface="Calibri"/>
                <a:cs typeface="Arial"/>
              </a:rPr>
            </a:br>
            <a:r>
              <a:rPr kumimoji="0" lang="2057" sz="3600" b="0" i="0" u="none" strike="noStrike" kern="1200" cap="none" spc="0" normalizeH="0" baseline="0" noProof="0" dirty="0">
                <a:ln>
                  <a:noFill/>
                </a:ln>
                <a:solidFill>
                  <a:srgbClr val="032C3A"/>
                </a:solidFill>
                <a:effectLst/>
                <a:uLnTx/>
                <a:uFillTx/>
                <a:latin typeface="Calibri"/>
                <a:cs typeface="Arial"/>
              </a:rPr>
              <a:t>do you think </a:t>
            </a:r>
            <a:br>
              <a:rPr lang="2057" sz="3600" b="0" i="0" u="none" strike="noStrike" kern="1200" cap="none" spc="0" normalizeH="0" baseline="0" noProof="0" dirty="0">
                <a:ln>
                  <a:noFill/>
                </a:ln>
                <a:effectLst/>
                <a:uLnTx/>
                <a:uFillTx/>
                <a:latin typeface="Calibri"/>
                <a:cs typeface="Arial"/>
              </a:rPr>
            </a:br>
            <a:r>
              <a:rPr kumimoji="0" lang="2057" sz="3600" b="0" i="0" u="none" strike="noStrike" kern="1200" cap="none" spc="0" normalizeH="0" baseline="0" noProof="0" dirty="0">
                <a:ln>
                  <a:noFill/>
                </a:ln>
                <a:solidFill>
                  <a:srgbClr val="032C3A"/>
                </a:solidFill>
                <a:effectLst/>
                <a:uLnTx/>
                <a:uFillTx/>
                <a:latin typeface="Calibri"/>
                <a:cs typeface="Arial"/>
              </a:rPr>
              <a:t>the current linear economic system involves?</a:t>
            </a:r>
            <a:endParaRPr lang="2057" dirty="0"/>
          </a:p>
        </p:txBody>
      </p:sp>
      <p:sp>
        <p:nvSpPr>
          <p:cNvPr id="6" name="Rechteck 5">
            <a:extLst>
              <a:ext uri="{FF2B5EF4-FFF2-40B4-BE49-F238E27FC236}">
                <a16:creationId xmlns:a16="http://schemas.microsoft.com/office/drawing/2014/main" id="{D6F6D3C8-66B4-6844-9463-D49C05D85A43}"/>
              </a:ext>
            </a:extLst>
          </p:cNvPr>
          <p:cNvSpPr/>
          <p:nvPr/>
        </p:nvSpPr>
        <p:spPr>
          <a:xfrm>
            <a:off x="319691" y="2514814"/>
            <a:ext cx="5960828" cy="28374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2057" sz="3600" b="0" i="0" u="none" strike="noStrike" kern="1200" cap="none" spc="0" normalizeH="0" baseline="0" noProof="0" dirty="0">
                <a:ln>
                  <a:noFill/>
                </a:ln>
                <a:solidFill>
                  <a:srgbClr val="032C3A"/>
                </a:solidFill>
                <a:effectLst/>
                <a:uLnTx/>
                <a:uFillTx/>
                <a:latin typeface="Calibri"/>
                <a:cs typeface="Arial"/>
              </a:rPr>
              <a:t>Have some </a:t>
            </a:r>
            <a:br>
              <a:rPr kumimoji="0" lang="2057" sz="3600" b="0" i="0" u="none" strike="noStrike" kern="1200" cap="none" spc="0" normalizeH="0" baseline="0" noProof="0" dirty="0">
                <a:ln>
                  <a:noFill/>
                </a:ln>
                <a:solidFill>
                  <a:srgbClr val="032C3A"/>
                </a:solidFill>
                <a:effectLst/>
                <a:uLnTx/>
                <a:uFillTx/>
                <a:latin typeface="Calibri"/>
                <a:cs typeface="Arial"/>
              </a:rPr>
            </a:br>
            <a:r>
              <a:rPr kumimoji="0" lang="2057" sz="3600" b="0" i="0" u="none" strike="noStrike" kern="1200" cap="none" spc="0" normalizeH="0" baseline="0" noProof="0" dirty="0">
                <a:ln>
                  <a:noFill/>
                </a:ln>
                <a:solidFill>
                  <a:srgbClr val="032C3A"/>
                </a:solidFill>
                <a:effectLst/>
                <a:uLnTx/>
                <a:uFillTx/>
                <a:latin typeface="Calibri"/>
                <a:cs typeface="Arial"/>
              </a:rPr>
              <a:t>of the facts about current resource consumption </a:t>
            </a:r>
            <a:r>
              <a:rPr kumimoji="0" lang="2057" sz="3600" b="1" i="0" u="none" strike="noStrike" kern="1200" cap="none" spc="0" normalizeH="0" baseline="0" noProof="0" dirty="0">
                <a:ln>
                  <a:noFill/>
                </a:ln>
                <a:solidFill>
                  <a:srgbClr val="032C3A"/>
                </a:solidFill>
                <a:effectLst/>
                <a:uLnTx/>
                <a:uFillTx/>
                <a:latin typeface="Calibri"/>
                <a:cs typeface="Arial"/>
              </a:rPr>
              <a:t>surprised you? </a:t>
            </a:r>
          </a:p>
          <a:p>
            <a:pPr marL="0" marR="0" lvl="0" indent="0" algn="l" defTabSz="914400" rtl="0" eaLnBrk="1" fontAlgn="auto" latinLnBrk="0" hangingPunct="1">
              <a:lnSpc>
                <a:spcPct val="100000"/>
              </a:lnSpc>
              <a:spcBef>
                <a:spcPts val="0"/>
              </a:spcBef>
              <a:spcAft>
                <a:spcPts val="0"/>
              </a:spcAft>
              <a:buClrTx/>
              <a:buSzTx/>
              <a:buFontTx/>
              <a:buNone/>
              <a:tabLst/>
              <a:defRPr b="0" i="0"/>
            </a:pPr>
            <a:r>
              <a:rPr kumimoji="0" lang="2057" sz="3600" b="0" i="0" u="none" strike="noStrike" kern="1200" cap="none" spc="0" normalizeH="0" baseline="0" noProof="0" dirty="0">
                <a:ln>
                  <a:noFill/>
                </a:ln>
                <a:solidFill>
                  <a:srgbClr val="032C3A"/>
                </a:solidFill>
                <a:effectLst/>
                <a:uLnTx/>
                <a:uFillTx/>
                <a:latin typeface="Calibri"/>
                <a:cs typeface="Arial"/>
              </a:rPr>
              <a:t>If so, which ones?</a:t>
            </a:r>
          </a:p>
        </p:txBody>
      </p:sp>
    </p:spTree>
    <p:extLst>
      <p:ext uri="{BB962C8B-B14F-4D97-AF65-F5344CB8AC3E}">
        <p14:creationId xmlns:p14="http://schemas.microsoft.com/office/powerpoint/2010/main" val="202133771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 name="THINKCELLUNDODONOTDELETE" val="0"/>
</p:tagLst>
</file>

<file path=ppt/theme/theme1.xml><?xml version="1.0" encoding="utf-8"?>
<a:theme xmlns:a="http://schemas.openxmlformats.org/drawingml/2006/main" name="Office">
  <a:themeElements>
    <a:clrScheme name="CE_Farben_NEU">
      <a:dk1>
        <a:srgbClr val="032C3A"/>
      </a:dk1>
      <a:lt1>
        <a:srgbClr val="FFFFFF"/>
      </a:lt1>
      <a:dk2>
        <a:srgbClr val="032C3A"/>
      </a:dk2>
      <a:lt2>
        <a:srgbClr val="9CB226"/>
      </a:lt2>
      <a:accent1>
        <a:srgbClr val="D0A32C"/>
      </a:accent1>
      <a:accent2>
        <a:srgbClr val="032C3A"/>
      </a:accent2>
      <a:accent3>
        <a:srgbClr val="15709A"/>
      </a:accent3>
      <a:accent4>
        <a:srgbClr val="006A46"/>
      </a:accent4>
      <a:accent5>
        <a:srgbClr val="B27E3A"/>
      </a:accent5>
      <a:accent6>
        <a:srgbClr val="772E46"/>
      </a:accent6>
      <a:hlink>
        <a:srgbClr val="15709A"/>
      </a:hlink>
      <a:folHlink>
        <a:srgbClr val="97AD33"/>
      </a:folHlink>
    </a:clrScheme>
    <a:fontScheme name="Calibri">
      <a:majorFont>
        <a:latin typeface="Calibri"/>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2c50ae6-6530-4a85-acc5-6c9b100934cd">
      <UserInfo>
        <DisplayName>Pfeiffer, Claudia</DisplayName>
        <AccountId>483</AccountId>
        <AccountType/>
      </UserInfo>
      <UserInfo>
        <DisplayName>Völpel, Berit</DisplayName>
        <AccountId>400</AccountId>
        <AccountType/>
      </UserInfo>
      <UserInfo>
        <DisplayName>Tauer, Rebecca</DisplayName>
        <AccountId>6</AccountId>
        <AccountType/>
      </UserInfo>
    </SharedWithUsers>
    <lcf76f155ced4ddcb4097134ff3c332f xmlns="d2f8a8f3-767d-4768-aa8f-b9ddee6713c7">
      <Terms xmlns="http://schemas.microsoft.com/office/infopath/2007/PartnerControls"/>
    </lcf76f155ced4ddcb4097134ff3c332f>
    <TaxCatchAll xmlns="92c50ae6-6530-4a85-acc5-6c9b100934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0FDF7F584D22B479FF5BDD0C7B0030A" ma:contentTypeVersion="14" ma:contentTypeDescription="Ein neues Dokument erstellen." ma:contentTypeScope="" ma:versionID="78139d51738a5cdc84ff9326dadff5e5">
  <xsd:schema xmlns:xsd="http://www.w3.org/2001/XMLSchema" xmlns:xs="http://www.w3.org/2001/XMLSchema" xmlns:p="http://schemas.microsoft.com/office/2006/metadata/properties" xmlns:ns2="d2f8a8f3-767d-4768-aa8f-b9ddee6713c7" xmlns:ns3="92c50ae6-6530-4a85-acc5-6c9b100934cd" targetNamespace="http://schemas.microsoft.com/office/2006/metadata/properties" ma:root="true" ma:fieldsID="67d46c884f22dee6a3580afc2b4111e2" ns2:_="" ns3:_="">
    <xsd:import namespace="d2f8a8f3-767d-4768-aa8f-b9ddee6713c7"/>
    <xsd:import namespace="92c50ae6-6530-4a85-acc5-6c9b100934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8a8f3-767d-4768-aa8f-b9ddee6713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4fc58ff6-2a3f-40a3-8d32-e116a35ec156"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50ae6-6530-4a85-acc5-6c9b100934c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18bd7bb-2aff-4715-8835-318c3e74ab6d}" ma:internalName="TaxCatchAll" ma:showField="CatchAllData" ma:web="92c50ae6-6530-4a85-acc5-6c9b100934c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39D88-878D-4645-BA11-7573F8A45E9B}">
  <ds:schemaRefs>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92c50ae6-6530-4a85-acc5-6c9b100934cd"/>
    <ds:schemaRef ds:uri="d2f8a8f3-767d-4768-aa8f-b9ddee6713c7"/>
  </ds:schemaRefs>
</ds:datastoreItem>
</file>

<file path=customXml/itemProps2.xml><?xml version="1.0" encoding="utf-8"?>
<ds:datastoreItem xmlns:ds="http://schemas.openxmlformats.org/officeDocument/2006/customXml" ds:itemID="{6BE929EF-23F7-4233-89AA-F32205CA2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f8a8f3-767d-4768-aa8f-b9ddee6713c7"/>
    <ds:schemaRef ds:uri="92c50ae6-6530-4a85-acc5-6c9b10093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AF1765-9B8B-429C-8282-62052C84BB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9085</Words>
  <Application>Microsoft Office PowerPoint</Application>
  <PresentationFormat>Breitbild</PresentationFormat>
  <Paragraphs>591</Paragraphs>
  <Slides>35</Slides>
  <Notes>30</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35</vt:i4>
      </vt:variant>
    </vt:vector>
  </HeadingPairs>
  <TitlesOfParts>
    <vt:vector size="49" baseType="lpstr">
      <vt:lpstr>Arial</vt:lpstr>
      <vt:lpstr>Arial,Sans-Serif</vt:lpstr>
      <vt:lpstr>Calibri</vt:lpstr>
      <vt:lpstr>Calibri Light</vt:lpstr>
      <vt:lpstr>DIN</vt:lpstr>
      <vt:lpstr>Montserrat</vt:lpstr>
      <vt:lpstr>Nunito</vt:lpstr>
      <vt:lpstr>Quay Sans ITC Std Book</vt:lpstr>
      <vt:lpstr>Quay Sans ITC Std Medium</vt:lpstr>
      <vt:lpstr>QuaySansITCStd-Book</vt:lpstr>
      <vt:lpstr>Sailec-Regular</vt:lpstr>
      <vt:lpstr>wfont_047586_3cbc04f6e40844179d100e64b02d66f7</vt:lpstr>
      <vt:lpstr>Work Sans</vt:lpstr>
      <vt:lpstr>Office</vt:lpstr>
      <vt:lpstr>PowerPoint-Präsentation</vt:lpstr>
      <vt:lpstr>Agenda</vt:lpstr>
      <vt:lpstr>PowerPoint-Präsentation</vt:lpstr>
      <vt:lpstr>Our planet has reached its limits.</vt:lpstr>
      <vt:lpstr>Our planet has reached its limits. </vt:lpstr>
      <vt:lpstr>Our linear economy is accompanied by significant losses in value creation and entails high risks for companies.</vt:lpstr>
      <vt:lpstr>Pressure and demand for circular solutions are increasing.</vt:lpstr>
      <vt:lpstr>But Germany has yet to make the transformation.</vt:lpstr>
      <vt:lpstr>Discussion</vt:lpstr>
      <vt:lpstr>PowerPoint-Präsentation</vt:lpstr>
      <vt:lpstr>Transitioning to a Circular Economy is not an end in itself but pays off in various different ways. </vt:lpstr>
      <vt:lpstr>Various approaches are available for implementing a Circular Economy. </vt:lpstr>
      <vt:lpstr>Refuse and reduction are essential levers.</vt:lpstr>
      <vt:lpstr>Design for circularity is the enabler of a Circular Economy.</vt:lpstr>
      <vt:lpstr>Use products as long and intensively as possible.</vt:lpstr>
      <vt:lpstr>Extending the life cycle of products and components. </vt:lpstr>
      <vt:lpstr>Only high-quality recycling can replace primary raw materials. </vt:lpstr>
      <vt:lpstr>Discussion</vt:lpstr>
      <vt:lpstr>PowerPoint-Präsentation</vt:lpstr>
      <vt:lpstr>A Circular Economy requires collaboration in circular ecosystems.</vt:lpstr>
      <vt:lpstr>Digital technologies are key to implement circular strategies.</vt:lpstr>
      <vt:lpstr>Added value through targeted use of data</vt:lpstr>
      <vt:lpstr>PowerPoint-Präsentation</vt:lpstr>
      <vt:lpstr>The strategy game builds on scientific evidence about circular business models. </vt:lpstr>
      <vt:lpstr>Three easy steps to a circular business model...</vt:lpstr>
      <vt:lpstr>Circular business models can be developed from different stakeholder perspectives. </vt:lpstr>
      <vt:lpstr>Various circular business model patterns emerge from  the stakeholder’s role.</vt:lpstr>
      <vt:lpstr>The service level determines the nature of implementation.</vt:lpstr>
      <vt:lpstr>Example: “Television” use case</vt:lpstr>
      <vt:lpstr>PowerPoint-Präsentation</vt:lpstr>
      <vt:lpstr>Development of the strategy game  </vt:lpstr>
      <vt:lpstr>The playing cards will introduce you  to circular business models.</vt:lpstr>
      <vt:lpstr>Discussion with use cases</vt:lpstr>
      <vt:lpstr>Discussion: circular business models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anke hohmeister</dc:creator>
  <cp:lastModifiedBy>Akinci, Seda</cp:lastModifiedBy>
  <cp:revision>4</cp:revision>
  <dcterms:created xsi:type="dcterms:W3CDTF">2022-06-18T06:17:01Z</dcterms:created>
  <dcterms:modified xsi:type="dcterms:W3CDTF">2023-06-12T12:22:26Z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0x0101007A271FC691F1D04881ED48B259F0F009</vt:lpwstr>
  </property>
  <property fmtid="{D5CDD505-2E9C-101B-9397-08002B2CF9AE}" pid="4" name="MSIP_Label_913c8698-91e4-4004-8452-bbfb4b6b90bf_Enabled">
    <vt:lpwstr>true</vt:lpwstr>
  </property>
  <property fmtid="{D5CDD505-2E9C-101B-9397-08002B2CF9AE}" pid="5" name="MSIP_Label_913c8698-91e4-4004-8452-bbfb4b6b90bf_SetDate">
    <vt:lpwstr>2023-06-06T08:45:36Z</vt:lpwstr>
  </property>
  <property fmtid="{D5CDD505-2E9C-101B-9397-08002B2CF9AE}" pid="6" name="MSIP_Label_913c8698-91e4-4004-8452-bbfb4b6b90bf_Method">
    <vt:lpwstr>Standard</vt:lpwstr>
  </property>
  <property fmtid="{D5CDD505-2E9C-101B-9397-08002B2CF9AE}" pid="7" name="MSIP_Label_913c8698-91e4-4004-8452-bbfb4b6b90bf_Name">
    <vt:lpwstr>Restricted Use</vt:lpwstr>
  </property>
  <property fmtid="{D5CDD505-2E9C-101B-9397-08002B2CF9AE}" pid="8" name="MSIP_Label_913c8698-91e4-4004-8452-bbfb4b6b90bf_SiteId">
    <vt:lpwstr>4277a43b-2ad8-46cf-99f4-162b2d6d412c</vt:lpwstr>
  </property>
  <property fmtid="{D5CDD505-2E9C-101B-9397-08002B2CF9AE}" pid="9" name="MSIP_Label_913c8698-91e4-4004-8452-bbfb4b6b90bf_ActionId">
    <vt:lpwstr>667aebfd-9f76-4271-b7ec-b859684ea751</vt:lpwstr>
  </property>
  <property fmtid="{D5CDD505-2E9C-101B-9397-08002B2CF9AE}" pid="10" name="MSIP_Label_913c8698-91e4-4004-8452-bbfb4b6b90bf_ContentBits">
    <vt:lpwstr>2</vt:lpwstr>
  </property>
  <property fmtid="{D5CDD505-2E9C-101B-9397-08002B2CF9AE}" pid="11" name="ClassificationContentMarkingFooterLocations">
    <vt:lpwstr>Office:7</vt:lpwstr>
  </property>
  <property fmtid="{D5CDD505-2E9C-101B-9397-08002B2CF9AE}" pid="12" name="ClassificationContentMarkingFooterText">
    <vt:lpwstr>Restricted Use</vt:lpwstr>
  </property>
</Properties>
</file>