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tags/tag1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0"/>
  </p:notesMasterIdLst>
  <p:sldIdLst>
    <p:sldId id="256" r:id="rId5"/>
    <p:sldId id="263" r:id="rId6"/>
    <p:sldId id="264" r:id="rId7"/>
    <p:sldId id="262" r:id="rId8"/>
    <p:sldId id="269" r:id="rId9"/>
    <p:sldId id="5818" r:id="rId10"/>
    <p:sldId id="270" r:id="rId11"/>
    <p:sldId id="271" r:id="rId12"/>
    <p:sldId id="273" r:id="rId13"/>
    <p:sldId id="265" r:id="rId14"/>
    <p:sldId id="5802" r:id="rId15"/>
    <p:sldId id="5819" r:id="rId16"/>
    <p:sldId id="5822" r:id="rId17"/>
    <p:sldId id="5826" r:id="rId18"/>
    <p:sldId id="5816" r:id="rId19"/>
    <p:sldId id="5827" r:id="rId20"/>
    <p:sldId id="5813" r:id="rId21"/>
    <p:sldId id="284" r:id="rId22"/>
    <p:sldId id="266" r:id="rId23"/>
    <p:sldId id="286" r:id="rId24"/>
    <p:sldId id="288" r:id="rId25"/>
    <p:sldId id="289" r:id="rId26"/>
    <p:sldId id="267" r:id="rId27"/>
    <p:sldId id="291" r:id="rId28"/>
    <p:sldId id="307" r:id="rId29"/>
    <p:sldId id="308" r:id="rId30"/>
    <p:sldId id="309" r:id="rId31"/>
    <p:sldId id="5828" r:id="rId32"/>
    <p:sldId id="5825" r:id="rId33"/>
    <p:sldId id="268" r:id="rId34"/>
    <p:sldId id="304" r:id="rId35"/>
    <p:sldId id="5820" r:id="rId36"/>
    <p:sldId id="5821" r:id="rId37"/>
    <p:sldId id="306" r:id="rId38"/>
    <p:sldId id="261" r:id="rId39"/>
  </p:sldIdLst>
  <p:sldSz cx="12192000" cy="6858000"/>
  <p:notesSz cx="6858000" cy="9144000"/>
  <p:custDataLst>
    <p:tags r:id="rId41"/>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BEDE25-D187-03FF-40F0-37C187A0D049}" name="erik.hansen@jku.at" initials="er" userId="S::urn:spo:guest#erik.hansen@jku.at::" providerId="AD"/>
  <p188:author id="{C61D1838-B523-7BC4-837F-1DEB38677AD4}" name="Tauer, Rebecca" initials="TR" userId="S::Rebecca.Tauer@wwf-germany.de::8272fe6b-22b2-428f-80a2-ed99d16af574" providerId="AD"/>
  <p188:author id="{DFBACA9C-9722-5DAB-F282-FD84A4C13579}" name="Völpel, Berit" initials="VB" userId="S::Berit.Voelpel@wwf-germany.de::48756d42-ea1b-4cbf-bb2c-3f61a84a8da0" providerId="AD"/>
  <p188:author id="{57F921C3-0A34-6042-D4B4-CAD25BC76A17}" name="S Heinz" initials="SH" userId="2eb87078f65feeb7" providerId="Windows Live"/>
  <p188:author id="{17CF0CCF-25B3-A379-B477-E128F2DFE506}" name="Völpel, Berit" initials="VB" userId="S::berit.voelpel@wwf-germany.de::48756d42-ea1b-4cbf-bb2c-3f61a84a8d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3968"/>
    <a:srgbClr val="2C58D1"/>
    <a:srgbClr val="032C3A"/>
    <a:srgbClr val="EC9B03"/>
    <a:srgbClr val="C729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16F97D-8CC3-471F-8C3A-834F3B047A6C}" v="1" dt="2022-11-07T21:19:02.474"/>
    <p1510:client id="{B868A0BE-D406-4AE8-8FA4-63070849770F}" v="102" dt="2022-11-07T09:30:18.3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63"/>
    <p:restoredTop sz="27126" autoAdjust="0"/>
  </p:normalViewPr>
  <p:slideViewPr>
    <p:cSldViewPr snapToGrid="0">
      <p:cViewPr varScale="1">
        <p:scale>
          <a:sx n="18" d="100"/>
          <a:sy n="18" d="100"/>
        </p:scale>
        <p:origin x="2416" y="32"/>
      </p:cViewPr>
      <p:guideLst/>
    </p:cSldViewPr>
  </p:slideViewPr>
  <p:notesTextViewPr>
    <p:cViewPr>
      <p:scale>
        <a:sx n="1" d="1"/>
        <a:sy n="1" d="1"/>
      </p:scale>
      <p:origin x="0" y="-146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38449755235427646"/>
          <c:y val="5.0019390902896414E-2"/>
          <c:w val="0.81141059062480647"/>
          <c:h val="0.5812999507874016"/>
        </c:manualLayout>
      </c:layout>
      <c:doughnutChart>
        <c:varyColors val="1"/>
        <c:ser>
          <c:idx val="0"/>
          <c:order val="0"/>
          <c:tx>
            <c:strRef>
              <c:f>Tabelle1!$B$1</c:f>
              <c:strCache>
                <c:ptCount val="1"/>
                <c:pt idx="0">
                  <c:v>Entsorgungswege Kunststoffverpackungen in 2018</c:v>
                </c:pt>
              </c:strCache>
            </c:strRef>
          </c:tx>
          <c:dPt>
            <c:idx val="0"/>
            <c:bubble3D val="0"/>
            <c:spPr>
              <a:solidFill>
                <a:schemeClr val="accent3">
                  <a:shade val="76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0177-3D4A-AE77-28D2B294D2F3}"/>
              </c:ext>
            </c:extLst>
          </c:dPt>
          <c:dPt>
            <c:idx val="1"/>
            <c:bubble3D val="0"/>
            <c:spPr>
              <a:solidFill>
                <a:schemeClr val="accent3">
                  <a:tint val="77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0177-3D4A-AE77-28D2B294D2F3}"/>
              </c:ext>
            </c:extLst>
          </c:dPt>
          <c:dLbls>
            <c:dLbl>
              <c:idx val="0"/>
              <c:tx>
                <c:rich>
                  <a:bodyPr/>
                  <a:lstStyle/>
                  <a:p>
                    <a:fld id="{3849FEDA-9EB7-A74B-9736-C169737B3BEF}" type="VALUE">
                      <a:rPr lang="en-US">
                        <a:solidFill>
                          <a:schemeClr val="bg1"/>
                        </a:solidFill>
                      </a:rPr>
                      <a:pPr/>
                      <a:t>[WERT]</a:t>
                    </a:fld>
                    <a:endParaRPr lang="de-DE"/>
                  </a:p>
                </c:rich>
              </c:tx>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177-3D4A-AE77-28D2B294D2F3}"/>
                </c:ext>
              </c:extLst>
            </c:dLbl>
            <c:dLbl>
              <c:idx val="1"/>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0177-3D4A-AE77-28D2B294D2F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de-DE"/>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Tabelle1!$A$2:$A$3</c:f>
              <c:strCache>
                <c:ptCount val="2"/>
                <c:pt idx="0">
                  <c:v>DERec</c:v>
                </c:pt>
                <c:pt idx="1">
                  <c:v>Primär</c:v>
                </c:pt>
              </c:strCache>
            </c:strRef>
          </c:cat>
          <c:val>
            <c:numRef>
              <c:f>Tabelle1!$B$2:$B$3</c:f>
              <c:numCache>
                <c:formatCode>General</c:formatCode>
                <c:ptCount val="2"/>
                <c:pt idx="0">
                  <c:v>13</c:v>
                </c:pt>
                <c:pt idx="1">
                  <c:v>87</c:v>
                </c:pt>
              </c:numCache>
            </c:numRef>
          </c:val>
          <c:extLst>
            <c:ext xmlns:c16="http://schemas.microsoft.com/office/drawing/2014/chart" uri="{C3380CC4-5D6E-409C-BE32-E72D297353CC}">
              <c16:uniqueId val="{00000004-0177-3D4A-AE77-28D2B294D2F3}"/>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layout>
        <c:manualLayout>
          <c:xMode val="edge"/>
          <c:yMode val="edge"/>
          <c:x val="0.22157185329610202"/>
          <c:y val="0.6347022339805154"/>
          <c:w val="0.26385354808175993"/>
          <c:h val="6.484957667623580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941592881926161"/>
          <c:y val="0.1262003943017044"/>
          <c:w val="0.71867379632009032"/>
          <c:h val="0.73510537236072249"/>
        </c:manualLayout>
      </c:layout>
      <c:scatterChart>
        <c:scatterStyle val="smoothMarker"/>
        <c:varyColors val="0"/>
        <c:ser>
          <c:idx val="0"/>
          <c:order val="0"/>
          <c:tx>
            <c:strRef>
              <c:f>Tabelle1!$A$1</c:f>
              <c:strCache>
                <c:ptCount val="1"/>
                <c:pt idx="0">
                  <c:v>Niederlande</c:v>
                </c:pt>
              </c:strCache>
            </c:strRef>
          </c:tx>
          <c:spPr>
            <a:ln w="9525" cap="rnd">
              <a:solidFill>
                <a:schemeClr val="accent1"/>
              </a:solidFill>
              <a:round/>
            </a:ln>
            <a:effectLst/>
          </c:spPr>
          <c:marker>
            <c:symbol val="circle"/>
            <c:size val="5"/>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a:solidFill>
                  <a:schemeClr val="accent1"/>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0-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01-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02-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03-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04-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05-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06-428E-8F4A-8E7F-21DF0AE3F1DA}"/>
                </c:ext>
              </c:extLst>
            </c:dLbl>
            <c:dLbl>
              <c:idx val="7"/>
              <c:layout>
                <c:manualLayout>
                  <c:x val="-7.1997555963990045E-2"/>
                  <c:y val="-4.2653306545719659E-2"/>
                </c:manualLayout>
              </c:layout>
              <c:tx>
                <c:rich>
                  <a:bodyPr/>
                  <a:lstStyle/>
                  <a:p>
                    <a:fld id="{0C284141-70B4-4C71-9394-FE4268E71D5B}" type="YVALUE">
                      <a:rPr lang="en-US">
                        <a:solidFill>
                          <a:srgbClr val="003C69"/>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rgbClr val="003C69"/>
                      </a:solidFill>
                    </a:ln>
                    <a:effectLst/>
                  </c:spPr>
                </c15:leaderLines>
              </c:ext>
            </c:extLst>
          </c:dLbls>
          <c:xVal>
            <c:numRef>
              <c:f>Tabelle1!$A$2:$A$9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Tabelle1!$G$2:$G$9</c:f>
              <c:numCache>
                <c:formatCode>General</c:formatCode>
                <c:ptCount val="8"/>
                <c:pt idx="0">
                  <c:v>26.5</c:v>
                </c:pt>
                <c:pt idx="1">
                  <c:v>27.1</c:v>
                </c:pt>
                <c:pt idx="2">
                  <c:v>26.6</c:v>
                </c:pt>
                <c:pt idx="3">
                  <c:v>25.8</c:v>
                </c:pt>
                <c:pt idx="4">
                  <c:v>28.5</c:v>
                </c:pt>
                <c:pt idx="5">
                  <c:v>29.7</c:v>
                </c:pt>
                <c:pt idx="6">
                  <c:v>28.9</c:v>
                </c:pt>
                <c:pt idx="7">
                  <c:v>30</c:v>
                </c:pt>
              </c:numCache>
            </c:numRef>
          </c:yVal>
          <c:smooth val="1"/>
          <c:extLst>
            <c:ext xmlns:c16="http://schemas.microsoft.com/office/drawing/2014/chart" uri="{C3380CC4-5D6E-409C-BE32-E72D297353CC}">
              <c16:uniqueId val="{00000008-428E-8F4A-8E7F-21DF0AE3F1DA}"/>
            </c:ext>
          </c:extLst>
        </c:ser>
        <c:ser>
          <c:idx val="1"/>
          <c:order val="1"/>
          <c:tx>
            <c:strRef>
              <c:f>Tabelle1!$B$1</c:f>
              <c:strCache>
                <c:ptCount val="1"/>
                <c:pt idx="0">
                  <c:v>Belgien</c:v>
                </c:pt>
              </c:strCache>
            </c:strRef>
          </c:tx>
          <c:spPr>
            <a:ln w="9525" cap="rnd">
              <a:solidFill>
                <a:schemeClr val="accent2"/>
              </a:solidFill>
              <a:round/>
            </a:ln>
            <a:effectLst/>
          </c:spPr>
          <c:marker>
            <c:symbol val="circle"/>
            <c:size val="5"/>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9525">
                <a:solidFill>
                  <a:schemeClr val="accent2"/>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9-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0A-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0B-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0C-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0D-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0E-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0F-428E-8F4A-8E7F-21DF0AE3F1DA}"/>
                </c:ext>
              </c:extLst>
            </c:dLbl>
            <c:dLbl>
              <c:idx val="7"/>
              <c:layout>
                <c:manualLayout>
                  <c:x val="-3.9654484264054594E-2"/>
                  <c:y val="-4.2653306545719638E-2"/>
                </c:manualLayout>
              </c:layout>
              <c:tx>
                <c:rich>
                  <a:bodyPr/>
                  <a:lstStyle/>
                  <a:p>
                    <a:fld id="{40778492-6BF4-4268-8DBF-674A904D7C93}" type="YVALUE">
                      <a:rPr lang="en-US">
                        <a:solidFill>
                          <a:srgbClr val="003C69"/>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xVal>
            <c:numRef>
              <c:f>Tabelle1!$B$2:$B$9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Tabelle1!$H$2:$H$9</c:f>
              <c:numCache>
                <c:formatCode>General</c:formatCode>
                <c:ptCount val="8"/>
                <c:pt idx="0">
                  <c:v>16.899999999999999</c:v>
                </c:pt>
                <c:pt idx="1">
                  <c:v>16.8</c:v>
                </c:pt>
                <c:pt idx="2">
                  <c:v>17.600000000000001</c:v>
                </c:pt>
                <c:pt idx="3">
                  <c:v>17.7</c:v>
                </c:pt>
                <c:pt idx="4">
                  <c:v>17.600000000000001</c:v>
                </c:pt>
                <c:pt idx="5">
                  <c:v>18.5</c:v>
                </c:pt>
                <c:pt idx="6">
                  <c:v>19.899999999999999</c:v>
                </c:pt>
                <c:pt idx="7">
                  <c:v>23.5</c:v>
                </c:pt>
              </c:numCache>
            </c:numRef>
          </c:yVal>
          <c:smooth val="1"/>
          <c:extLst>
            <c:ext xmlns:c16="http://schemas.microsoft.com/office/drawing/2014/chart" uri="{C3380CC4-5D6E-409C-BE32-E72D297353CC}">
              <c16:uniqueId val="{00000011-428E-8F4A-8E7F-21DF0AE3F1DA}"/>
            </c:ext>
          </c:extLst>
        </c:ser>
        <c:ser>
          <c:idx val="2"/>
          <c:order val="2"/>
          <c:tx>
            <c:strRef>
              <c:f>Tabelle1!$C$1</c:f>
              <c:strCache>
                <c:ptCount val="1"/>
                <c:pt idx="0">
                  <c:v>Frankreich</c:v>
                </c:pt>
              </c:strCache>
            </c:strRef>
          </c:tx>
          <c:spPr>
            <a:ln w="9525" cap="rnd">
              <a:solidFill>
                <a:schemeClr val="accent3"/>
              </a:solidFill>
              <a:round/>
            </a:ln>
            <a:effectLst/>
          </c:spPr>
          <c:marker>
            <c:symbol val="circle"/>
            <c:size val="5"/>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accent3"/>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12-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13-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14-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15-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16-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17-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18-428E-8F4A-8E7F-21DF0AE3F1DA}"/>
                </c:ext>
              </c:extLst>
            </c:dLbl>
            <c:dLbl>
              <c:idx val="7"/>
              <c:layout>
                <c:manualLayout>
                  <c:x val="-3.2688048444990625E-2"/>
                  <c:y val="-2.6478442872959869E-2"/>
                </c:manualLayout>
              </c:layout>
              <c:tx>
                <c:rich>
                  <a:bodyPr/>
                  <a:lstStyle/>
                  <a:p>
                    <a:fld id="{C4B09B04-D6EB-4A04-A3ED-890200A9104F}" type="YVALUE">
                      <a:rPr lang="en-US">
                        <a:solidFill>
                          <a:srgbClr val="C8D403"/>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xVal>
            <c:numRef>
              <c:f>Tabelle1!$C$2:$C$9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Tabelle1!$I$2:$I$9</c:f>
              <c:numCache>
                <c:formatCode>General</c:formatCode>
                <c:ptCount val="8"/>
                <c:pt idx="0">
                  <c:v>16.899999999999999</c:v>
                </c:pt>
                <c:pt idx="1">
                  <c:v>17.3</c:v>
                </c:pt>
                <c:pt idx="2">
                  <c:v>17.8</c:v>
                </c:pt>
                <c:pt idx="3">
                  <c:v>18.7</c:v>
                </c:pt>
                <c:pt idx="4">
                  <c:v>19.399999999999999</c:v>
                </c:pt>
                <c:pt idx="5">
                  <c:v>18.8</c:v>
                </c:pt>
                <c:pt idx="6">
                  <c:v>19.7</c:v>
                </c:pt>
                <c:pt idx="7">
                  <c:v>20</c:v>
                </c:pt>
              </c:numCache>
            </c:numRef>
          </c:yVal>
          <c:smooth val="1"/>
          <c:extLst>
            <c:ext xmlns:c16="http://schemas.microsoft.com/office/drawing/2014/chart" uri="{C3380CC4-5D6E-409C-BE32-E72D297353CC}">
              <c16:uniqueId val="{0000001A-428E-8F4A-8E7F-21DF0AE3F1DA}"/>
            </c:ext>
          </c:extLst>
        </c:ser>
        <c:ser>
          <c:idx val="3"/>
          <c:order val="3"/>
          <c:tx>
            <c:strRef>
              <c:f>Tabelle1!$D$1</c:f>
              <c:strCache>
                <c:ptCount val="1"/>
                <c:pt idx="0">
                  <c:v>Italien</c:v>
                </c:pt>
              </c:strCache>
            </c:strRef>
          </c:tx>
          <c:spPr>
            <a:ln w="9525" cap="rnd">
              <a:solidFill>
                <a:srgbClr val="FFC000"/>
              </a:solidFill>
              <a:round/>
            </a:ln>
            <a:effectLst/>
          </c:spPr>
          <c:marker>
            <c:symbol val="circle"/>
            <c:size val="5"/>
            <c:spPr>
              <a:solidFill>
                <a:srgbClr val="FFC000"/>
              </a:solidFill>
              <a:ln w="9525">
                <a:solidFill>
                  <a:srgbClr val="FFC000"/>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1B-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1C-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1D-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1E-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1F-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20-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21-428E-8F4A-8E7F-21DF0AE3F1DA}"/>
                </c:ext>
              </c:extLst>
            </c:dLbl>
            <c:dLbl>
              <c:idx val="7"/>
              <c:layout>
                <c:manualLayout>
                  <c:x val="-3.4673652658098651E-2"/>
                  <c:y val="2.93095749589991E-2"/>
                </c:manualLayout>
              </c:layout>
              <c:tx>
                <c:rich>
                  <a:bodyPr/>
                  <a:lstStyle/>
                  <a:p>
                    <a:fld id="{968F58C3-1D84-449C-B996-4962DAD3E853}" type="YVALUE">
                      <a:rPr lang="en-US">
                        <a:solidFill>
                          <a:srgbClr val="FFC617"/>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2-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xVal>
            <c:numRef>
              <c:f>Tabelle1!$D$2:$D$9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Tabelle1!$J$2:$J$9</c:f>
              <c:numCache>
                <c:formatCode>General</c:formatCode>
                <c:ptCount val="8"/>
                <c:pt idx="0">
                  <c:v>13.9</c:v>
                </c:pt>
                <c:pt idx="1">
                  <c:v>16</c:v>
                </c:pt>
                <c:pt idx="2">
                  <c:v>16.100000000000001</c:v>
                </c:pt>
                <c:pt idx="3">
                  <c:v>17.2</c:v>
                </c:pt>
                <c:pt idx="4">
                  <c:v>17.8</c:v>
                </c:pt>
                <c:pt idx="5">
                  <c:v>18.399999999999999</c:v>
                </c:pt>
                <c:pt idx="6">
                  <c:v>18.8</c:v>
                </c:pt>
                <c:pt idx="7">
                  <c:v>19.5</c:v>
                </c:pt>
              </c:numCache>
            </c:numRef>
          </c:yVal>
          <c:smooth val="1"/>
          <c:extLst>
            <c:ext xmlns:c16="http://schemas.microsoft.com/office/drawing/2014/chart" uri="{C3380CC4-5D6E-409C-BE32-E72D297353CC}">
              <c16:uniqueId val="{00000023-428E-8F4A-8E7F-21DF0AE3F1DA}"/>
            </c:ext>
          </c:extLst>
        </c:ser>
        <c:ser>
          <c:idx val="4"/>
          <c:order val="4"/>
          <c:tx>
            <c:strRef>
              <c:f>Tabelle1!$E$1</c:f>
              <c:strCache>
                <c:ptCount val="1"/>
                <c:pt idx="0">
                  <c:v>EU Gesamt</c:v>
                </c:pt>
              </c:strCache>
            </c:strRef>
          </c:tx>
          <c:spPr>
            <a:ln w="9525" cap="rnd">
              <a:solidFill>
                <a:srgbClr val="FF0000"/>
              </a:solidFill>
              <a:round/>
            </a:ln>
            <a:effectLst/>
          </c:spPr>
          <c:marker>
            <c:symbol val="circle"/>
            <c:size val="5"/>
            <c:spPr>
              <a:solidFill>
                <a:srgbClr val="FF0000"/>
              </a:solidFill>
              <a:ln w="9525">
                <a:solidFill>
                  <a:srgbClr val="FF0000"/>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24-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25-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26-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27-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28-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29-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2A-428E-8F4A-8E7F-21DF0AE3F1DA}"/>
                </c:ext>
              </c:extLst>
            </c:dLbl>
            <c:dLbl>
              <c:idx val="7"/>
              <c:layout>
                <c:manualLayout>
                  <c:x val="-2.6731235805666092E-2"/>
                  <c:y val="-2.9267843764557874E-2"/>
                </c:manualLayout>
              </c:layout>
              <c:tx>
                <c:rich>
                  <a:bodyPr/>
                  <a:lstStyle/>
                  <a:p>
                    <a:fld id="{99DD038F-AC89-44FB-AF16-C30D326BE8F4}" type="YVALUE">
                      <a:rPr lang="en-US">
                        <a:solidFill>
                          <a:srgbClr val="FF0000"/>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B-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xVal>
            <c:numRef>
              <c:f>Tabelle1!$E$2:$E$9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Tabelle1!$K$2:$K$9</c:f>
              <c:numCache>
                <c:formatCode>General</c:formatCode>
                <c:ptCount val="8"/>
                <c:pt idx="0">
                  <c:v>11.5</c:v>
                </c:pt>
                <c:pt idx="1">
                  <c:v>11.7</c:v>
                </c:pt>
                <c:pt idx="2">
                  <c:v>11.6</c:v>
                </c:pt>
                <c:pt idx="3">
                  <c:v>11.8</c:v>
                </c:pt>
                <c:pt idx="4">
                  <c:v>12</c:v>
                </c:pt>
                <c:pt idx="5">
                  <c:v>12.1</c:v>
                </c:pt>
                <c:pt idx="6">
                  <c:v>12.2</c:v>
                </c:pt>
                <c:pt idx="7">
                  <c:v>12.5</c:v>
                </c:pt>
              </c:numCache>
            </c:numRef>
          </c:yVal>
          <c:smooth val="1"/>
          <c:extLst>
            <c:ext xmlns:c16="http://schemas.microsoft.com/office/drawing/2014/chart" uri="{C3380CC4-5D6E-409C-BE32-E72D297353CC}">
              <c16:uniqueId val="{0000002C-428E-8F4A-8E7F-21DF0AE3F1DA}"/>
            </c:ext>
          </c:extLst>
        </c:ser>
        <c:ser>
          <c:idx val="5"/>
          <c:order val="5"/>
          <c:tx>
            <c:strRef>
              <c:f>Tabelle1!$F$1</c:f>
              <c:strCache>
                <c:ptCount val="1"/>
                <c:pt idx="0">
                  <c:v>Deutschland</c:v>
                </c:pt>
              </c:strCache>
            </c:strRef>
          </c:tx>
          <c:spPr>
            <a:ln w="952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round/>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2D-428E-8F4A-8E7F-21DF0AE3F1DA}"/>
                </c:ext>
              </c:extLst>
            </c:dLbl>
            <c:dLbl>
              <c:idx val="1"/>
              <c:delete val="1"/>
              <c:extLst>
                <c:ext xmlns:c15="http://schemas.microsoft.com/office/drawing/2012/chart" uri="{CE6537A1-D6FC-4f65-9D91-7224C49458BB}"/>
                <c:ext xmlns:c16="http://schemas.microsoft.com/office/drawing/2014/chart" uri="{C3380CC4-5D6E-409C-BE32-E72D297353CC}">
                  <c16:uniqueId val="{0000002E-428E-8F4A-8E7F-21DF0AE3F1DA}"/>
                </c:ext>
              </c:extLst>
            </c:dLbl>
            <c:dLbl>
              <c:idx val="2"/>
              <c:delete val="1"/>
              <c:extLst>
                <c:ext xmlns:c15="http://schemas.microsoft.com/office/drawing/2012/chart" uri="{CE6537A1-D6FC-4f65-9D91-7224C49458BB}"/>
                <c:ext xmlns:c16="http://schemas.microsoft.com/office/drawing/2014/chart" uri="{C3380CC4-5D6E-409C-BE32-E72D297353CC}">
                  <c16:uniqueId val="{0000002F-428E-8F4A-8E7F-21DF0AE3F1DA}"/>
                </c:ext>
              </c:extLst>
            </c:dLbl>
            <c:dLbl>
              <c:idx val="3"/>
              <c:delete val="1"/>
              <c:extLst>
                <c:ext xmlns:c15="http://schemas.microsoft.com/office/drawing/2012/chart" uri="{CE6537A1-D6FC-4f65-9D91-7224C49458BB}"/>
                <c:ext xmlns:c16="http://schemas.microsoft.com/office/drawing/2014/chart" uri="{C3380CC4-5D6E-409C-BE32-E72D297353CC}">
                  <c16:uniqueId val="{00000030-428E-8F4A-8E7F-21DF0AE3F1DA}"/>
                </c:ext>
              </c:extLst>
            </c:dLbl>
            <c:dLbl>
              <c:idx val="4"/>
              <c:delete val="1"/>
              <c:extLst>
                <c:ext xmlns:c15="http://schemas.microsoft.com/office/drawing/2012/chart" uri="{CE6537A1-D6FC-4f65-9D91-7224C49458BB}"/>
                <c:ext xmlns:c16="http://schemas.microsoft.com/office/drawing/2014/chart" uri="{C3380CC4-5D6E-409C-BE32-E72D297353CC}">
                  <c16:uniqueId val="{00000031-428E-8F4A-8E7F-21DF0AE3F1DA}"/>
                </c:ext>
              </c:extLst>
            </c:dLbl>
            <c:dLbl>
              <c:idx val="5"/>
              <c:delete val="1"/>
              <c:extLst>
                <c:ext xmlns:c15="http://schemas.microsoft.com/office/drawing/2012/chart" uri="{CE6537A1-D6FC-4f65-9D91-7224C49458BB}"/>
                <c:ext xmlns:c16="http://schemas.microsoft.com/office/drawing/2014/chart" uri="{C3380CC4-5D6E-409C-BE32-E72D297353CC}">
                  <c16:uniqueId val="{00000032-428E-8F4A-8E7F-21DF0AE3F1DA}"/>
                </c:ext>
              </c:extLst>
            </c:dLbl>
            <c:dLbl>
              <c:idx val="6"/>
              <c:delete val="1"/>
              <c:extLst>
                <c:ext xmlns:c15="http://schemas.microsoft.com/office/drawing/2012/chart" uri="{CE6537A1-D6FC-4f65-9D91-7224C49458BB}"/>
                <c:ext xmlns:c16="http://schemas.microsoft.com/office/drawing/2014/chart" uri="{C3380CC4-5D6E-409C-BE32-E72D297353CC}">
                  <c16:uniqueId val="{00000033-428E-8F4A-8E7F-21DF0AE3F1DA}"/>
                </c:ext>
              </c:extLst>
            </c:dLbl>
            <c:dLbl>
              <c:idx val="7"/>
              <c:layout>
                <c:manualLayout>
                  <c:x val="-3.0501832205759076E-2"/>
                  <c:y val="5.986203041836418E-2"/>
                </c:manualLayout>
              </c:layout>
              <c:tx>
                <c:rich>
                  <a:bodyPr/>
                  <a:lstStyle/>
                  <a:p>
                    <a:fld id="{96F4B9AD-5C57-428F-AFCF-564C4B7ADD96}" type="YVALUE">
                      <a:rPr lang="en-US">
                        <a:solidFill>
                          <a:schemeClr val="accent6">
                            <a:lumMod val="75000"/>
                          </a:schemeClr>
                        </a:solidFill>
                      </a:rPr>
                      <a:pPr/>
                      <a:t>[Y-WERT]</a:t>
                    </a:fld>
                    <a:endParaRPr lang="de-DE"/>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34-428E-8F4A-8E7F-21DF0AE3F1DA}"/>
                </c:ext>
              </c:extLst>
            </c:dLbl>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xVal>
            <c:numRef>
              <c:f>Tabelle1!$F$2:$F$9</c:f>
              <c:numCache>
                <c:formatCode>General</c:formatCode>
                <c:ptCount val="8"/>
                <c:pt idx="0">
                  <c:v>2012</c:v>
                </c:pt>
                <c:pt idx="1">
                  <c:v>2013</c:v>
                </c:pt>
                <c:pt idx="2">
                  <c:v>2014</c:v>
                </c:pt>
                <c:pt idx="3">
                  <c:v>2015</c:v>
                </c:pt>
                <c:pt idx="4">
                  <c:v>2016</c:v>
                </c:pt>
                <c:pt idx="5">
                  <c:v>2017</c:v>
                </c:pt>
                <c:pt idx="6">
                  <c:v>2018</c:v>
                </c:pt>
                <c:pt idx="7">
                  <c:v>2019</c:v>
                </c:pt>
              </c:numCache>
            </c:numRef>
          </c:xVal>
          <c:yVal>
            <c:numRef>
              <c:f>Tabelle1!$L$2:$L$9</c:f>
              <c:numCache>
                <c:formatCode>General</c:formatCode>
                <c:ptCount val="8"/>
                <c:pt idx="0">
                  <c:v>11.2</c:v>
                </c:pt>
                <c:pt idx="1">
                  <c:v>11.3</c:v>
                </c:pt>
                <c:pt idx="2">
                  <c:v>11.3</c:v>
                </c:pt>
                <c:pt idx="3">
                  <c:v>12</c:v>
                </c:pt>
                <c:pt idx="4">
                  <c:v>12.2</c:v>
                </c:pt>
                <c:pt idx="5">
                  <c:v>11.8</c:v>
                </c:pt>
                <c:pt idx="6">
                  <c:v>12.4</c:v>
                </c:pt>
                <c:pt idx="7">
                  <c:v>12.9</c:v>
                </c:pt>
              </c:numCache>
            </c:numRef>
          </c:yVal>
          <c:smooth val="1"/>
          <c:extLst>
            <c:ext xmlns:c16="http://schemas.microsoft.com/office/drawing/2014/chart" uri="{C3380CC4-5D6E-409C-BE32-E72D297353CC}">
              <c16:uniqueId val="{00000035-428E-8F4A-8E7F-21DF0AE3F1DA}"/>
            </c:ext>
          </c:extLst>
        </c:ser>
        <c:dLbls>
          <c:dLblPos val="t"/>
          <c:showLegendKey val="0"/>
          <c:showVal val="1"/>
          <c:showCatName val="0"/>
          <c:showSerName val="0"/>
          <c:showPercent val="0"/>
          <c:showBubbleSize val="0"/>
        </c:dLbls>
        <c:axId val="568731312"/>
        <c:axId val="568732624"/>
      </c:scatterChart>
      <c:valAx>
        <c:axId val="568731312"/>
        <c:scaling>
          <c:orientation val="minMax"/>
          <c:max val="2019.5"/>
          <c:min val="2012"/>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crossAx val="568732624"/>
        <c:crosses val="autoZero"/>
        <c:crossBetween val="midCat"/>
      </c:valAx>
      <c:valAx>
        <c:axId val="568732624"/>
        <c:scaling>
          <c:orientation val="minMax"/>
        </c:scaling>
        <c:delete val="0"/>
        <c:axPos val="l"/>
        <c:majorGridlines>
          <c:spPr>
            <a:ln w="9525" cap="flat" cmpd="sng" algn="ctr">
              <a:solidFill>
                <a:schemeClr val="bg1">
                  <a:lumMod val="7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US"/>
                  <a:t>%</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de-DE"/>
            </a:p>
          </c:txPr>
        </c:title>
        <c:numFmt formatCode="General" sourceLinked="1"/>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00" b="0" i="0" u="none" strike="noStrike" kern="1200" baseline="0">
                <a:solidFill>
                  <a:schemeClr val="tx2"/>
                </a:solidFill>
                <a:latin typeface="+mn-lt"/>
                <a:ea typeface="+mn-ea"/>
                <a:cs typeface="+mn-cs"/>
              </a:defRPr>
            </a:pPr>
            <a:endParaRPr lang="de-DE"/>
          </a:p>
        </c:txPr>
        <c:crossAx val="56873131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de-DE"/>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rgbClr val="003C69"/>
                </a:solidFill>
                <a:latin typeface="+mj-lt"/>
                <a:ea typeface="+mn-ea"/>
                <a:cs typeface="+mn-cs"/>
              </a:defRPr>
            </a:pPr>
            <a:r>
              <a:rPr lang="de-DE" sz="1400" dirty="0">
                <a:solidFill>
                  <a:srgbClr val="003C69"/>
                </a:solidFill>
                <a:latin typeface="+mj-lt"/>
                <a:cs typeface="Arial" panose="020B0604020202020204" pitchFamily="34" charset="0"/>
              </a:rPr>
              <a:t>Verwertungsquoten</a:t>
            </a:r>
            <a:r>
              <a:rPr lang="de-DE" sz="1400" baseline="0" dirty="0">
                <a:solidFill>
                  <a:srgbClr val="003C69"/>
                </a:solidFill>
                <a:latin typeface="+mj-lt"/>
                <a:cs typeface="Arial" panose="020B0604020202020204" pitchFamily="34" charset="0"/>
              </a:rPr>
              <a:t> der wichtigsten Abfallarten 2019</a:t>
            </a:r>
            <a:endParaRPr lang="de-DE" sz="1400" dirty="0">
              <a:solidFill>
                <a:srgbClr val="003C69"/>
              </a:solidFill>
              <a:latin typeface="+mj-lt"/>
              <a:cs typeface="Arial" panose="020B0604020202020204" pitchFamily="34" charset="0"/>
            </a:endParaRPr>
          </a:p>
        </c:rich>
      </c:tx>
      <c:layout>
        <c:manualLayout>
          <c:xMode val="edge"/>
          <c:yMode val="edge"/>
          <c:x val="0.17536866046918648"/>
          <c:y val="3.947617907886843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rgbClr val="003C69"/>
              </a:solidFill>
              <a:latin typeface="+mj-lt"/>
              <a:ea typeface="+mn-ea"/>
              <a:cs typeface="+mn-cs"/>
            </a:defRPr>
          </a:pPr>
          <a:endParaRPr lang="de-DE"/>
        </a:p>
      </c:txPr>
    </c:title>
    <c:autoTitleDeleted val="0"/>
    <c:plotArea>
      <c:layout/>
      <c:barChart>
        <c:barDir val="col"/>
        <c:grouping val="stacked"/>
        <c:varyColors val="0"/>
        <c:ser>
          <c:idx val="0"/>
          <c:order val="0"/>
          <c:tx>
            <c:strRef>
              <c:f>Tabelle1!$B$1</c:f>
              <c:strCache>
                <c:ptCount val="1"/>
                <c:pt idx="0">
                  <c:v>Stofflich</c:v>
                </c:pt>
              </c:strCache>
            </c:strRef>
          </c:tx>
          <c:spPr>
            <a:solidFill>
              <a:srgbClr val="C2CD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3C69"/>
                    </a:solidFill>
                    <a:latin typeface="+mn-lt"/>
                    <a:ea typeface="+mn-ea"/>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Tabelle1!$A$2:$A$5</c:f>
              <c:strCache>
                <c:ptCount val="4"/>
                <c:pt idx="0">
                  <c:v>Siedlungsabfälle</c:v>
                </c:pt>
                <c:pt idx="1">
                  <c:v>Bau- und Abbruchabfälle</c:v>
                </c:pt>
                <c:pt idx="2">
                  <c:v>Gefährliche Abfälle</c:v>
                </c:pt>
                <c:pt idx="3">
                  <c:v>Übrige Abfälle</c:v>
                </c:pt>
              </c:strCache>
            </c:strRef>
          </c:cat>
          <c:val>
            <c:numRef>
              <c:f>Tabelle1!$B$2:$B$5</c:f>
              <c:numCache>
                <c:formatCode>General</c:formatCode>
                <c:ptCount val="4"/>
                <c:pt idx="0">
                  <c:v>67</c:v>
                </c:pt>
                <c:pt idx="1">
                  <c:v>87</c:v>
                </c:pt>
                <c:pt idx="2">
                  <c:v>54</c:v>
                </c:pt>
                <c:pt idx="3">
                  <c:v>49</c:v>
                </c:pt>
              </c:numCache>
            </c:numRef>
          </c:val>
          <c:extLst>
            <c:ext xmlns:c16="http://schemas.microsoft.com/office/drawing/2014/chart" uri="{C3380CC4-5D6E-409C-BE32-E72D297353CC}">
              <c16:uniqueId val="{00000000-D976-524A-9F78-DF92B75B9E73}"/>
            </c:ext>
          </c:extLst>
        </c:ser>
        <c:ser>
          <c:idx val="1"/>
          <c:order val="1"/>
          <c:tx>
            <c:strRef>
              <c:f>Tabelle1!$C$1</c:f>
              <c:strCache>
                <c:ptCount val="1"/>
                <c:pt idx="0">
                  <c:v>Energetisch</c:v>
                </c:pt>
              </c:strCache>
            </c:strRef>
          </c:tx>
          <c:spPr>
            <a:solidFill>
              <a:srgbClr val="003C69"/>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D976-524A-9F78-DF92B75B9E73}"/>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Tabelle1!$A$2:$A$5</c:f>
              <c:strCache>
                <c:ptCount val="4"/>
                <c:pt idx="0">
                  <c:v>Siedlungsabfälle</c:v>
                </c:pt>
                <c:pt idx="1">
                  <c:v>Bau- und Abbruchabfälle</c:v>
                </c:pt>
                <c:pt idx="2">
                  <c:v>Gefährliche Abfälle</c:v>
                </c:pt>
                <c:pt idx="3">
                  <c:v>Übrige Abfälle</c:v>
                </c:pt>
              </c:strCache>
            </c:strRef>
          </c:cat>
          <c:val>
            <c:numRef>
              <c:f>Tabelle1!$C$2:$C$5</c:f>
              <c:numCache>
                <c:formatCode>General</c:formatCode>
                <c:ptCount val="4"/>
                <c:pt idx="0">
                  <c:v>31</c:v>
                </c:pt>
                <c:pt idx="1">
                  <c:v>1</c:v>
                </c:pt>
                <c:pt idx="2">
                  <c:v>12</c:v>
                </c:pt>
                <c:pt idx="3">
                  <c:v>21</c:v>
                </c:pt>
              </c:numCache>
            </c:numRef>
          </c:val>
          <c:extLst>
            <c:ext xmlns:c16="http://schemas.microsoft.com/office/drawing/2014/chart" uri="{C3380CC4-5D6E-409C-BE32-E72D297353CC}">
              <c16:uniqueId val="{00000002-D976-524A-9F78-DF92B75B9E73}"/>
            </c:ext>
          </c:extLst>
        </c:ser>
        <c:dLbls>
          <c:showLegendKey val="0"/>
          <c:showVal val="0"/>
          <c:showCatName val="0"/>
          <c:showSerName val="0"/>
          <c:showPercent val="0"/>
          <c:showBubbleSize val="0"/>
        </c:dLbls>
        <c:gapWidth val="10"/>
        <c:overlap val="100"/>
        <c:axId val="616209712"/>
        <c:axId val="616211352"/>
      </c:barChart>
      <c:catAx>
        <c:axId val="616209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003C69"/>
                </a:solidFill>
                <a:latin typeface="+mn-lt"/>
                <a:ea typeface="+mn-ea"/>
                <a:cs typeface="+mn-cs"/>
              </a:defRPr>
            </a:pPr>
            <a:endParaRPr lang="de-DE"/>
          </a:p>
        </c:txPr>
        <c:crossAx val="616211352"/>
        <c:crosses val="autoZero"/>
        <c:auto val="1"/>
        <c:lblAlgn val="ctr"/>
        <c:lblOffset val="100"/>
        <c:noMultiLvlLbl val="0"/>
      </c:catAx>
      <c:valAx>
        <c:axId val="616211352"/>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003C69"/>
                    </a:solidFill>
                    <a:latin typeface="+mn-lt"/>
                    <a:ea typeface="+mn-ea"/>
                    <a:cs typeface="+mn-cs"/>
                  </a:defRPr>
                </a:pPr>
                <a:r>
                  <a:rPr lang="de-DE">
                    <a:solidFill>
                      <a:srgbClr val="003C69"/>
                    </a:solidFill>
                  </a:rPr>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003C69"/>
                  </a:solidFill>
                  <a:latin typeface="+mn-lt"/>
                  <a:ea typeface="+mn-ea"/>
                  <a:cs typeface="+mn-cs"/>
                </a:defRPr>
              </a:pPr>
              <a:endParaRPr lang="de-D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rgbClr val="003C69"/>
                </a:solidFill>
                <a:latin typeface="+mn-lt"/>
                <a:ea typeface="+mn-ea"/>
                <a:cs typeface="+mn-cs"/>
              </a:defRPr>
            </a:pPr>
            <a:endParaRPr lang="de-DE"/>
          </a:p>
        </c:txPr>
        <c:crossAx val="616209712"/>
        <c:crosses val="autoZero"/>
        <c:crossBetween val="between"/>
        <c:majorUnit val="20"/>
      </c:valAx>
      <c:spPr>
        <a:noFill/>
        <a:ln>
          <a:noFill/>
        </a:ln>
        <a:effectLst/>
      </c:spPr>
    </c:plotArea>
    <c:legend>
      <c:legendPos val="t"/>
      <c:legendEntry>
        <c:idx val="1"/>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de-DE"/>
          </a:p>
        </c:txPr>
      </c:legendEntry>
      <c:layout>
        <c:manualLayout>
          <c:xMode val="edge"/>
          <c:yMode val="edge"/>
          <c:x val="0.25993591650777309"/>
          <c:y val="0.16140287933378139"/>
          <c:w val="0.45548532185332463"/>
          <c:h val="5.4148959286078838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2">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9525" cap="rnd">
        <a:solidFill>
          <a:schemeClr val="phClr"/>
        </a:solidFill>
        <a:round/>
      </a:ln>
    </cs:spPr>
  </cs:dataPointLine>
  <cs:dataPointMarker>
    <cs:lnRef idx="0">
      <cs:styleClr val="auto"/>
    </cs:lnRef>
    <cs:fillRef idx="3">
      <cs:styleClr val="auto"/>
    </cs:fillRef>
    <cs:effectRef idx="2"/>
    <cs:fontRef idx="minor">
      <a:schemeClr val="tx2"/>
    </cs:fontRef>
    <cs:spPr>
      <a:ln w="9525">
        <a:solidFill>
          <a:schemeClr val="phClr"/>
        </a:solidFill>
        <a:round/>
      </a:ln>
    </cs:spPr>
  </cs:dataPointMarker>
  <cs:dataPointMarkerLayout symbol="circle" size="5"/>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9525" cap="rnd">
        <a:solidFill>
          <a:schemeClr val="phClr"/>
        </a:solidFill>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spPr>
      <a:ln>
        <a:solidFill>
          <a:schemeClr val="tx2">
            <a:lumMod val="40000"/>
            <a:lumOff val="60000"/>
          </a:schemeClr>
        </a:solidFill>
      </a:ln>
    </cs:spPr>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0.43321</cdr:x>
      <cdr:y>0.15236</cdr:y>
    </cdr:from>
    <cdr:to>
      <cdr:x>0.60463</cdr:x>
      <cdr:y>0.21804</cdr:y>
    </cdr:to>
    <cdr:sp macro="" textlink="">
      <cdr:nvSpPr>
        <cdr:cNvPr id="2" name="Textfeld 1">
          <a:extLst xmlns:a="http://schemas.openxmlformats.org/drawingml/2006/main">
            <a:ext uri="{FF2B5EF4-FFF2-40B4-BE49-F238E27FC236}">
              <a16:creationId xmlns:a16="http://schemas.microsoft.com/office/drawing/2014/main" id="{61104546-7B84-43E8-884E-EBBB825B30F6}"/>
            </a:ext>
          </a:extLst>
        </cdr:cNvPr>
        <cdr:cNvSpPr txBox="1"/>
      </cdr:nvSpPr>
      <cdr:spPr>
        <a:xfrm xmlns:a="http://schemas.openxmlformats.org/drawingml/2006/main">
          <a:off x="1782452" y="392661"/>
          <a:ext cx="705321" cy="169277"/>
        </a:xfrm>
        <a:prstGeom xmlns:a="http://schemas.openxmlformats.org/drawingml/2006/main" prst="rect">
          <a:avLst/>
        </a:prstGeom>
        <a:ln xmlns:a="http://schemas.openxmlformats.org/drawingml/2006/main">
          <a:noFill/>
        </a:ln>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rgbClr val="00396A"/>
              </a:solidFill>
            </a:rPr>
            <a:t>Niederlande</a:t>
          </a:r>
        </a:p>
      </cdr:txBody>
    </cdr:sp>
  </cdr:relSizeAnchor>
  <cdr:relSizeAnchor xmlns:cdr="http://schemas.openxmlformats.org/drawingml/2006/chartDrawing">
    <cdr:from>
      <cdr:x>0.64558</cdr:x>
      <cdr:y>0.31059</cdr:y>
    </cdr:from>
    <cdr:to>
      <cdr:x>0.74804</cdr:x>
      <cdr:y>0.37627</cdr:y>
    </cdr:to>
    <cdr:sp macro="" textlink="">
      <cdr:nvSpPr>
        <cdr:cNvPr id="3" name="Textfeld 2">
          <a:extLst xmlns:a="http://schemas.openxmlformats.org/drawingml/2006/main">
            <a:ext uri="{FF2B5EF4-FFF2-40B4-BE49-F238E27FC236}">
              <a16:creationId xmlns:a16="http://schemas.microsoft.com/office/drawing/2014/main" id="{FAEABE74-9519-4F0B-A48E-6D369C60F291}"/>
            </a:ext>
          </a:extLst>
        </cdr:cNvPr>
        <cdr:cNvSpPr txBox="1"/>
      </cdr:nvSpPr>
      <cdr:spPr>
        <a:xfrm xmlns:a="http://schemas.openxmlformats.org/drawingml/2006/main">
          <a:off x="2656252" y="800450"/>
          <a:ext cx="421590" cy="169277"/>
        </a:xfrm>
        <a:prstGeom xmlns:a="http://schemas.openxmlformats.org/drawingml/2006/main" prst="rect">
          <a:avLst/>
        </a:prstGeom>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rgbClr val="5884B5"/>
              </a:solidFill>
            </a:rPr>
            <a:t>Belgien</a:t>
          </a:r>
        </a:p>
      </cdr:txBody>
    </cdr:sp>
  </cdr:relSizeAnchor>
  <cdr:relSizeAnchor xmlns:cdr="http://schemas.openxmlformats.org/drawingml/2006/chartDrawing">
    <cdr:from>
      <cdr:x>0.29052</cdr:x>
      <cdr:y>0.36637</cdr:y>
    </cdr:from>
    <cdr:to>
      <cdr:x>0.4374</cdr:x>
      <cdr:y>0.43205</cdr:y>
    </cdr:to>
    <cdr:sp macro="" textlink="">
      <cdr:nvSpPr>
        <cdr:cNvPr id="5" name="Textfeld 4">
          <a:extLst xmlns:a="http://schemas.openxmlformats.org/drawingml/2006/main">
            <a:ext uri="{FF2B5EF4-FFF2-40B4-BE49-F238E27FC236}">
              <a16:creationId xmlns:a16="http://schemas.microsoft.com/office/drawing/2014/main" id="{3A1610D5-8B9F-440F-A466-AF76E4DCBC6A}"/>
            </a:ext>
          </a:extLst>
        </cdr:cNvPr>
        <cdr:cNvSpPr txBox="1"/>
      </cdr:nvSpPr>
      <cdr:spPr>
        <a:xfrm xmlns:a="http://schemas.openxmlformats.org/drawingml/2006/main">
          <a:off x="1195351" y="944206"/>
          <a:ext cx="604333" cy="169277"/>
        </a:xfrm>
        <a:prstGeom xmlns:a="http://schemas.openxmlformats.org/drawingml/2006/main" prst="rect">
          <a:avLst/>
        </a:prstGeom>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rgbClr val="CBD711"/>
              </a:solidFill>
            </a:rPr>
            <a:t>Frankreich</a:t>
          </a:r>
        </a:p>
      </cdr:txBody>
    </cdr:sp>
  </cdr:relSizeAnchor>
  <cdr:relSizeAnchor xmlns:cdr="http://schemas.openxmlformats.org/drawingml/2006/chartDrawing">
    <cdr:from>
      <cdr:x>0.56807</cdr:x>
      <cdr:y>0.48008</cdr:y>
    </cdr:from>
    <cdr:to>
      <cdr:x>0.65495</cdr:x>
      <cdr:y>0.54576</cdr:y>
    </cdr:to>
    <cdr:sp macro="" textlink="">
      <cdr:nvSpPr>
        <cdr:cNvPr id="6" name="Textfeld 5">
          <a:extLst xmlns:a="http://schemas.openxmlformats.org/drawingml/2006/main">
            <a:ext uri="{FF2B5EF4-FFF2-40B4-BE49-F238E27FC236}">
              <a16:creationId xmlns:a16="http://schemas.microsoft.com/office/drawing/2014/main" id="{8BC41237-21BB-4F44-A5AE-C72576AB9531}"/>
            </a:ext>
          </a:extLst>
        </cdr:cNvPr>
        <cdr:cNvSpPr txBox="1"/>
      </cdr:nvSpPr>
      <cdr:spPr>
        <a:xfrm xmlns:a="http://schemas.openxmlformats.org/drawingml/2006/main">
          <a:off x="2337336" y="1237258"/>
          <a:ext cx="357470" cy="169277"/>
        </a:xfrm>
        <a:prstGeom xmlns:a="http://schemas.openxmlformats.org/drawingml/2006/main" prst="rect">
          <a:avLst/>
        </a:prstGeom>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rgbClr val="FFC000"/>
              </a:solidFill>
            </a:rPr>
            <a:t>Italien</a:t>
          </a:r>
        </a:p>
      </cdr:txBody>
    </cdr:sp>
  </cdr:relSizeAnchor>
  <cdr:relSizeAnchor xmlns:cdr="http://schemas.openxmlformats.org/drawingml/2006/chartDrawing">
    <cdr:from>
      <cdr:x>0.49254</cdr:x>
      <cdr:y>0.53865</cdr:y>
    </cdr:from>
    <cdr:to>
      <cdr:x>0.53111</cdr:x>
      <cdr:y>0.60433</cdr:y>
    </cdr:to>
    <cdr:sp macro="" textlink="">
      <cdr:nvSpPr>
        <cdr:cNvPr id="7" name="Textfeld 6">
          <a:extLst xmlns:a="http://schemas.openxmlformats.org/drawingml/2006/main">
            <a:ext uri="{FF2B5EF4-FFF2-40B4-BE49-F238E27FC236}">
              <a16:creationId xmlns:a16="http://schemas.microsoft.com/office/drawing/2014/main" id="{CDC5DA37-6E9A-4015-8141-C0EEED76EE0F}"/>
            </a:ext>
          </a:extLst>
        </cdr:cNvPr>
        <cdr:cNvSpPr txBox="1"/>
      </cdr:nvSpPr>
      <cdr:spPr>
        <a:xfrm xmlns:a="http://schemas.openxmlformats.org/drawingml/2006/main">
          <a:off x="2026566" y="1388204"/>
          <a:ext cx="158698" cy="169277"/>
        </a:xfrm>
        <a:prstGeom xmlns:a="http://schemas.openxmlformats.org/drawingml/2006/main" prst="rect">
          <a:avLst/>
        </a:prstGeom>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rgbClr val="FF0000"/>
              </a:solidFill>
            </a:rPr>
            <a:t>EU</a:t>
          </a:r>
        </a:p>
      </cdr:txBody>
    </cdr:sp>
  </cdr:relSizeAnchor>
  <cdr:relSizeAnchor xmlns:cdr="http://schemas.openxmlformats.org/drawingml/2006/chartDrawing">
    <cdr:from>
      <cdr:x>0.43457</cdr:x>
      <cdr:y>0.62682</cdr:y>
    </cdr:from>
    <cdr:to>
      <cdr:x>0.60755</cdr:x>
      <cdr:y>0.6925</cdr:y>
    </cdr:to>
    <cdr:sp macro="" textlink="">
      <cdr:nvSpPr>
        <cdr:cNvPr id="8" name="Textfeld 7">
          <a:extLst xmlns:a="http://schemas.openxmlformats.org/drawingml/2006/main">
            <a:ext uri="{FF2B5EF4-FFF2-40B4-BE49-F238E27FC236}">
              <a16:creationId xmlns:a16="http://schemas.microsoft.com/office/drawing/2014/main" id="{E0A287A2-B57D-4F09-9020-E785AA6DBEBE}"/>
            </a:ext>
          </a:extLst>
        </cdr:cNvPr>
        <cdr:cNvSpPr txBox="1"/>
      </cdr:nvSpPr>
      <cdr:spPr>
        <a:xfrm xmlns:a="http://schemas.openxmlformats.org/drawingml/2006/main">
          <a:off x="1788047" y="1615435"/>
          <a:ext cx="711733" cy="169277"/>
        </a:xfrm>
        <a:prstGeom xmlns:a="http://schemas.openxmlformats.org/drawingml/2006/main" prst="rect">
          <a:avLst/>
        </a:prstGeom>
      </cdr:spPr>
      <cdr:txBody>
        <a:bodyPr xmlns:a="http://schemas.openxmlformats.org/drawingml/2006/main" vertOverflow="clip" wrap="none" lIns="0" tIns="0" rIns="0" bIns="0" rtlCol="0">
          <a:spAutoFit/>
        </a:bodyPr>
        <a:lstStyle xmlns:a="http://schemas.openxmlformats.org/drawingml/2006/main"/>
        <a:p xmlns:a="http://schemas.openxmlformats.org/drawingml/2006/main">
          <a:r>
            <a:rPr lang="de-DE" dirty="0">
              <a:solidFill>
                <a:schemeClr val="accent6">
                  <a:lumMod val="75000"/>
                </a:schemeClr>
              </a:solidFill>
            </a:rPr>
            <a:t>Deutschland</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621E1-AE80-D043-AA75-090585C9D983}" type="datetimeFigureOut">
              <a:rPr lang="de-DE" smtClean="0"/>
              <a:t>07.11.2022</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2E6510-8FD1-1541-B813-CB54FB7A5005}" type="slidenum">
              <a:rPr lang="de-DE" smtClean="0"/>
              <a:t>‹Nr.›</a:t>
            </a:fld>
            <a:endParaRPr lang="de-DE"/>
          </a:p>
        </p:txBody>
      </p:sp>
    </p:spTree>
    <p:extLst>
      <p:ext uri="{BB962C8B-B14F-4D97-AF65-F5344CB8AC3E}">
        <p14:creationId xmlns:p14="http://schemas.microsoft.com/office/powerpoint/2010/main" val="9437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Bevor wir in das Strategiespiel „Make it circular“ einsteigen, wird mit dieser Präsentation ein gemeinsames Grundverständnis der Teilnehmenden über die Circular Economy geschaffen.</a:t>
            </a:r>
          </a:p>
        </p:txBody>
      </p:sp>
      <p:sp>
        <p:nvSpPr>
          <p:cNvPr id="4" name="Foliennummernplatzhalter 3"/>
          <p:cNvSpPr>
            <a:spLocks noGrp="1"/>
          </p:cNvSpPr>
          <p:nvPr>
            <p:ph type="sldNum" sz="quarter" idx="5"/>
          </p:nvPr>
        </p:nvSpPr>
        <p:spPr/>
        <p:txBody>
          <a:bodyPr/>
          <a:lstStyle/>
          <a:p>
            <a:fld id="{532E6510-8FD1-1541-B813-CB54FB7A5005}" type="slidenum">
              <a:rPr lang="de-DE" smtClean="0"/>
              <a:t>1</a:t>
            </a:fld>
            <a:endParaRPr lang="de-DE" dirty="0"/>
          </a:p>
        </p:txBody>
      </p:sp>
    </p:spTree>
    <p:extLst>
      <p:ext uri="{BB962C8B-B14F-4D97-AF65-F5344CB8AC3E}">
        <p14:creationId xmlns:p14="http://schemas.microsoft.com/office/powerpoint/2010/main" val="408077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Diverse Zielsetzungen können durch die Kreislaufwirtschaft adressiert werden. </a:t>
            </a:r>
          </a:p>
          <a:p>
            <a:pPr marL="171450" indent="-171450">
              <a:buFont typeface="Arial" panose="020B0604020202020204" pitchFamily="34" charset="0"/>
              <a:buChar char="•"/>
            </a:pPr>
            <a:r>
              <a:rPr lang="de-DE" dirty="0"/>
              <a:t>Ökologisch: Durch die Verringerung des Rohstoffeinsatzes, die Verlängerung der Produktlebensdauer oder durch eine intensivere Nutzung (z.B. durch Sharing Modelle) kann die Nachfrage nach Produkten und damit nach Ressourcen verringert werden. Dies geht mit einer entsprechenden Reduktion von Treibhausgasemissionen einher. Durch Wiederverwendung (z.B. Mehrwegsysteme), Abfallsammlung und ein hochwertiges Recycling können Einträge von Abfall in die Natur reduziert werden. </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Sozial: Da zirkuläre Strategien wie Reparatur und Remanufacturing mit intensiven manuellen Tätigkeiten verbunden sind, kann eine Circular Economy zur Schaffung von Arbeitsplätzen und damit zur Teilhabe an der Wertschöpfung beitragen. Zudem erfordert die Kreislauffähigkeit von Materialien, diese möglichst schadstoffarm zu gestalten, womit ein positiver Beitrag zum Schutz der Gesundheit und damit der Lebensqualität geleistet werden kann. </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Ökonomisch: Die Umsetzung zirkulärer Geschäftsmodelle kann zur Entwicklung völlig neuer Geschäftsfelder beitragen, Risiken bei der Rohstoffversorgung mindern und somit die Wettbewerbsfähigkeit stärken. Diese Maßnahmen tragen dazu bei, Unternehmen und eine Volkswirtschaft zukunftsorientiert aufzustellen und somit Wertschöpfung und Wohlstand zu sichern. </a:t>
            </a:r>
          </a:p>
        </p:txBody>
      </p:sp>
      <p:sp>
        <p:nvSpPr>
          <p:cNvPr id="4" name="Foliennummernplatzhalter 3"/>
          <p:cNvSpPr>
            <a:spLocks noGrp="1"/>
          </p:cNvSpPr>
          <p:nvPr>
            <p:ph type="sldNum" sz="quarter" idx="5"/>
          </p:nvPr>
        </p:nvSpPr>
        <p:spPr/>
        <p:txBody>
          <a:bodyPr/>
          <a:lstStyle/>
          <a:p>
            <a:fld id="{532E6510-8FD1-1541-B813-CB54FB7A5005}" type="slidenum">
              <a:rPr lang="de-DE" smtClean="0"/>
              <a:t>11</a:t>
            </a:fld>
            <a:endParaRPr lang="de-DE"/>
          </a:p>
        </p:txBody>
      </p:sp>
    </p:spTree>
    <p:extLst>
      <p:ext uri="{BB962C8B-B14F-4D97-AF65-F5344CB8AC3E}">
        <p14:creationId xmlns:p14="http://schemas.microsoft.com/office/powerpoint/2010/main" val="3940815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folgenden gehen wir detaillierter auf die unterschiedlichen R-Strategien ein, welche das Fundament zur Umsetzung einer Circular Economy bilden. </a:t>
            </a:r>
          </a:p>
          <a:p>
            <a:endParaRPr lang="de-DE" dirty="0"/>
          </a:p>
          <a:p>
            <a:r>
              <a:rPr lang="de-DE" b="0" i="0" dirty="0">
                <a:solidFill>
                  <a:srgbClr val="000000"/>
                </a:solidFill>
                <a:effectLst/>
                <a:latin typeface="Nunito" panose="020B0604020202020204" pitchFamily="2" charset="0"/>
              </a:rPr>
              <a:t>Die R-Strategien erhielten ihren Namen durch den Anfangsbuchstaben der einzelnen Strategien. Das Präfix „</a:t>
            </a:r>
            <a:r>
              <a:rPr lang="de-DE" b="0" i="0" dirty="0" err="1">
                <a:solidFill>
                  <a:srgbClr val="000000"/>
                </a:solidFill>
                <a:effectLst/>
                <a:latin typeface="Nunito" panose="020B0604020202020204" pitchFamily="2" charset="0"/>
              </a:rPr>
              <a:t>re</a:t>
            </a:r>
            <a:r>
              <a:rPr lang="de-DE" b="0" i="0" dirty="0">
                <a:solidFill>
                  <a:srgbClr val="000000"/>
                </a:solidFill>
                <a:effectLst/>
                <a:latin typeface="Nunito" panose="020B0604020202020204" pitchFamily="2" charset="0"/>
              </a:rPr>
              <a:t>“ stammt aus dem Lateinischen (dt.: „wieder“ oder „zurück“) (vgl. Langenscheidt) und steht für neu oder erneut (vgl. </a:t>
            </a:r>
            <a:r>
              <a:rPr lang="de-DE" b="0" i="0" dirty="0" err="1">
                <a:solidFill>
                  <a:srgbClr val="000000"/>
                </a:solidFill>
                <a:effectLst/>
                <a:latin typeface="Nunito" panose="020B0604020202020204" pitchFamily="2" charset="0"/>
              </a:rPr>
              <a:t>Sihvonen</a:t>
            </a:r>
            <a:r>
              <a:rPr lang="de-DE" b="0" i="0" dirty="0">
                <a:solidFill>
                  <a:srgbClr val="000000"/>
                </a:solidFill>
                <a:effectLst/>
                <a:latin typeface="Nunito" panose="020B0604020202020204" pitchFamily="2" charset="0"/>
              </a:rPr>
              <a:t> und </a:t>
            </a:r>
            <a:r>
              <a:rPr lang="de-DE" b="0" i="0" dirty="0" err="1">
                <a:solidFill>
                  <a:srgbClr val="000000"/>
                </a:solidFill>
                <a:effectLst/>
                <a:latin typeface="Nunito" panose="020B0604020202020204" pitchFamily="2" charset="0"/>
              </a:rPr>
              <a:t>Ritola</a:t>
            </a:r>
            <a:r>
              <a:rPr lang="de-DE" b="0" i="0" dirty="0">
                <a:solidFill>
                  <a:srgbClr val="000000"/>
                </a:solidFill>
                <a:effectLst/>
                <a:latin typeface="Nunito" panose="020B0604020202020204" pitchFamily="2" charset="0"/>
              </a:rPr>
              <a:t> 2015, S. 640). https://prosperkolleg.de/r-strategien/ Die bekannteste Zusammenfassung der R-Strategien ist das 9-R Framework von Kirchherr (2017).</a:t>
            </a:r>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12</a:t>
            </a:fld>
            <a:endParaRPr lang="de-DE"/>
          </a:p>
        </p:txBody>
      </p:sp>
    </p:spTree>
    <p:extLst>
      <p:ext uri="{BB962C8B-B14F-4D97-AF65-F5344CB8AC3E}">
        <p14:creationId xmlns:p14="http://schemas.microsoft.com/office/powerpoint/2010/main" val="2157882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Abfallhierarchie ist Teil der Abfallrahmenrichtlinie der Europäischen Union https://eur-lex.europa.eu/legal-content/EN/TXT/?uri=CELEX:32008L0098</a:t>
            </a:r>
          </a:p>
          <a:p>
            <a:r>
              <a:rPr lang="de-DE" dirty="0"/>
              <a:t>Sie sieht fünf Abfallstufen vor: a) Vermeidung, b) Vorbereitung zur Wiederverwendung, c) Recycling, d) sonstige Verwertung, z.B. energetische Verwertung, e) Beseitigung. </a:t>
            </a:r>
          </a:p>
          <a:p>
            <a:endParaRPr lang="de-DE" dirty="0"/>
          </a:p>
          <a:p>
            <a:r>
              <a:rPr lang="de-DE" dirty="0"/>
              <a:t>Die zirkuläre Strategie „</a:t>
            </a:r>
            <a:r>
              <a:rPr lang="de-DE" dirty="0" err="1"/>
              <a:t>Reduce</a:t>
            </a:r>
            <a:r>
              <a:rPr lang="de-DE" dirty="0"/>
              <a:t>“ zielt somit auf die erste Stufe ab und nimmt ursprünglich in den Fokus, Abfall zu reduzieren. In einer umfassenden Circular Economy wird dies noch breiter gedacht, es geht darum, Ressourceneinsatz zu reduzieren. </a:t>
            </a:r>
          </a:p>
          <a:p>
            <a:endParaRPr lang="de-DE" dirty="0"/>
          </a:p>
          <a:p>
            <a:r>
              <a:rPr lang="de-DE" dirty="0"/>
              <a:t>Beispiele: </a:t>
            </a:r>
          </a:p>
          <a:p>
            <a:pPr marL="171450" indent="-171450">
              <a:buFont typeface="Arial" panose="020B0604020202020204" pitchFamily="34" charset="0"/>
              <a:buChar char="•"/>
            </a:pPr>
            <a:r>
              <a:rPr lang="de-DE" dirty="0"/>
              <a:t>Natural Branding ist ein Laserverfahren, das frisches Obst und Gemüse aber auch Backwaren “tätowiert“, indem Pigmente in der Außenschicht abgetragen werden. </a:t>
            </a:r>
            <a:r>
              <a:rPr lang="de-DE" dirty="0" err="1"/>
              <a:t>Angewendet wird diese Technik beispielweise für das Aufbringen des Bio-Siegels auf Avocado, Melonen und Süßkartoffeln. Es gibt mehrere Anbieter u.a. Bluhm Systeme. </a:t>
            </a:r>
          </a:p>
          <a:p>
            <a:pPr marL="171450" indent="-171450">
              <a:buFont typeface="Arial" panose="020B0604020202020204" pitchFamily="34" charset="0"/>
              <a:buChar char="•"/>
            </a:pPr>
            <a:endParaRPr lang="de-DE" dirty="0" err="1"/>
          </a:p>
          <a:p>
            <a:pPr marL="171450" indent="-171450">
              <a:buFont typeface="Arial" panose="020B0604020202020204" pitchFamily="34" charset="0"/>
              <a:buChar char="•"/>
            </a:pPr>
            <a:r>
              <a:rPr lang="de-DE" dirty="0" err="1"/>
              <a:t>Apeel</a:t>
            </a:r>
            <a:r>
              <a:rPr lang="de-DE" dirty="0"/>
              <a:t> ist eine amerikanische Firma, die mit ihrer Produktinnovation Lebensmittel ohne den Einsatz von Plastikfolien schützt. Die Schutzhülle von </a:t>
            </a:r>
            <a:r>
              <a:rPr lang="de-DE" dirty="0" err="1"/>
              <a:t>Apeel</a:t>
            </a:r>
            <a:r>
              <a:rPr lang="de-DE" dirty="0"/>
              <a:t> besteht aus pflanzlichen Fetten und wurde entwickelt, um Obst und Gemüse länger frisch zu halten. Dies spart Verpackungsmaterialien und dient der Vermeidung von Lebensmittelabfällen. </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Traceless ist ein </a:t>
            </a:r>
            <a:r>
              <a:rPr lang="de-DE" b="0" i="0" u="none" strike="noStrike" dirty="0">
                <a:solidFill>
                  <a:srgbClr val="465A4D"/>
                </a:solidFill>
                <a:effectLst/>
                <a:latin typeface="wfont_047586_3cbc04f6e40844179d100e64b02d66f7"/>
              </a:rPr>
              <a:t>Circular </a:t>
            </a:r>
            <a:r>
              <a:rPr lang="de-DE" b="0" i="0" u="none" strike="noStrike" dirty="0" err="1">
                <a:solidFill>
                  <a:srgbClr val="465A4D"/>
                </a:solidFill>
                <a:effectLst/>
                <a:latin typeface="wfont_047586_3cbc04f6e40844179d100e64b02d66f7"/>
              </a:rPr>
              <a:t>Bioeconomy</a:t>
            </a:r>
            <a:r>
              <a:rPr lang="de-DE" b="0" i="0" u="none" strike="noStrike" dirty="0">
                <a:solidFill>
                  <a:srgbClr val="465A4D"/>
                </a:solidFill>
                <a:effectLst/>
                <a:latin typeface="wfont_047586_3cbc04f6e40844179d100e64b02d66f7"/>
              </a:rPr>
              <a:t> Startup aus Hamburg, das ein plastikfreies Biopolymer auf der Basis von Agrarindustrieabfällen herstellt, welches in natürlicher Umgebung kompostierbar ist. Das </a:t>
            </a:r>
            <a:r>
              <a:rPr lang="de-DE" b="0" i="0" u="none" strike="noStrike" dirty="0" err="1">
                <a:solidFill>
                  <a:srgbClr val="465A4D"/>
                </a:solidFill>
                <a:effectLst/>
                <a:latin typeface="wfont_047586_3cbc04f6e40844179d100e64b02d66f7"/>
              </a:rPr>
              <a:t>Traceless</a:t>
            </a:r>
            <a:r>
              <a:rPr lang="de-DE" b="0" i="0" u="none" strike="noStrike" dirty="0">
                <a:solidFill>
                  <a:srgbClr val="465A4D"/>
                </a:solidFill>
                <a:effectLst/>
                <a:latin typeface="wfont_047586_3cbc04f6e40844179d100e64b02d66f7"/>
              </a:rPr>
              <a:t> Material gehört damit zu einer neuen Generation von fortschrittlichen natürlichen Materialien, die mehr sind als konventioneller Biokunststoff. Biokunststoffe sind nämlich meist „nur“ biobasierten Ursprungs und ,wenn überhaupt, unter industriellen Bedingungen mit geeigneter Temperatur, Druck und langen Zyklen kompostierbar. </a:t>
            </a:r>
            <a:endParaRPr lang="de-DE" dirty="0"/>
          </a:p>
          <a:p>
            <a:pPr marL="171450" indent="-171450">
              <a:buFont typeface="Arial" panose="020B0604020202020204" pitchFamily="34" charset="0"/>
              <a:buChar cha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err="1"/>
              <a:t>Dyecoo</a:t>
            </a:r>
            <a:r>
              <a:rPr lang="de-DE" dirty="0"/>
              <a:t> ist ein Unternehmen aus den Niederlanden, das einen innovativen Prozess für die Färbung von Textilien entwickelt hat. Der Prozess kommt völlig ohne den Einsatz von Wasser und Chemikalien aus und es fallen keine Abwässer an. Für den Färbeprozess wird zurückgewonnenes Kohlendioxid erhitzt und unter erhöhtem Druck für den Färbeprozess eingesetzt. Zudem wird das Kohlendioxid in einem geschlossenen Kreislauf geführt und kann zu 95% wieder im Färbeprozess genutzt werden.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Das schwedische Unternehmen </a:t>
            </a:r>
            <a:r>
              <a:rPr lang="de-DE" dirty="0" err="1"/>
              <a:t>SpinDye</a:t>
            </a:r>
            <a:r>
              <a:rPr lang="de-DE" dirty="0"/>
              <a:t> verzichtet in seinem Färbeprozess von recycelten Polyester-Materialien komplett auf Wasser, indem bereits bei der Herstellung der Polyesterfasern Farbe hinzugefügt wird. Das Farbpigment wird somit von Anfang an in das Material integriert, ohne dass Wasser verwendet wird.</a:t>
            </a:r>
          </a:p>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13</a:t>
            </a:fld>
            <a:endParaRPr lang="de-DE"/>
          </a:p>
        </p:txBody>
      </p:sp>
    </p:spTree>
    <p:extLst>
      <p:ext uri="{BB962C8B-B14F-4D97-AF65-F5344CB8AC3E}">
        <p14:creationId xmlns:p14="http://schemas.microsoft.com/office/powerpoint/2010/main" val="2908777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Strategie „</a:t>
            </a:r>
            <a:r>
              <a:rPr lang="de-DE" dirty="0" err="1"/>
              <a:t>Redesign</a:t>
            </a:r>
            <a:r>
              <a:rPr lang="de-DE" dirty="0"/>
              <a:t>“ ist Grundlage für viele weitere zirkuläre Strategien. Das Design ist ein wichtiger Schritt, denn hier wird bereits vor der Produktion, Nutzung und Entsorgung festgelegt, wie nachhaltig ein Produkt letztendlich werden kann. </a:t>
            </a:r>
          </a:p>
          <a:p>
            <a:endParaRPr lang="de-DE" dirty="0"/>
          </a:p>
          <a:p>
            <a:pPr marL="171450" indent="-171450">
              <a:buFont typeface="Arial" panose="020B0604020202020204" pitchFamily="34" charset="0"/>
              <a:buChar char="•"/>
            </a:pPr>
            <a:r>
              <a:rPr lang="de-DE" dirty="0"/>
              <a:t>Die Langlebigkeit von Produkten kann durch den Einsatz widerstandsfähiger und qualitativ hochwertiger Materialien und eine solide Konstruktion unterstützt werden. </a:t>
            </a:r>
          </a:p>
          <a:p>
            <a:pPr marL="171450" indent="-171450">
              <a:buFont typeface="Arial" panose="020B0604020202020204" pitchFamily="34" charset="0"/>
              <a:buChar char="•"/>
            </a:pPr>
            <a:r>
              <a:rPr lang="en-US" dirty="0"/>
              <a:t>Die </a:t>
            </a:r>
            <a:r>
              <a:rPr lang="en-US" dirty="0" err="1"/>
              <a:t>Reparierbarkeit</a:t>
            </a:r>
            <a:r>
              <a:rPr lang="en-US" dirty="0"/>
              <a:t> von </a:t>
            </a:r>
            <a:r>
              <a:rPr lang="en-US" dirty="0" err="1"/>
              <a:t>Produkten</a:t>
            </a:r>
            <a:r>
              <a:rPr lang="en-US" dirty="0"/>
              <a:t> </a:t>
            </a:r>
            <a:r>
              <a:rPr lang="en-US" dirty="0" err="1"/>
              <a:t>kann</a:t>
            </a:r>
            <a:r>
              <a:rPr lang="en-US" dirty="0"/>
              <a:t> </a:t>
            </a:r>
            <a:r>
              <a:rPr lang="en-US" dirty="0" err="1"/>
              <a:t>durch</a:t>
            </a:r>
            <a:r>
              <a:rPr lang="en-US" dirty="0"/>
              <a:t> </a:t>
            </a:r>
            <a:r>
              <a:rPr lang="en-US" dirty="0" err="1"/>
              <a:t>ein</a:t>
            </a:r>
            <a:r>
              <a:rPr lang="en-US" dirty="0"/>
              <a:t> </a:t>
            </a:r>
            <a:r>
              <a:rPr lang="en-US" dirty="0" err="1"/>
              <a:t>einfaches</a:t>
            </a:r>
            <a:r>
              <a:rPr lang="en-US" dirty="0"/>
              <a:t> und </a:t>
            </a:r>
            <a:r>
              <a:rPr lang="en-US" dirty="0" err="1"/>
              <a:t>modulares</a:t>
            </a:r>
            <a:r>
              <a:rPr lang="en-US" dirty="0"/>
              <a:t> Design </a:t>
            </a:r>
            <a:r>
              <a:rPr lang="en-US" dirty="0" err="1"/>
              <a:t>unterstützt</a:t>
            </a:r>
            <a:r>
              <a:rPr lang="en-US" dirty="0"/>
              <a:t> </a:t>
            </a:r>
            <a:r>
              <a:rPr lang="en-US" dirty="0" err="1"/>
              <a:t>werden</a:t>
            </a:r>
            <a:r>
              <a:rPr lang="en-US" dirty="0"/>
              <a:t>. </a:t>
            </a:r>
          </a:p>
          <a:p>
            <a:pPr marL="171450" indent="-171450">
              <a:buFont typeface="Arial" panose="020B0604020202020204" pitchFamily="34" charset="0"/>
              <a:buChar char="•"/>
            </a:pPr>
            <a:r>
              <a:rPr lang="en-US" dirty="0"/>
              <a:t>Die </a:t>
            </a:r>
            <a:r>
              <a:rPr lang="en-US" dirty="0" err="1"/>
              <a:t>Aufrüstbarkeit</a:t>
            </a:r>
            <a:r>
              <a:rPr lang="en-US" dirty="0"/>
              <a:t> von </a:t>
            </a:r>
            <a:r>
              <a:rPr lang="en-US" dirty="0" err="1"/>
              <a:t>Produkten</a:t>
            </a:r>
            <a:r>
              <a:rPr lang="en-US" dirty="0"/>
              <a:t> </a:t>
            </a:r>
            <a:r>
              <a:rPr lang="en-US" dirty="0" err="1"/>
              <a:t>bestimmt</a:t>
            </a:r>
            <a:r>
              <a:rPr lang="en-US" dirty="0"/>
              <a:t>, </a:t>
            </a:r>
            <a:r>
              <a:rPr lang="en-US" dirty="0" err="1"/>
              <a:t>ob</a:t>
            </a:r>
            <a:r>
              <a:rPr lang="en-US" dirty="0"/>
              <a:t> </a:t>
            </a:r>
            <a:r>
              <a:rPr lang="en-US" dirty="0" err="1"/>
              <a:t>digitale</a:t>
            </a:r>
            <a:r>
              <a:rPr lang="en-US" dirty="0"/>
              <a:t> </a:t>
            </a:r>
            <a:r>
              <a:rPr lang="en-US" dirty="0" err="1"/>
              <a:t>Komponenten</a:t>
            </a:r>
            <a:r>
              <a:rPr lang="en-US" dirty="0"/>
              <a:t> </a:t>
            </a:r>
            <a:r>
              <a:rPr lang="en-US" dirty="0" err="1"/>
              <a:t>leicht</a:t>
            </a:r>
            <a:r>
              <a:rPr lang="en-US" dirty="0"/>
              <a:t> </a:t>
            </a:r>
            <a:r>
              <a:rPr lang="en-US" dirty="0" err="1"/>
              <a:t>aktualisiert</a:t>
            </a:r>
            <a:r>
              <a:rPr lang="en-US" dirty="0"/>
              <a:t> </a:t>
            </a:r>
            <a:r>
              <a:rPr lang="en-US" dirty="0" err="1"/>
              <a:t>oder</a:t>
            </a:r>
            <a:r>
              <a:rPr lang="en-US" dirty="0"/>
              <a:t> </a:t>
            </a:r>
            <a:r>
              <a:rPr lang="en-US" dirty="0" err="1"/>
              <a:t>ersetzt</a:t>
            </a:r>
            <a:r>
              <a:rPr lang="en-US" dirty="0"/>
              <a:t> </a:t>
            </a:r>
            <a:r>
              <a:rPr lang="en-US" dirty="0" err="1"/>
              <a:t>werden</a:t>
            </a:r>
            <a:r>
              <a:rPr lang="en-US" dirty="0"/>
              <a:t> </a:t>
            </a:r>
            <a:r>
              <a:rPr lang="en-US" dirty="0" err="1"/>
              <a:t>können</a:t>
            </a:r>
            <a:r>
              <a:rPr lang="en-US" dirty="0"/>
              <a:t>. </a:t>
            </a:r>
          </a:p>
          <a:p>
            <a:pPr marL="171450" indent="-171450">
              <a:buFont typeface="Arial" panose="020B0604020202020204" pitchFamily="34" charset="0"/>
              <a:buChar char="•"/>
            </a:pPr>
            <a:r>
              <a:rPr lang="de-DE" dirty="0"/>
              <a:t>Die Standardisierung bestimmter Komponenten kann dazu beitragen, die Entwicklung immer wieder neuer Produktvarianten zu vermeiden (z.B. Ladegeräte)</a:t>
            </a:r>
          </a:p>
          <a:p>
            <a:pPr marL="171450" indent="-171450">
              <a:buFont typeface="Arial" panose="020B0604020202020204" pitchFamily="34" charset="0"/>
              <a:buChar char="•"/>
            </a:pPr>
            <a:r>
              <a:rPr lang="en-US" dirty="0"/>
              <a:t>Das Design for Dis- and Reassembly </a:t>
            </a:r>
            <a:r>
              <a:rPr lang="en-US" dirty="0" err="1"/>
              <a:t>legt</a:t>
            </a:r>
            <a:r>
              <a:rPr lang="en-US" dirty="0"/>
              <a:t> fest, </a:t>
            </a:r>
            <a:r>
              <a:rPr lang="en-US" dirty="0" err="1"/>
              <a:t>wie</a:t>
            </a:r>
            <a:r>
              <a:rPr lang="en-US" dirty="0"/>
              <a:t> </a:t>
            </a:r>
            <a:r>
              <a:rPr lang="en-US" dirty="0" err="1"/>
              <a:t>einfach</a:t>
            </a:r>
            <a:r>
              <a:rPr lang="en-US" dirty="0"/>
              <a:t> und schnell </a:t>
            </a:r>
            <a:r>
              <a:rPr lang="en-US" dirty="0" err="1"/>
              <a:t>Produkte</a:t>
            </a:r>
            <a:r>
              <a:rPr lang="en-US" dirty="0"/>
              <a:t> </a:t>
            </a:r>
            <a:r>
              <a:rPr lang="en-US" dirty="0" err="1"/>
              <a:t>zerlegt</a:t>
            </a:r>
            <a:r>
              <a:rPr lang="en-US" dirty="0"/>
              <a:t> und </a:t>
            </a:r>
            <a:r>
              <a:rPr lang="en-US" dirty="0" err="1"/>
              <a:t>wieder</a:t>
            </a:r>
            <a:r>
              <a:rPr lang="en-US" dirty="0"/>
              <a:t> </a:t>
            </a:r>
            <a:r>
              <a:rPr lang="en-US" dirty="0" err="1"/>
              <a:t>zusammengebaut</a:t>
            </a:r>
            <a:r>
              <a:rPr lang="en-US" dirty="0"/>
              <a:t> </a:t>
            </a:r>
            <a:r>
              <a:rPr lang="en-US" dirty="0" err="1"/>
              <a:t>werden</a:t>
            </a:r>
            <a:r>
              <a:rPr lang="en-US" dirty="0"/>
              <a:t> </a:t>
            </a:r>
            <a:r>
              <a:rPr lang="en-US" dirty="0" err="1"/>
              <a:t>können</a:t>
            </a:r>
            <a:r>
              <a:rPr lang="en-US" dirty="0"/>
              <a:t>. </a:t>
            </a:r>
          </a:p>
          <a:p>
            <a:pPr marL="171450" indent="-171450">
              <a:buFont typeface="Arial" panose="020B0604020202020204" pitchFamily="34" charset="0"/>
              <a:buChar char="•"/>
            </a:pPr>
            <a:r>
              <a:rPr lang="de-DE" dirty="0"/>
              <a:t>Die gezielte Optimierung des Produktdesigns für Aufbereitungs- und Wiederproduktionsprozesse stellt sicher, dass Geräte leicht in ihre Komponenten zu zerlegen sind und diese wieder gut wiederaufbereitet und wiederproduziert werden können.</a:t>
            </a:r>
          </a:p>
          <a:p>
            <a:pPr marL="171450" indent="-171450">
              <a:buFont typeface="Arial" panose="020B0604020202020204" pitchFamily="34" charset="0"/>
              <a:buChar char="•"/>
            </a:pPr>
            <a:r>
              <a:rPr lang="de-DE" dirty="0"/>
              <a:t>Die Vermeidung toxischer oder gesundheitsgefährdender Stoffe in Materialien und Produkten ist eine wichtige Prämisse für die Kreislaufführung und stellt sicher, dass keine Anreicherung dieser Stoffe in den Lebenszyklen stattfindet. </a:t>
            </a:r>
          </a:p>
          <a:p>
            <a:pPr marL="171450" indent="-171450">
              <a:buFont typeface="Arial" panose="020B0604020202020204" pitchFamily="34" charset="0"/>
              <a:buChar char="•"/>
            </a:pPr>
            <a:r>
              <a:rPr lang="de-DE" dirty="0"/>
              <a:t>Das Recycling stellt den letzten Schritt im Lebenszyklus eines Produkts dar; die Qualität der Recyclingprodukte hängt wesentlich von der Sortenreinheit der Materialien im Input Strom ab und sinkt mit steigender Komplexität der Materialströme.</a:t>
            </a:r>
          </a:p>
          <a:p>
            <a:endParaRPr lang="de-DE" dirty="0"/>
          </a:p>
          <a:p>
            <a:r>
              <a:rPr lang="de-DE" dirty="0"/>
              <a:t>Beispiele: </a:t>
            </a:r>
          </a:p>
          <a:p>
            <a:pPr marL="171450" indent="-171450">
              <a:buFont typeface="Arial" panose="020B0604020202020204" pitchFamily="34" charset="0"/>
              <a:buChar char="•"/>
            </a:pPr>
            <a:r>
              <a:rPr lang="de-DE" dirty="0"/>
              <a:t>Das Fairphone des niederländischen Unternehmens ist – anders als viele üblichen Mobiltelefone – modular </a:t>
            </a:r>
            <a:r>
              <a:rPr lang="de-DE" dirty="0" err="1"/>
              <a:t>designed</a:t>
            </a:r>
            <a:r>
              <a:rPr lang="de-DE" dirty="0"/>
              <a:t> und leicht zu zerlegen. Ersatzteile können beim Hersteller bestellt und von Nutzerinnen mithilfe umfangreicher Reparaturanleitungen relativ einfach eingebaut werden. </a:t>
            </a:r>
          </a:p>
          <a:p>
            <a:endParaRPr lang="de-DE" dirty="0"/>
          </a:p>
          <a:p>
            <a:pPr marL="171450" indent="-171450">
              <a:buFont typeface="Arial" panose="020B0604020202020204" pitchFamily="34" charset="0"/>
              <a:buChar char="•"/>
            </a:pPr>
            <a:r>
              <a:rPr lang="de-DE" dirty="0"/>
              <a:t>Die deutsche Marke Frosch von Werner &amp; Merz hat einen Monomaterial - Standbodenbeutel aus Rezyklat entwickelt, der zudem auf eine komplette Recyclingfähigkeit optimiert wurde. Diese erfüllt die Gold-Kriterien in der Kategorie der stofflichen Verwertung der Cradle to Cradle-Zertifizierung.</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Ecover ist eine belgische Unternehmensgruppe, die ökologische Wasch- und Reinigungsmittel entwickelt. Die Verpackungsflaschen der Professional-Reihe sind jetzt vollständig aus Plantastic Polyethylen (PE), einem Kunststoff aus Zuckerrohrreststoffen, der zu 100 % erneuerbar, wiederverwendbar und recycelbar ist. Diese Plantastic-Flaschen erfüllen ebenfalls die Gold-Kriterien in der Kategorie der stofflichen Verwertung der Cradle to Cradle-Zertifizierung.</a:t>
            </a:r>
          </a:p>
        </p:txBody>
      </p:sp>
      <p:sp>
        <p:nvSpPr>
          <p:cNvPr id="4" name="Foliennummernplatzhalter 3"/>
          <p:cNvSpPr>
            <a:spLocks noGrp="1"/>
          </p:cNvSpPr>
          <p:nvPr>
            <p:ph type="sldNum" sz="quarter" idx="5"/>
          </p:nvPr>
        </p:nvSpPr>
        <p:spPr/>
        <p:txBody>
          <a:bodyPr/>
          <a:lstStyle/>
          <a:p>
            <a:fld id="{532E6510-8FD1-1541-B813-CB54FB7A5005}" type="slidenum">
              <a:rPr lang="de-DE" smtClean="0"/>
              <a:t>14</a:t>
            </a:fld>
            <a:endParaRPr lang="de-DE"/>
          </a:p>
        </p:txBody>
      </p:sp>
    </p:spTree>
    <p:extLst>
      <p:ext uri="{BB962C8B-B14F-4D97-AF65-F5344CB8AC3E}">
        <p14:creationId xmlns:p14="http://schemas.microsoft.com/office/powerpoint/2010/main" val="3625195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Strategien Share und Reuse stellen sicher, dass Produkte, die bereits hergestellt und in Umlauf sind, so lange wie möglich in Nutzung bleiben und so intensiv wie möglich genutzt werden. Um die Nutzung von Produkten zu intensivieren, zielt die Strategie Share darauf ab, dass Menschen sich eine Maschine oder ein Produkt teilen, statt sich jeweils ein Eigenes zu kaufen. Über solche Sharing und Leasing Modelle wird zudem die Wiedernutzung von Produkten incentiviert, entsprechend adressieren die jeweiligen Geschäftsmodelle oft beide Strategien Share und Reuse gemeinsam. </a:t>
            </a:r>
          </a:p>
          <a:p>
            <a:endParaRPr lang="de-DE" dirty="0"/>
          </a:p>
          <a:p>
            <a:pPr marL="171450" indent="-171450">
              <a:buFont typeface="Arial" panose="020B0604020202020204" pitchFamily="34" charset="0"/>
              <a:buChar char="•"/>
            </a:pPr>
            <a:r>
              <a:rPr lang="de-DE" dirty="0"/>
              <a:t>Share: Beim Sharing werden die Produkte intensiver genutzt (weniger Stillstand) und es wird eine geringere Gesamtzahl an Produkten auf dem Markt benötigt. Im Prinzip ermöglicht dies die Beschaffung von höherwertigen Produkten, da sich die Investition schneller auszahlt.</a:t>
            </a:r>
          </a:p>
          <a:p>
            <a:pPr marL="171450" indent="-171450">
              <a:buFont typeface="Arial" panose="020B0604020202020204" pitchFamily="34" charset="0"/>
              <a:buChar char="•"/>
            </a:pPr>
            <a:r>
              <a:rPr lang="de-DE" dirty="0"/>
              <a:t>Reuse: Hier wird ein Produkt, das das Ende seiner Erstnutzung erreicht hat, erneut für denselben Zweck verwendet, für den es ursprünglich bestimmt war.</a:t>
            </a:r>
          </a:p>
          <a:p>
            <a:endParaRPr lang="de-DE" dirty="0"/>
          </a:p>
          <a:p>
            <a:r>
              <a:rPr lang="de-DE" dirty="0"/>
              <a:t>Beispiele: </a:t>
            </a:r>
          </a:p>
          <a:p>
            <a:pPr marL="171450" indent="-171450">
              <a:buFont typeface="Arial" panose="020B0604020202020204" pitchFamily="34" charset="0"/>
              <a:buChar char="•"/>
            </a:pPr>
            <a:r>
              <a:rPr lang="de-DE" dirty="0"/>
              <a:t>Das österreichische Unternehmen Rubble Master Rentals ist ein führender Hersteller von mobilen Recyclingmaschinen (z.B. Brecher, Sortierer) für Bauschutt. Neben dem Verkauf von Neuprodukten bietet das Unternehmen eine Mietsparte, die den Kunden Zugang zu einem Produktpool verschafft (d.h. ein Geschäftsmodell mit Mietmaschinen). Die Vermietung umfasst Schulung und Verschleiß, aber keine Betriebskosten (z. B. Kraftstoff, Bediener für die Maschine) oder Transport. Ein Teil der Maschinen aus dem </a:t>
            </a:r>
            <a:r>
              <a:rPr lang="de-DE" dirty="0" err="1"/>
              <a:t>Mietpool</a:t>
            </a:r>
            <a:r>
              <a:rPr lang="de-DE" dirty="0"/>
              <a:t> wird später als Gebrauchtprodukte zu niedrigeren Preisen verkauft, sodass auch Kunden mit kleinerem Budget bedient werden können; hier zeigt sich die Verflechtung von Miet- und Gebrauchtmaschinengeschäft.</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Das deutsche Start-Up </a:t>
            </a:r>
            <a:r>
              <a:rPr lang="de-DE" dirty="0" err="1"/>
              <a:t>Recup</a:t>
            </a:r>
            <a:r>
              <a:rPr lang="de-DE" dirty="0"/>
              <a:t> bietet ein pfandbasiertes Mehrwegsystem für To-Go Getränkte an. Beim Kauf eines Kaffees erhält man gegen ein Pfand von 1€ statt eines Einwegbechers einen RECUP. Nach der Nutzung können Kundinnen und Kunden die Becher in einem der über 4000 Partnerläden deutschlandweit wieder zurückgeben und erhalten ihr Pfand ebenfalls zurück. Kaffeeanbieter beziehen die Becher ebenfalls für 1€ pro Stück von RECUP, somit entstehen für sie keine Kosten, da das Pfand an die Kundinnen und Kunden weitergegeben wird. </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Das deutsche Start-Up </a:t>
            </a:r>
            <a:r>
              <a:rPr lang="de-DE" dirty="0" err="1"/>
              <a:t>Vytal</a:t>
            </a:r>
            <a:r>
              <a:rPr lang="de-DE" dirty="0"/>
              <a:t> betreibt eine digitale und pfandfreie Mehrwegplattform, die nach dem Bibliotheks-Prinzip funktioniert: Jeder Behälter für Speise oder Getränke ist mit einem individuellen QR-Code und Namen versehen. GastronomInnen leihen ihn durch das Scannen mit der </a:t>
            </a:r>
            <a:r>
              <a:rPr lang="de-DE" dirty="0" err="1"/>
              <a:t>Vytal</a:t>
            </a:r>
            <a:r>
              <a:rPr lang="de-DE" dirty="0"/>
              <a:t> Partner App an ihre Gäste aus – pro Nutzung zahlen sie dafür weniger als für ihre Einwegverpackungen. Für KonsumentInnen ist die Ausleihe per </a:t>
            </a:r>
            <a:r>
              <a:rPr lang="de-DE" dirty="0" err="1"/>
              <a:t>Vytal</a:t>
            </a:r>
            <a:r>
              <a:rPr lang="de-DE" dirty="0"/>
              <a:t> App bei Rückgabe innerhalb von 14 Tagen kostenlos.	</a:t>
            </a:r>
          </a:p>
          <a:p>
            <a:pPr marL="171450" indent="-171450">
              <a:buFont typeface="Arial" panose="020B0604020202020204" pitchFamily="34" charset="0"/>
              <a:buChar cha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Das norwegische Unternehmen </a:t>
            </a:r>
            <a:r>
              <a:rPr lang="de-DE" dirty="0" err="1"/>
              <a:t>Adevinta</a:t>
            </a:r>
            <a:r>
              <a:rPr lang="de-DE" dirty="0"/>
              <a:t> stellt mit </a:t>
            </a:r>
            <a:r>
              <a:rPr lang="de-DE" dirty="0" err="1"/>
              <a:t>ebay</a:t>
            </a:r>
            <a:r>
              <a:rPr lang="de-DE" dirty="0"/>
              <a:t> Kleinanzeigen eine Gebrauchtwarenplattform bereit, über die Verbraucher anderen Verbrauchern gebrauchte Produkte zum Kauf anbieten können, wobei sie einen Preis sowie weitere Eigenschaften des Artikels angeben. Der Käufer nimmt mit dem Verkäufer Kontakt auf, und gemeinsam schließen sie die Transaktion außerhalb der eBay-Plattform ab. </a:t>
            </a:r>
          </a:p>
          <a:p>
            <a:pPr marL="0" indent="0">
              <a:buFont typeface="Arial" panose="020B0604020202020204" pitchFamily="34" charset="0"/>
              <a:buNone/>
            </a:pPr>
            <a:endParaRPr lang="de-DE" dirty="0"/>
          </a:p>
          <a:p>
            <a:pPr marL="171450" indent="-171450">
              <a:buFont typeface="Arial" panose="020B0604020202020204" pitchFamily="34" charset="0"/>
              <a:buChar char="•"/>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15</a:t>
            </a:fld>
            <a:endParaRPr lang="de-DE"/>
          </a:p>
        </p:txBody>
      </p:sp>
    </p:spTree>
    <p:extLst>
      <p:ext uri="{BB962C8B-B14F-4D97-AF65-F5344CB8AC3E}">
        <p14:creationId xmlns:p14="http://schemas.microsoft.com/office/powerpoint/2010/main" val="1308335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Die Strategien Wartung, Reparatur, Upgrade und Remanufacturing zielen darauf ab, den Lebenszyklus von Produkten und Komponenten durch gezielte Maßnahmen zu verlängern. </a:t>
            </a:r>
          </a:p>
          <a:p>
            <a:endParaRPr lang="de-DE" dirty="0">
              <a:cs typeface="Calibri"/>
            </a:endParaRPr>
          </a:p>
          <a:p>
            <a:r>
              <a:rPr lang="de-DE" dirty="0">
                <a:cs typeface="Calibri"/>
              </a:rPr>
              <a:t>Die zirkulären Strategien Wartung und Upgrade werden hier miterwähnt, weil sie oftmals der Reparatur vorgelagert sind. </a:t>
            </a:r>
          </a:p>
          <a:p>
            <a:endParaRPr lang="de-D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u="none" strike="noStrike" baseline="0" dirty="0">
                <a:solidFill>
                  <a:srgbClr val="003968"/>
                </a:solidFill>
                <a:latin typeface="QuaySansITCStd-Book"/>
              </a:rPr>
              <a:t>Wartung: Kombination aller technischen und verwaltungstechnischen Maßnahmen, die dazu dienen, einen Gegenstand in einem Zustand zu erhalten oder wiederherzustellen, in dem er die geforderte Leistung erbringen kann. </a:t>
            </a:r>
          </a:p>
          <a:p>
            <a:pPr marL="171450" indent="-171450" algn="l">
              <a:buFont typeface="Arial" panose="020B0604020202020204" pitchFamily="34" charset="0"/>
              <a:buChar char="•"/>
            </a:pPr>
            <a:r>
              <a:rPr lang="de-DE" dirty="0" err="1">
                <a:cs typeface="Calibri"/>
              </a:rPr>
              <a:t>Repair</a:t>
            </a:r>
            <a:r>
              <a:rPr lang="de-DE" dirty="0">
                <a:cs typeface="Calibri"/>
              </a:rPr>
              <a:t>: </a:t>
            </a:r>
            <a:r>
              <a:rPr lang="de-DE" sz="1800" b="0" i="0" u="none" strike="noStrike" baseline="0" dirty="0">
                <a:solidFill>
                  <a:srgbClr val="003968"/>
                </a:solidFill>
                <a:latin typeface="QuaySansITCStd-Book"/>
              </a:rPr>
              <a:t>Prozess der Rückführung eines fehlerhaften Produkts in einen Zustand, in dem es seine bestimmungsgemäße Verwendung erfüllen kann.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u="none" strike="noStrike" baseline="0" dirty="0">
                <a:solidFill>
                  <a:srgbClr val="003968"/>
                </a:solidFill>
                <a:latin typeface="QuaySansITCStd-Book"/>
              </a:rPr>
              <a:t>Upgrade: Verfahren zur Verbesserung der Funktionalität, Leistung, Kapazität oder Ästhetik eines Produkts. </a:t>
            </a:r>
          </a:p>
          <a:p>
            <a:pPr marL="171450" indent="-171450" algn="l">
              <a:buFont typeface="Arial" panose="020B0604020202020204" pitchFamily="34" charset="0"/>
              <a:buChar char="•"/>
            </a:pPr>
            <a:r>
              <a:rPr lang="de-DE" dirty="0" err="1">
                <a:cs typeface="Calibri"/>
              </a:rPr>
              <a:t>Remanufacture</a:t>
            </a:r>
            <a:r>
              <a:rPr lang="de-DE" dirty="0">
                <a:cs typeface="Calibri"/>
              </a:rPr>
              <a:t>: </a:t>
            </a:r>
            <a:r>
              <a:rPr lang="de-DE" sz="1800" b="0" i="0" u="none" strike="noStrike" baseline="0" dirty="0">
                <a:solidFill>
                  <a:srgbClr val="003968"/>
                </a:solidFill>
                <a:latin typeface="QuaySansITCStd-Book"/>
              </a:rPr>
              <a:t>Industrielles Verfahren, bei dem ein zuvor gebrauchtes oder nicht funktionsfähiges Produkt oder eine Komponente wieder in einen „neuwertigen“ oder „Besser-als-neu“- Zustand versetzt wird. </a:t>
            </a:r>
            <a:endParaRPr lang="de-DE" dirty="0">
              <a:cs typeface="Calibri"/>
            </a:endParaRPr>
          </a:p>
          <a:p>
            <a:endParaRPr lang="de-DE" dirty="0">
              <a:cs typeface="Calibri"/>
            </a:endParaRPr>
          </a:p>
          <a:p>
            <a:r>
              <a:rPr lang="de-DE" dirty="0">
                <a:cs typeface="Calibri"/>
              </a:rPr>
              <a:t>Beispiele: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Miele ist ein deutscher Hersteller von Weißer Ware und anderer Haushaltselektronik. Mit seinem Ruf für qualitativ hochwertige Gebrauchsgüter und einer ausgeprägten Servicekultur hat das Unternehmen Premiumpreise auf dem Markt gehalten. Miele-Produkte werden sowohl in Europa als auch in China produziert und haben eine deutlich längere Lebensdauer als Produkte des Wettbewerbs. Mit lokalen Handels- und Servicepartnern in den großen Städten bleibt Miele nah am Kunden. Die umfassende Kundenbetreuung in den lokalen Verkaufsstellen ist ein wichtiges Differenzierungsmerkmal. Reparatur- und Wartungsverträge können vor Ort vereinbart werden und werden durch ein zentrales Online-Angebot unterstützt. Einzelne Komponenten von Produkten können bei Bruch oder Verschleiß in der Regel ausgetauscht und kleinere Software-Upgrades durchgeführt werden.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BlueMovement powered by Bosch bietet in den Niederlanden und Deutschland ein Abomodell für Weiße Waren an Endkunden an, wobei zwischen refurbishten und neuen Geräten gewählt werden kann. Der Full-Service Ansatz umfasst Lieferung, Installation und Reparaturdienstleistungen und kann mit verschiedenen Laufzeiten gebucht werden.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Der deutsche Hersteller von Outdoor-Ausrüstung Deuter bietet einen lebenslangen Reparaturservice an. Innerhalb der zweijährigen Garantiezeit beseitigt Deuter unentgeltlich, entweder durch Reparatur oder Austausch des Produktes, alle Mängel, die auf Material- oder Herstellungsfehlern beruhen. Nach Ablauf der Garantiezeit repariert das Unternehmen gegen eine geringe Kostenbeteiligung </a:t>
            </a:r>
            <a:r>
              <a:rPr lang="de-DE"/>
              <a:t>der Kunden</a:t>
            </a:r>
            <a:r>
              <a:rPr lang="de-DE" dirty="0"/>
              <a:t>, um die Funktionalität der Produkte wiederherzustellen.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SKF mit Sitz in Schweden ist der weltweit größte Hersteller von Wälzlagern. Wälzlager sind entscheidende Komponenten in vielen Arten von Maschinen und Anlagen. SKF hat kürzlich ein „Rotation for Life“-Geschäftsmodell eingeführt, das sich auf die Gesamtbetriebskosten konzentriert und bei dem Zahlungen auf der Grundlage von Leistungskennzahlen für das Wälzlager erfolgen. Die Wälzlager werden digital überwacht, bei Ausfallgefahr herausgenommen, ausgetauscht und wiederproduziert.</a:t>
            </a:r>
            <a:endParaRPr lang="de-DE" dirty="0">
              <a:cs typeface="Calibri"/>
            </a:endParaRPr>
          </a:p>
          <a:p>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16</a:t>
            </a:fld>
            <a:endParaRPr lang="de-DE"/>
          </a:p>
        </p:txBody>
      </p:sp>
    </p:spTree>
    <p:extLst>
      <p:ext uri="{BB962C8B-B14F-4D97-AF65-F5344CB8AC3E}">
        <p14:creationId xmlns:p14="http://schemas.microsoft.com/office/powerpoint/2010/main" val="4009164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Wenn ein Produkt und seine Komponenten das Ende ihres Lebenszyklus erreicht haben und nicht mehr verwendet werden können, sollten die Materialien recycelt werden. Es ist wichtig zu verstehen, dass das </a:t>
            </a:r>
            <a:r>
              <a:rPr lang="de-DE" dirty="0"/>
              <a:t>Recycling weniger vorteilhaft als Reparatur, Wiederverwendung oder Wiederproduktion ist, da in diesem Schritt ein großer Teil der für die Produktherstellung verwendeten Energie und Arbeit verloren geht.</a:t>
            </a:r>
          </a:p>
          <a:p>
            <a:endParaRPr lang="de-DE" dirty="0"/>
          </a:p>
          <a:p>
            <a:r>
              <a:rPr lang="de-DE" dirty="0"/>
              <a:t>Neue Geschäftsmodelle und damit verbundene Änderungen des Produktdesigns zielen darauf ab, die Materialqualität über mehrere Zyklen und lange Zeiträume zu erhalten, sodass Primärmaterialien ersetzt werden können. </a:t>
            </a:r>
            <a:r>
              <a:rPr lang="de-DE" sz="1200" dirty="0"/>
              <a:t>Dabei bedarf es einer </a:t>
            </a:r>
            <a:r>
              <a:rPr lang="de-DE" sz="1200" b="0" dirty="0"/>
              <a:t>wertschöpfungskettenübergreifenden Kooperation </a:t>
            </a:r>
            <a:r>
              <a:rPr lang="de-DE" sz="1200" dirty="0"/>
              <a:t>– angefangen beim Produktdesign (Design for Recycling) bis hin zur Verwertungsinfrastruktur, um ein hochwertiges Recycling zu erreichen.</a:t>
            </a:r>
          </a:p>
          <a:p>
            <a:endParaRPr lang="de-DE" dirty="0">
              <a:cs typeface="Calibri"/>
            </a:endParaRPr>
          </a:p>
          <a:p>
            <a:r>
              <a:rPr lang="de-DE" dirty="0">
                <a:cs typeface="Calibri"/>
              </a:rPr>
              <a:t>Beispiele: </a:t>
            </a:r>
          </a:p>
          <a:p>
            <a:pPr marL="171450" indent="-171450">
              <a:buFont typeface="Arial" panose="020B0604020202020204" pitchFamily="34" charset="0"/>
              <a:buChar char="•"/>
            </a:pPr>
            <a:r>
              <a:rPr lang="de-DE" dirty="0"/>
              <a:t>Die österreichische Borealis AG, der achtgrößte Chemikalienhersteller von Polyolefinen (z. B. Polyethylen (PE) und Polypropylen (PP)), ist ein gutes Beispiel für ein Unternehmen, das Moleküle und Materialien recycelt. Im Jahr 2016 begann Borealis in mehrere Recyclinganlagen in Europa zu investieren und ist von der Lieferung reiner Polyolefine zur Lieferung von sowohl reinen als auch recycelten Polyolefinen übergegangen. Seitdem hat das Unternehmen Lernprozesse aus seinem Recyclingbetrieb genutzt, insbesondere in Bezug auf Barrieren für das Recycling. Gelber Kunststoffabfall, der mit Cadmium (z. B. als Farbstoff oder Druckfarbe) verunreinigt ist, behindert beispielsweise die meisten Anwendungen für Rezyklate. Dies hat zu großen Circular-Economy-Initiativen wie </a:t>
            </a:r>
            <a:r>
              <a:rPr lang="de-DE" dirty="0" err="1"/>
              <a:t>EverMinds</a:t>
            </a:r>
            <a:r>
              <a:rPr lang="de-DE" dirty="0"/>
              <a:t> geführt, in deren Rahmen Borealis zusammen mit Interessenvertretern aus der gesamten Wertschöpfungskette beispielsweise neue Circular-Design-Richtlinien für Kunststoffverpackungen vorgeschlagen hat, um die Rückgewinnung hochwertiger Materialien zu maximieren und leistungsfähigere Nutzungsszenarien für recycelte Ressourcen zu ermöglichen. </a:t>
            </a:r>
          </a:p>
          <a:p>
            <a:pPr marL="0" indent="0">
              <a:buFont typeface="Arial" panose="020B0604020202020204" pitchFamily="34" charset="0"/>
              <a:buNone/>
            </a:pPr>
            <a:endParaRPr lang="de-DE" dirty="0">
              <a:cs typeface="Calibri"/>
            </a:endParaRPr>
          </a:p>
          <a:p>
            <a:pPr marL="171450" indent="-171450">
              <a:buFont typeface="Arial" panose="020B0604020202020204" pitchFamily="34" charset="0"/>
              <a:buChar char="•"/>
            </a:pPr>
            <a:r>
              <a:rPr lang="de-DE" dirty="0"/>
              <a:t>Das deutsche Start-Up </a:t>
            </a:r>
            <a:r>
              <a:rPr lang="de-DE" dirty="0" err="1"/>
              <a:t>cirplus</a:t>
            </a:r>
            <a:r>
              <a:rPr lang="de-DE" dirty="0"/>
              <a:t> ist ein globaler Marktplatz für Rezyklate und Kunststoffabfälle, der es sich zur Aufgabe gemacht hat, den Kauf und Verkauf von recycelten Kunststoffen einfacher und effizienter als bisher zu gestalten. Dieser B2B-Marktplatz verbindet die Kunststoff- und Recyclingindustrie. Der Schwerpunkt von </a:t>
            </a:r>
            <a:r>
              <a:rPr lang="de-DE" dirty="0" err="1"/>
              <a:t>cirplus</a:t>
            </a:r>
            <a:r>
              <a:rPr lang="de-DE" dirty="0"/>
              <a:t> liegt auf der Verbesserung der Qualität und Mengen von recycelten Kunststoffen. Zusätzlich werden Beratungsleistungen angeboten, um Unternehmen entlang der Wertschöpfungskette zu unterstützen, zum Beispiel bei der Verbesserung von Einsatzmaterialien, recyclinggerechtem Produktdesign oder Materialflüssen. </a:t>
            </a:r>
            <a:endParaRPr lang="de-DE" dirty="0">
              <a:cs typeface="Calibri"/>
            </a:endParaRPr>
          </a:p>
          <a:p>
            <a:pPr marL="171450" indent="-171450">
              <a:buFont typeface="Arial" panose="020B0604020202020204" pitchFamily="34" charset="0"/>
              <a:buChar char="•"/>
            </a:pPr>
            <a:endParaRPr lang="de-DE" dirty="0">
              <a:cs typeface="Calibri"/>
            </a:endParaRPr>
          </a:p>
          <a:p>
            <a:pPr marL="171450" indent="-171450">
              <a:buFont typeface="Arial" panose="020B0604020202020204" pitchFamily="34" charset="0"/>
              <a:buChar char="•"/>
            </a:pPr>
            <a:r>
              <a:rPr lang="de-DE" dirty="0"/>
              <a:t>Die deutsche Schwarz-Gruppe ist Eigentümerin von Lidl und Kaufland und gilt als Europas größte Einzelhandelskette. 2018 startete sie die „</a:t>
            </a:r>
            <a:r>
              <a:rPr lang="de-DE" dirty="0" err="1"/>
              <a:t>REset</a:t>
            </a:r>
            <a:r>
              <a:rPr lang="de-DE" dirty="0"/>
              <a:t> </a:t>
            </a:r>
            <a:r>
              <a:rPr lang="de-DE" dirty="0" err="1"/>
              <a:t>Plastic</a:t>
            </a:r>
            <a:r>
              <a:rPr lang="de-DE" dirty="0"/>
              <a:t>“-Strategie. Dabei handelt es sich um eine ehrgeizige, die wertschöpfungskettenübergreifende Strategie, die auf einer vertikalen Integration in das Abfall- und Materialmanagement basiert, mit dem Ziel, 100 % recycelbare Verpackungen einzuführen und Kunststoffabfälle zu reduzieren. Als ersten Baustein gründete die Schwarz-Gruppe im Jahr 2009 die Entsorgungsunternehmen </a:t>
            </a:r>
            <a:r>
              <a:rPr lang="de-DE" dirty="0" err="1"/>
              <a:t>GreenCycle</a:t>
            </a:r>
            <a:r>
              <a:rPr lang="de-DE" dirty="0"/>
              <a:t> (für das Management gruppeninterner Abfälle) und 2018 die digitale Entsorgungsplattform </a:t>
            </a:r>
            <a:r>
              <a:rPr lang="de-DE" dirty="0" err="1"/>
              <a:t>PreZero</a:t>
            </a:r>
            <a:r>
              <a:rPr lang="de-DE" dirty="0"/>
              <a:t> (für externe Partner im Markt). Darüber hinaus hat die Schwarz-Gruppe seit 2018 zwei Recyclingbetriebe übernommen: </a:t>
            </a:r>
            <a:r>
              <a:rPr lang="de-DE" dirty="0" err="1"/>
              <a:t>Tönsmeier</a:t>
            </a:r>
            <a:r>
              <a:rPr lang="de-DE" dirty="0"/>
              <a:t> in Deutschland und die Sky </a:t>
            </a:r>
            <a:r>
              <a:rPr lang="de-DE" dirty="0" err="1"/>
              <a:t>Plastic</a:t>
            </a:r>
            <a:r>
              <a:rPr lang="de-DE" dirty="0"/>
              <a:t> Group AG in Österreich. Die Schwarz-Gruppe ist der erste Einzelhändler, der in der Lage ist, Materialströme über die gesamte Wertschöpfungskette durch die vertikale Integration in das Rückgewinnungsmanagement und Recycling zu koordinieren. </a:t>
            </a:r>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17</a:t>
            </a:fld>
            <a:endParaRPr lang="de-DE"/>
          </a:p>
        </p:txBody>
      </p:sp>
    </p:spTree>
    <p:extLst>
      <p:ext uri="{BB962C8B-B14F-4D97-AF65-F5344CB8AC3E}">
        <p14:creationId xmlns:p14="http://schemas.microsoft.com/office/powerpoint/2010/main" val="1764591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Lassen Sie uns nun einmal die zirkulären Strategien Revue passieren. Wo haben Sie selbst im Alltag Produkte und Dienstleistungen genutzt, die in die Strategien passen? Welche interessanten Geschäftsmodelle fallen Ihnen ein? Auf welche Ziele zahlen diese ein? Entsprechen die Lösungen wirklich einer umfassenden Definition einer Circular Economy?</a:t>
            </a:r>
          </a:p>
        </p:txBody>
      </p:sp>
      <p:sp>
        <p:nvSpPr>
          <p:cNvPr id="4" name="Foliennummernplatzhalter 3"/>
          <p:cNvSpPr>
            <a:spLocks noGrp="1"/>
          </p:cNvSpPr>
          <p:nvPr>
            <p:ph type="sldNum" sz="quarter" idx="5"/>
          </p:nvPr>
        </p:nvSpPr>
        <p:spPr/>
        <p:txBody>
          <a:bodyPr/>
          <a:lstStyle/>
          <a:p>
            <a:fld id="{532E6510-8FD1-1541-B813-CB54FB7A5005}" type="slidenum">
              <a:rPr lang="de-DE" smtClean="0"/>
              <a:t>18</a:t>
            </a:fld>
            <a:endParaRPr lang="de-DE"/>
          </a:p>
        </p:txBody>
      </p:sp>
    </p:spTree>
    <p:extLst>
      <p:ext uri="{BB962C8B-B14F-4D97-AF65-F5344CB8AC3E}">
        <p14:creationId xmlns:p14="http://schemas.microsoft.com/office/powerpoint/2010/main" val="1546850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90000"/>
              </a:lnSpc>
              <a:spcBef>
                <a:spcPts val="1000"/>
              </a:spcBef>
            </a:pPr>
            <a:r>
              <a:rPr lang="de-DE" dirty="0"/>
              <a:t>Geschäftsmodelle sind ein zentraler Ansatzpunkt, der Unternehmen dabei befähigt, die Circular Economy unternehmerisch aufzugreifen. Im Idealfall stimmt ein Geschäftsmodell die zirkulären Wertschöpfungsaktivitäten mit unternehmerischen Chancen ab, um wirtschaftlichen Wert zu schaffen.</a:t>
            </a:r>
          </a:p>
          <a:p>
            <a:pPr>
              <a:lnSpc>
                <a:spcPct val="90000"/>
              </a:lnSpc>
              <a:spcBef>
                <a:spcPts val="1000"/>
              </a:spcBef>
            </a:pPr>
            <a:endParaRPr lang="de-DE" dirty="0"/>
          </a:p>
          <a:p>
            <a:pPr>
              <a:lnSpc>
                <a:spcPct val="90000"/>
              </a:lnSpc>
              <a:spcBef>
                <a:spcPts val="1000"/>
              </a:spcBef>
            </a:pPr>
            <a:r>
              <a:rPr lang="de-DE" dirty="0"/>
              <a:t>Die isolierte Optimierung und Gewinnmaximierung der Geschäftsmodelle einzelner Akteure erfüllt aber längst nicht mehr die Ansprüche einer Circular Economy. Um bestehende Wertschöpfungsketten effektiv in Wertschöpfungskreisläufe umzuwandeln, müssen zirkuläre Ökosysteme aus sich gegenseitig ergänzenden wertschöpfenden Akteuren ganzheitlich betrachtet und ausgestaltet werden</a:t>
            </a:r>
          </a:p>
          <a:p>
            <a:pPr>
              <a:lnSpc>
                <a:spcPct val="90000"/>
              </a:lnSpc>
              <a:spcBef>
                <a:spcPts val="1000"/>
              </a:spcBef>
            </a:pPr>
            <a:endParaRPr lang="de-DE" dirty="0"/>
          </a:p>
          <a:p>
            <a:pPr>
              <a:lnSpc>
                <a:spcPct val="90000"/>
              </a:lnSpc>
              <a:spcBef>
                <a:spcPts val="1000"/>
              </a:spcBef>
            </a:pPr>
            <a:r>
              <a:rPr lang="de-DE" dirty="0"/>
              <a:t>Die zirkulären Geschäftsmodelle der Akteure innerhalb des Wertschöpfungskreislaufs müssen aufeinander abgestimmt sein, wobei ein Akteur die Rolle eines zentralen </a:t>
            </a:r>
            <a:r>
              <a:rPr lang="de-DE" dirty="0" err="1"/>
              <a:t>Orchestrators</a:t>
            </a:r>
            <a:r>
              <a:rPr lang="de-DE" dirty="0"/>
              <a:t> übernimmt, damit die gemeinsamen Wertschöpfungsaktivitäten auf Systemebene eine echte Zirkularität erreichen.</a:t>
            </a:r>
          </a:p>
          <a:p>
            <a:endParaRPr lang="de-DE" dirty="0">
              <a:cs typeface="Calibri"/>
            </a:endParaRPr>
          </a:p>
          <a:p>
            <a:r>
              <a:rPr lang="de-DE" dirty="0"/>
              <a:t>Neben dem eher auf der Mikroebene angesiedelten Geschäftsmodell-Ökosystem, das sich auf die Kernpartnerschaften für die Bereitstellung zirkulärer Lösungen konzentriert, werden im breiteren Ökosystem auf der Meso- und Makroebene weitere relevante Stakeholder-Gruppen auf den Ebenen von Gemeinden, Kommunen und Staaten sowie der jeweiligen Kulturen umfasst und ist daher mit vielfältigen institutionellen Strukturen verbunden</a:t>
            </a:r>
            <a:r>
              <a:rPr lang="de-DE" dirty="0">
                <a:cs typeface="Calibri"/>
              </a:rPr>
              <a:t>.</a:t>
            </a:r>
          </a:p>
        </p:txBody>
      </p:sp>
      <p:sp>
        <p:nvSpPr>
          <p:cNvPr id="4" name="Foliennummernplatzhalter 3"/>
          <p:cNvSpPr>
            <a:spLocks noGrp="1"/>
          </p:cNvSpPr>
          <p:nvPr>
            <p:ph type="sldNum" sz="quarter" idx="5"/>
          </p:nvPr>
        </p:nvSpPr>
        <p:spPr/>
        <p:txBody>
          <a:bodyPr/>
          <a:lstStyle/>
          <a:p>
            <a:fld id="{532E6510-8FD1-1541-B813-CB54FB7A5005}" type="slidenum">
              <a:rPr lang="de-DE" smtClean="0"/>
              <a:t>20</a:t>
            </a:fld>
            <a:endParaRPr lang="de-DE"/>
          </a:p>
        </p:txBody>
      </p:sp>
    </p:spTree>
    <p:extLst>
      <p:ext uri="{BB962C8B-B14F-4D97-AF65-F5344CB8AC3E}">
        <p14:creationId xmlns:p14="http://schemas.microsoft.com/office/powerpoint/2010/main" val="3959921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Digitale Technologien sind ein Schlüsselelement für die Entwicklung der Circular Economy. Sie können zur Überwindung von Barrieren beitragen, die der Umsetzung von Kreislaufstrategien, Produkt-Service-Systemen und zirkulären Geschäftsmodellen im Wege stehen. </a:t>
            </a:r>
          </a:p>
          <a:p>
            <a:endParaRPr lang="de-DE" dirty="0"/>
          </a:p>
          <a:p>
            <a:r>
              <a:rPr lang="de-DE" dirty="0"/>
              <a:t>Die Verfügbarkeit von Informationen und die Transparenz, die durch Produktlebenszyklusdaten erzeugt werden, eröffnen weitreichende Möglichkeiten, um die Lebensdauer von Produkten zu verlängern, ihren Wert während ihrer Lebensdauer zu erhalten und Materialkreisläufe zu schließen.</a:t>
            </a:r>
          </a:p>
          <a:p>
            <a:endParaRPr lang="de-DE" dirty="0"/>
          </a:p>
          <a:p>
            <a:r>
              <a:rPr lang="de-DE" dirty="0"/>
              <a:t>Die Anwendung digitaler Technologien – wie das Internet der Dinge (</a:t>
            </a:r>
            <a:r>
              <a:rPr lang="de-DE" dirty="0" err="1"/>
              <a:t>IdD</a:t>
            </a:r>
            <a:r>
              <a:rPr lang="de-DE" dirty="0"/>
              <a:t>), digitale Zwillinge, digitale Produktpässe, Online-Plattformen, Blockchain-Technologie, Big Data, Analysen und künstliche Intelligenz – kann eine wichtige Rolle bei der Umsetzung der Circular Economy spielen.</a:t>
            </a:r>
          </a:p>
          <a:p>
            <a:endParaRPr lang="de-DE" dirty="0"/>
          </a:p>
          <a:p>
            <a:r>
              <a:rPr lang="de-DE" dirty="0"/>
              <a:t>Mit Hilfe digitaler Technologien kann die Informationslücke geschlossen werden, die derzeit verhindert, dass zirkuläre Strategien effektiv sind oder überhaupt angenommen werden. So könnte beispielsweise ein eindeutiger Identifikator oder Trackingcode (zum Beispiel Barcode, Radio-Frequenz-Identifikations-Tag oder molekularer Marker) zur Kennzeichnung von Produkten, Komponenten und Materialien verwendet werden. Der Produktpass (oder im engeren Sinne der Materialpass) liefert Akteuren im Wertschöpfungskreislauf Informationen über die Herkunft, die Zusammensetzung (einschließlich bedenklicher Stoffe), Reparatur- und Demontageanleitungen sowie Richtlinien für die Handhabung am Ende des Lebenszyklus.</a:t>
            </a:r>
          </a:p>
          <a:p>
            <a:endParaRPr lang="de-DE" dirty="0"/>
          </a:p>
          <a:p>
            <a:r>
              <a:rPr lang="de-DE" dirty="0"/>
              <a:t>Darüber hinaus könnten Informationen zum Lebenszyklus für bestimmte Produkte gesammelt und in entsprechenden Datenbanken gespeichert werden. So könnte beispielsweise der Zustand von Produkten und Komponenten mit Sensoren erfasst werden, um festzustellen, wie lange sie noch genutzt werden können. Darüber hinaus könnten Nutzungs- und Leistungsdaten dazu dienen, Möglichkeiten der Neuverwendung von Anlagen oder der Abstimmung von Angebot und Nachfrage in Sekundärmärkten zu erkennen. Letztlich könnten Unternehmen durch den Einsatz digitaler Technologien Produkte durch den Wertzyklus leiten, neue zirkuläre Wertangebote erschließen und neue zirkuläre Angebote bereitstellen.</a:t>
            </a:r>
          </a:p>
        </p:txBody>
      </p:sp>
      <p:sp>
        <p:nvSpPr>
          <p:cNvPr id="4" name="Foliennummernplatzhalter 3"/>
          <p:cNvSpPr>
            <a:spLocks noGrp="1"/>
          </p:cNvSpPr>
          <p:nvPr>
            <p:ph type="sldNum" sz="quarter" idx="5"/>
          </p:nvPr>
        </p:nvSpPr>
        <p:spPr/>
        <p:txBody>
          <a:bodyPr/>
          <a:lstStyle/>
          <a:p>
            <a:fld id="{532E6510-8FD1-1541-B813-CB54FB7A5005}" type="slidenum">
              <a:rPr lang="de-DE" smtClean="0"/>
              <a:t>21</a:t>
            </a:fld>
            <a:endParaRPr lang="de-DE"/>
          </a:p>
        </p:txBody>
      </p:sp>
    </p:spTree>
    <p:extLst>
      <p:ext uri="{BB962C8B-B14F-4D97-AF65-F5344CB8AC3E}">
        <p14:creationId xmlns:p14="http://schemas.microsoft.com/office/powerpoint/2010/main" val="1588655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Inhalte dieser Präsentation fokussieren sich auf die folgenden Themenfelder: </a:t>
            </a:r>
          </a:p>
          <a:p>
            <a:pPr marL="228600" indent="-228600">
              <a:buAutoNum type="arabicPeriod"/>
            </a:pPr>
            <a:r>
              <a:rPr lang="de-DE" dirty="0"/>
              <a:t>Erläuterung der Notwendigkeit des Übergangs zu einer Circular Economy </a:t>
            </a:r>
          </a:p>
          <a:p>
            <a:pPr marL="228600" indent="-228600">
              <a:buAutoNum type="arabicPeriod"/>
            </a:pPr>
            <a:r>
              <a:rPr lang="de-DE" dirty="0"/>
              <a:t>Beschreibung der Zielsetzungen einer Circular Economy </a:t>
            </a:r>
          </a:p>
          <a:p>
            <a:pPr marL="228600" indent="-228600">
              <a:buAutoNum type="arabicPeriod"/>
            </a:pPr>
            <a:r>
              <a:rPr lang="de-DE" dirty="0"/>
              <a:t>Rolle zirkulärer Ökosysteme und digitaler Technologien für die Umsetzung einer Circular Economy </a:t>
            </a:r>
          </a:p>
          <a:p>
            <a:pPr marL="228600" indent="-228600">
              <a:buAutoNum type="arabicPeriod"/>
            </a:pPr>
            <a:r>
              <a:rPr lang="de-DE" dirty="0"/>
              <a:t>Einführung in das Konzept der zirkulären Geschäftsmodelle </a:t>
            </a:r>
          </a:p>
          <a:p>
            <a:pPr marL="228600" indent="-228600">
              <a:buAutoNum type="arabicPeriod"/>
            </a:pPr>
            <a:r>
              <a:rPr lang="de-DE" dirty="0"/>
              <a:t>Vorstellung des Strategiespiels und der zu nutzenden Materialien </a:t>
            </a:r>
          </a:p>
        </p:txBody>
      </p:sp>
      <p:sp>
        <p:nvSpPr>
          <p:cNvPr id="4" name="Foliennummernplatzhalter 3"/>
          <p:cNvSpPr>
            <a:spLocks noGrp="1"/>
          </p:cNvSpPr>
          <p:nvPr>
            <p:ph type="sldNum" sz="quarter" idx="5"/>
          </p:nvPr>
        </p:nvSpPr>
        <p:spPr/>
        <p:txBody>
          <a:bodyPr/>
          <a:lstStyle/>
          <a:p>
            <a:fld id="{532E6510-8FD1-1541-B813-CB54FB7A5005}" type="slidenum">
              <a:rPr lang="de-DE" smtClean="0"/>
              <a:t>2</a:t>
            </a:fld>
            <a:endParaRPr lang="de-DE" dirty="0"/>
          </a:p>
        </p:txBody>
      </p:sp>
    </p:spTree>
    <p:extLst>
      <p:ext uri="{BB962C8B-B14F-4D97-AF65-F5344CB8AC3E}">
        <p14:creationId xmlns:p14="http://schemas.microsoft.com/office/powerpoint/2010/main" val="393359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der Abbildung wird dargestellt, wie</a:t>
            </a:r>
            <a:r>
              <a:rPr lang="de-DE" sz="1800" b="0" i="0" u="none" strike="noStrike" baseline="0" dirty="0">
                <a:solidFill>
                  <a:srgbClr val="000000"/>
                </a:solidFill>
                <a:latin typeface="Quay Sans ITC Std Book"/>
              </a:rPr>
              <a:t> digitale Serviceelemente zur Grundlage für </a:t>
            </a:r>
            <a:r>
              <a:rPr lang="de-DE" sz="1800" b="0" i="0" u="none" strike="noStrike" baseline="0" dirty="0">
                <a:solidFill>
                  <a:srgbClr val="000000"/>
                </a:solidFill>
                <a:latin typeface="Quay Sans ITC Std Medium"/>
              </a:rPr>
              <a:t>smarte Strategien im Bereich Wartung/Reparatur, Wiederverwendung, Wiederproduktion und Recycling werden können</a:t>
            </a:r>
            <a:r>
              <a:rPr lang="de-DE" sz="1800" b="0" i="0" u="none" strike="noStrike" baseline="0" dirty="0">
                <a:solidFill>
                  <a:srgbClr val="000000"/>
                </a:solidFill>
                <a:latin typeface="Quay Sans ITC Std Book"/>
              </a:rPr>
              <a:t>. </a:t>
            </a:r>
          </a:p>
          <a:p>
            <a:endParaRPr lang="de-DE" sz="1800" b="0" i="0" u="none" strike="noStrike" baseline="0" dirty="0">
              <a:solidFill>
                <a:srgbClr val="000000"/>
              </a:solidFill>
              <a:latin typeface="Quay Sans ITC Std Book"/>
            </a:endParaRPr>
          </a:p>
          <a:p>
            <a:pPr marL="285750" indent="-285750">
              <a:buFont typeface="Arial" panose="020B0604020202020204" pitchFamily="34" charset="0"/>
              <a:buChar char="•"/>
            </a:pPr>
            <a:r>
              <a:rPr lang="de-DE" sz="1800" b="0" i="0" u="none" strike="noStrike" baseline="0" dirty="0">
                <a:solidFill>
                  <a:srgbClr val="000000"/>
                </a:solidFill>
                <a:latin typeface="Quay Sans ITC Std Book"/>
              </a:rPr>
              <a:t>Smartes Recycling: Auf Materialebene können in einem Materialpass Informationen zur Demontage und den Materialeigenschaften verfügbar gemacht werden, auf deren Basis Entscheidungen über die passenden Recyclingprozesse getroffen werden können. </a:t>
            </a:r>
          </a:p>
          <a:p>
            <a:pPr marL="0" indent="0">
              <a:buFont typeface="Arial" panose="020B0604020202020204" pitchFamily="34" charset="0"/>
              <a:buNone/>
            </a:pPr>
            <a:endParaRPr lang="de-DE" sz="1800" b="0" i="0" u="none" strike="noStrike" baseline="0" dirty="0">
              <a:solidFill>
                <a:srgbClr val="000000"/>
              </a:solidFill>
              <a:latin typeface="Quay Sans ITC Std Book"/>
            </a:endParaRPr>
          </a:p>
          <a:p>
            <a:pPr marL="285750" indent="-285750">
              <a:buFont typeface="Arial" panose="020B0604020202020204" pitchFamily="34" charset="0"/>
              <a:buChar char="•"/>
            </a:pPr>
            <a:r>
              <a:rPr lang="de-DE" sz="1800" b="0" i="0" u="none" strike="noStrike" baseline="0" dirty="0">
                <a:solidFill>
                  <a:srgbClr val="000000"/>
                </a:solidFill>
                <a:latin typeface="Quay Sans ITC Std Book"/>
              </a:rPr>
              <a:t>Smarte Wiederproduktion und Wiederverwendung: digitale Technologien können Informationen zum Zustand und der Nutzungshistorie des Produktes und seiner Komponenten bereitstellen, auf deren Basis Entscheidungen zum verbleibenden Wert und einer entsprechenden Rücknahme, sowie zu einer möglichen Wiedervermarktung oder Wiederproduktion getroffen werden können. </a:t>
            </a:r>
          </a:p>
          <a:p>
            <a:pPr marL="285750" indent="-285750">
              <a:buFont typeface="Arial" panose="020B0604020202020204" pitchFamily="34" charset="0"/>
              <a:buChar char="•"/>
            </a:pPr>
            <a:endParaRPr lang="de-DE" sz="1800" b="0" i="0" u="none" strike="noStrike" baseline="0" dirty="0">
              <a:solidFill>
                <a:srgbClr val="000000"/>
              </a:solidFill>
              <a:latin typeface="Quay Sans ITC Std Book"/>
            </a:endParaRPr>
          </a:p>
          <a:p>
            <a:pPr marL="285750" indent="-285750">
              <a:buFont typeface="Arial" panose="020B0604020202020204" pitchFamily="34" charset="0"/>
              <a:buChar char="•"/>
            </a:pPr>
            <a:r>
              <a:rPr lang="de-DE" sz="1800" b="0" i="0" u="none" strike="noStrike" baseline="0" dirty="0">
                <a:solidFill>
                  <a:srgbClr val="000000"/>
                </a:solidFill>
                <a:latin typeface="Quay Sans ITC Std Book"/>
              </a:rPr>
              <a:t>Smarte Wartung und Reparatur: durch Komponentenüberwachung werden Hersteller in die Lage versetzt, die Funktionsfähigkeit des Produkts stetig erfassen und somit frühzeitig vorbeugende Reparaturarbeiten durchführen zu können. </a:t>
            </a:r>
          </a:p>
          <a:p>
            <a:pPr marL="285750" indent="-285750">
              <a:buFont typeface="Arial" panose="020B0604020202020204" pitchFamily="34" charset="0"/>
              <a:buChar char="•"/>
            </a:pPr>
            <a:endParaRPr lang="de-DE" sz="1800" b="0" i="0" u="none" strike="noStrike" baseline="0" dirty="0">
              <a:solidFill>
                <a:srgbClr val="000000"/>
              </a:solidFill>
              <a:latin typeface="Quay Sans ITC Std Book"/>
            </a:endParaRPr>
          </a:p>
          <a:p>
            <a:pPr marL="285750" indent="-285750">
              <a:buFont typeface="Arial" panose="020B0604020202020204" pitchFamily="34" charset="0"/>
              <a:buChar char="•"/>
            </a:pPr>
            <a:r>
              <a:rPr lang="de-DE" sz="1800" b="0" i="0" u="none" strike="noStrike" baseline="0" dirty="0">
                <a:solidFill>
                  <a:srgbClr val="000000"/>
                </a:solidFill>
                <a:latin typeface="Quay Sans ITC Std Book"/>
              </a:rPr>
              <a:t>Smarte Nutzung: Datenerfassungen zum Nutzerverhalten lassen Rückschlüsse auf mögliche Produktverbesserungen zu; diese können in das Produktdesign einfließen, mit dem Ziel die Benutzererfahrung zu verbessern. </a:t>
            </a:r>
          </a:p>
          <a:p>
            <a:pPr marL="285750" indent="-285750">
              <a:buFont typeface="Arial" panose="020B0604020202020204" pitchFamily="34" charset="0"/>
              <a:buChar char="•"/>
            </a:pPr>
            <a:endParaRPr lang="de-DE" sz="1800" b="0" i="0" u="none" strike="noStrike" baseline="0" dirty="0">
              <a:solidFill>
                <a:srgbClr val="000000"/>
              </a:solidFill>
              <a:latin typeface="Quay Sans ITC Std Book"/>
            </a:endParaRPr>
          </a:p>
          <a:p>
            <a:pPr algn="l"/>
            <a:endParaRPr lang="de-DE" sz="1800" b="0" i="0" u="none" strike="noStrike" baseline="0" dirty="0">
              <a:solidFill>
                <a:srgbClr val="000000"/>
              </a:solidFill>
              <a:latin typeface="Quay Sans ITC Std Book"/>
            </a:endParaRPr>
          </a:p>
          <a:p>
            <a:pPr marL="285750" indent="-2857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22</a:t>
            </a:fld>
            <a:endParaRPr lang="de-DE"/>
          </a:p>
        </p:txBody>
      </p:sp>
    </p:spTree>
    <p:extLst>
      <p:ext uri="{BB962C8B-B14F-4D97-AF65-F5344CB8AC3E}">
        <p14:creationId xmlns:p14="http://schemas.microsoft.com/office/powerpoint/2010/main" val="3294182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Die Inhalte des Strategiespiels und der Workshopmaterialien bauen auf wissenschaftlichen Erkenntnissen zu zirkulären Geschäftsmodellen auf.</a:t>
            </a:r>
            <a:endParaRPr lang="de-DE" dirty="0"/>
          </a:p>
          <a:p>
            <a:endParaRPr lang="de-DE" dirty="0"/>
          </a:p>
          <a:p>
            <a:r>
              <a:rPr lang="de-DE" dirty="0"/>
              <a:t>Im Rahmen der </a:t>
            </a:r>
            <a:r>
              <a:rPr lang="de-DE" i="0" dirty="0"/>
              <a:t>Circular Economy Initiative </a:t>
            </a:r>
            <a:r>
              <a:rPr lang="de-DE" i="1" dirty="0"/>
              <a:t>Deutschland (CEID) </a:t>
            </a:r>
            <a:r>
              <a:rPr lang="de-DE" dirty="0"/>
              <a:t>formulierten rund 130 Teilnehmende aus Wirtschaft, Wissenschaft und Zivilgesellschaft mit der „Circular Economy Roadmap für Deutschland“ Handlungsempfehlungen, die Entscheidungsträgern </a:t>
            </a:r>
            <a:r>
              <a:rPr lang="de-DE"/>
              <a:t>und -trägerinnen </a:t>
            </a:r>
            <a:r>
              <a:rPr lang="de-DE" dirty="0"/>
              <a:t>aus Politik, Wirtschaft und Wissenschaft Orientierung geben sollen für einen Übergang Deutschlands zu einer Circular Economy.</a:t>
            </a:r>
            <a:endParaRPr lang="en-US" dirty="0">
              <a:cs typeface="Calibri"/>
            </a:endParaRPr>
          </a:p>
          <a:p>
            <a:endParaRPr lang="de-DE" dirty="0"/>
          </a:p>
          <a:p>
            <a:r>
              <a:rPr lang="de-DE" dirty="0"/>
              <a:t>In interdisziplinären und branchenübergreifenden Arbeitsgruppen (AGs) erörterten die Expertinnen und Experten, wie zirkuläre Wirtschaftssysteme ermöglicht und umgesetzt werden können. Die Arbeit der AG zu zirkulären Geschäftsmodellen bildet die Grundlage für das Strategiespiel.</a:t>
            </a:r>
            <a:endParaRPr lang="de-DE" dirty="0">
              <a:cs typeface="Calibri"/>
            </a:endParaRPr>
          </a:p>
          <a:p>
            <a:endParaRPr lang="de-DE" dirty="0">
              <a:cs typeface="Calibri"/>
            </a:endParaRPr>
          </a:p>
          <a:p>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24</a:t>
            </a:fld>
            <a:endParaRPr lang="de-DE"/>
          </a:p>
        </p:txBody>
      </p:sp>
    </p:spTree>
    <p:extLst>
      <p:ext uri="{BB962C8B-B14F-4D97-AF65-F5344CB8AC3E}">
        <p14:creationId xmlns:p14="http://schemas.microsoft.com/office/powerpoint/2010/main" val="4273335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Aufbauend auf den erarbeiteten Inhalten der Circular Economy Initiative lassen sich zirkuläre Geschäftsmodelle in drei Schritten entwickeln: </a:t>
            </a:r>
          </a:p>
          <a:p>
            <a:r>
              <a:rPr lang="de-DE" dirty="0">
                <a:cs typeface="Calibri"/>
              </a:rPr>
              <a:t>- die Festlegung </a:t>
            </a:r>
            <a:r>
              <a:rPr lang="de-DE">
                <a:cs typeface="Calibri"/>
              </a:rPr>
              <a:t>der primären </a:t>
            </a:r>
            <a:r>
              <a:rPr lang="de-DE" dirty="0">
                <a:cs typeface="Calibri"/>
              </a:rPr>
              <a:t>(aktuellen) Rolle des Akteurs in der Wertschöpfung</a:t>
            </a:r>
          </a:p>
          <a:p>
            <a:r>
              <a:rPr lang="de-DE" dirty="0">
                <a:cs typeface="Calibri"/>
              </a:rPr>
              <a:t>- die Ableitung der daraus resultierenden, möglichen zirkulären Geschäftsmodellmuster</a:t>
            </a:r>
          </a:p>
          <a:p>
            <a:r>
              <a:rPr lang="de-DE" dirty="0">
                <a:cs typeface="Calibri"/>
              </a:rPr>
              <a:t>- die Entwicklung von Geschäftsmodellvarianten von Servicegrad 1-3</a:t>
            </a:r>
          </a:p>
          <a:p>
            <a:endParaRPr lang="de-DE" dirty="0">
              <a:cs typeface="Calibri"/>
            </a:endParaRPr>
          </a:p>
          <a:p>
            <a:r>
              <a:rPr lang="de-DE" dirty="0">
                <a:cs typeface="Calibri"/>
              </a:rPr>
              <a:t>Diese Schritte werden auf den nächsten Folien genauer erklärt.</a:t>
            </a:r>
          </a:p>
          <a:p>
            <a:endParaRPr lang="de-DE" dirty="0">
              <a:cs typeface="Calibri"/>
            </a:endParaRPr>
          </a:p>
          <a:p>
            <a:r>
              <a:rPr lang="de-DE" dirty="0">
                <a:cs typeface="Calibri"/>
              </a:rPr>
              <a:t>Daraus ergibt sich ein Typologie mit insgesamt 22 verschiedenen Geschäftsmodellmustern bzw. 43 Geschäftsmodellvarianten, die hier in der Tabelle ansatzweise zu sehen ist.</a:t>
            </a:r>
          </a:p>
        </p:txBody>
      </p:sp>
      <p:sp>
        <p:nvSpPr>
          <p:cNvPr id="4" name="Foliennummernplatzhalter 3"/>
          <p:cNvSpPr>
            <a:spLocks noGrp="1"/>
          </p:cNvSpPr>
          <p:nvPr>
            <p:ph type="sldNum" sz="quarter" idx="5"/>
          </p:nvPr>
        </p:nvSpPr>
        <p:spPr/>
        <p:txBody>
          <a:bodyPr/>
          <a:lstStyle/>
          <a:p>
            <a:fld id="{532E6510-8FD1-1541-B813-CB54FB7A5005}" type="slidenum">
              <a:rPr lang="de-DE" smtClean="0"/>
              <a:t>25</a:t>
            </a:fld>
            <a:endParaRPr lang="de-DE"/>
          </a:p>
        </p:txBody>
      </p:sp>
    </p:spTree>
    <p:extLst>
      <p:ext uri="{BB962C8B-B14F-4D97-AF65-F5344CB8AC3E}">
        <p14:creationId xmlns:p14="http://schemas.microsoft.com/office/powerpoint/2010/main" val="1367940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Bei der Festlegung der primären Rolle in der Wertschöpfung gibt es eine Vielzahl an Möglichkeiten. So können die neuen Geschäftsmodelle beispielsweise aus der Rolle bzw. Perspektive von Lieferanten, Herstellern, Reparaturdienstleistern oder Logistikdienstleistern entwickelt werden. Allerdings können sich in einer Circular Economy die jeweiligen Positionen der Akteure in der Wertschöpfungskette ändern. Akteure müssen ggf. jenseits ihrer traditionellen Rolle agieren und zusätzliche Rollen übernehmen.</a:t>
            </a:r>
          </a:p>
        </p:txBody>
      </p:sp>
      <p:sp>
        <p:nvSpPr>
          <p:cNvPr id="4" name="Foliennummernplatzhalter 3"/>
          <p:cNvSpPr>
            <a:spLocks noGrp="1"/>
          </p:cNvSpPr>
          <p:nvPr>
            <p:ph type="sldNum" sz="quarter" idx="5"/>
          </p:nvPr>
        </p:nvSpPr>
        <p:spPr/>
        <p:txBody>
          <a:bodyPr/>
          <a:lstStyle/>
          <a:p>
            <a:fld id="{532E6510-8FD1-1541-B813-CB54FB7A5005}" type="slidenum">
              <a:rPr lang="de-DE" smtClean="0"/>
              <a:t>26</a:t>
            </a:fld>
            <a:endParaRPr lang="de-DE"/>
          </a:p>
        </p:txBody>
      </p:sp>
    </p:spTree>
    <p:extLst>
      <p:ext uri="{BB962C8B-B14F-4D97-AF65-F5344CB8AC3E}">
        <p14:creationId xmlns:p14="http://schemas.microsoft.com/office/powerpoint/2010/main" val="369389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27</a:t>
            </a:fld>
            <a:endParaRPr lang="de-DE"/>
          </a:p>
        </p:txBody>
      </p:sp>
    </p:spTree>
    <p:extLst>
      <p:ext uri="{BB962C8B-B14F-4D97-AF65-F5344CB8AC3E}">
        <p14:creationId xmlns:p14="http://schemas.microsoft.com/office/powerpoint/2010/main" val="3589079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Über die Umsetzung des Geschäftsmodellmusters entscheidet nun der Servicegrad. </a:t>
            </a:r>
            <a:r>
              <a:rPr lang="de-DE" dirty="0"/>
              <a:t>Der Servicegrad zirkulärer Geschäftsmodelle lässt sich als Kontinuum aus produkt-, nutzungs- und ergebnisorientierten Dienstleistungen darstellen: ein </a:t>
            </a:r>
            <a:r>
              <a:rPr lang="de-DE" dirty="0">
                <a:cs typeface="Calibri"/>
              </a:rPr>
              <a:t>Produkt-Service-System mit einem hohen Produktbestandteil oder einem hohen Dienstleistungsbestandteil. </a:t>
            </a:r>
          </a:p>
          <a:p>
            <a:endParaRPr lang="de-DE" dirty="0">
              <a:cs typeface="Calibri"/>
            </a:endParaRPr>
          </a:p>
          <a:p>
            <a:r>
              <a:rPr lang="de-DE" dirty="0">
                <a:cs typeface="Calibri"/>
              </a:rPr>
              <a:t>Bei produktorientierten Geschäftsmodellen haben die Unternehmen den Anreiz, die Anzahl der verkauften Produkte zu maximieren. Hierdurch soll der Umsatz gesteigert, der Marktanteil erhöht und Gewinne erzielt werden. Es handelt sich um Produkte und Leistungen mit starkem Produktbezug, z.B. Beratung und Betreuung.</a:t>
            </a:r>
          </a:p>
          <a:p>
            <a:endParaRPr lang="de-DE" dirty="0">
              <a:cs typeface="Calibri"/>
            </a:endParaRPr>
          </a:p>
          <a:p>
            <a:r>
              <a:rPr lang="de-DE" dirty="0">
                <a:cs typeface="Calibri"/>
              </a:rPr>
              <a:t>Bei dienstleistungsorientierten Geschäftsmodellen ist der Anreiz ein anderer. Unternehmen verdienen Geld, indem sie für die angebotene Dienstleistung bezahlt werden, und die Produkte und Verbrauchsmaterialien, die bei der Erbringung der Dienstleistung eine Rolle spielen, werden zu Kostenfaktoren. So haben Unternehmen also einen Anreiz, die Lebensdauer von Produkten zu verlängern, sie möglichst intensiv zu nutzen, sie möglichst kosten- und materialeffizient herzustellen und Teile nach Ende der Produktlebensdauer wiederzuverwenden.</a:t>
            </a:r>
          </a:p>
          <a:p>
            <a:endParaRPr lang="de-DE" dirty="0">
              <a:cs typeface="Calibri"/>
            </a:endParaRPr>
          </a:p>
          <a:p>
            <a:r>
              <a:rPr lang="de-DE" dirty="0">
                <a:cs typeface="Calibri"/>
              </a:rPr>
              <a:t>Nutzungsorientierte Dienstleistungen können z.B. Produktleasing, Miet- oder Sharing-Angebote oder Produkt-Pooling sein.</a:t>
            </a:r>
          </a:p>
          <a:p>
            <a:r>
              <a:rPr lang="de-DE" dirty="0">
                <a:cs typeface="Calibri"/>
              </a:rPr>
              <a:t>Unter ergebnisorientierten Dienstleistungen versteht man z.B. Outsourcing, Pay-per-Service-Unit oder ein funktionales Ergebnis.</a:t>
            </a:r>
          </a:p>
          <a:p>
            <a:endParaRPr lang="de-DE" dirty="0"/>
          </a:p>
          <a:p>
            <a:r>
              <a:rPr lang="de-DE" dirty="0"/>
              <a:t>Ergebnisorientierte Produkt-Service-Systeme werden als jene mit dem größten Potenzial für die </a:t>
            </a:r>
            <a:r>
              <a:rPr lang="de-DE" dirty="0" err="1"/>
              <a:t>Circular</a:t>
            </a:r>
            <a:r>
              <a:rPr lang="de-DE" dirty="0"/>
              <a:t> Economy angesehen, erfordern aber auch die radikalsten Veränderungen des Geschäftsmodells und haben sich daher bislang noch nicht in der Breite durchgesetzt.</a:t>
            </a:r>
            <a:endParaRPr lang="de-DE" dirty="0">
              <a:cs typeface="Calibri"/>
            </a:endParaRPr>
          </a:p>
          <a:p>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28</a:t>
            </a:fld>
            <a:endParaRPr lang="de-DE"/>
          </a:p>
        </p:txBody>
      </p:sp>
    </p:spTree>
    <p:extLst>
      <p:ext uri="{BB962C8B-B14F-4D97-AF65-F5344CB8AC3E}">
        <p14:creationId xmlns:p14="http://schemas.microsoft.com/office/powerpoint/2010/main" val="2221015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panose="020F0502020204030204"/>
              </a:rPr>
              <a:t>Zur Veranschaulichung des Kontinuums eines Produkt-Service-Systems dient der Anwendungsfall "Fernseher".</a:t>
            </a:r>
          </a:p>
          <a:p>
            <a:endParaRPr lang="de-DE" dirty="0">
              <a:cs typeface="Calibri" panose="020F0502020204030204"/>
            </a:endParaRPr>
          </a:p>
          <a:p>
            <a:r>
              <a:rPr lang="de-DE" dirty="0">
                <a:cs typeface="Calibri" panose="020F0502020204030204"/>
              </a:rPr>
              <a:t>Szenario 1 stellt ein produktorientiertes Geschäftsmodell für Fernsehgeräte dar.</a:t>
            </a:r>
            <a:r>
              <a:rPr lang="de-DE" dirty="0"/>
              <a:t> Diese Serviceebene konzentriert sich auf den Verkauf des Fernsehers</a:t>
            </a:r>
            <a:endParaRPr lang="de-DE" dirty="0">
              <a:cs typeface="Calibri" panose="020F0502020204030204"/>
            </a:endParaRPr>
          </a:p>
          <a:p>
            <a:r>
              <a:rPr lang="de-DE" dirty="0"/>
              <a:t>als Produkt mit zusätzlichen Dienstleistungen, z.B. Reparaturangebote. In diesem Fall ist die primäre </a:t>
            </a:r>
            <a:r>
              <a:rPr lang="de-DE" dirty="0" err="1"/>
              <a:t>Akteursrolle</a:t>
            </a:r>
            <a:r>
              <a:rPr lang="de-DE" dirty="0"/>
              <a:t> die eines Herstellers; eine weitere relevante Rolle könnte die des Reparaturdienstleisters sein. </a:t>
            </a:r>
            <a:endParaRPr lang="de-DE" dirty="0">
              <a:cs typeface="Calibri"/>
            </a:endParaRPr>
          </a:p>
          <a:p>
            <a:endParaRPr lang="de-DE" dirty="0">
              <a:cs typeface="Calibri"/>
            </a:endParaRPr>
          </a:p>
          <a:p>
            <a:r>
              <a:rPr lang="de-DE" dirty="0"/>
              <a:t>Szenario 2 stellt ein Geschäftsmodell dar, das auf dem Verkauf der (zeitlichen) Nutzung des Fernsehers basiert. Dies kann z.B. in der Form einer Fernsehgerät-Vermietung oder eines Fernsehgerät-Leasings (+ möglicher weiterer Serviceleistungen) stattfinden. Hierbei besteht die primäre Rolle des Akteurs in der des Einzelhändlers. Aber auch weitere Rollen wie z.B. Reparatur-/Wartungsdienstleister, Rückgewinnungsmanager oder Vermittler können nun von Relevanz sein.</a:t>
            </a:r>
            <a:endParaRPr lang="de-DE" dirty="0">
              <a:cs typeface="Calibri"/>
            </a:endParaRPr>
          </a:p>
          <a:p>
            <a:endParaRPr lang="de-DE" dirty="0">
              <a:cs typeface="Calibri"/>
            </a:endParaRPr>
          </a:p>
          <a:p>
            <a:r>
              <a:rPr lang="de-DE" dirty="0"/>
              <a:t>Szenario 3 zeigt ein ergebnisorientiertes Geschäftsmodell und basiert auf dem Verkauf der vom Fernseher erbrachten Leistung. Dies kann z.B. in der Form eines Pay-per-View-Modells oder eines Rundum-Service-Angebots (inkl. Softwareupdates) erfolgen. Hier zahlt der/die </a:t>
            </a:r>
            <a:r>
              <a:rPr lang="de-DE" dirty="0" err="1"/>
              <a:t>Benutzer:in</a:t>
            </a:r>
            <a:r>
              <a:rPr lang="de-DE" dirty="0"/>
              <a:t> nun nicht mehr für das Produkt, sondern für das bereitgestellte Ergebnis. Die primäre </a:t>
            </a:r>
            <a:r>
              <a:rPr lang="de-DE" dirty="0" err="1"/>
              <a:t>Akteursrolle</a:t>
            </a:r>
            <a:r>
              <a:rPr lang="de-DE" dirty="0"/>
              <a:t> ist die des Content-Anbieters. Wie in Szenario 2 kommen nun aber auch weitere relevante Rollen in Betracht. </a:t>
            </a:r>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29</a:t>
            </a:fld>
            <a:endParaRPr lang="de-DE"/>
          </a:p>
        </p:txBody>
      </p:sp>
    </p:spTree>
    <p:extLst>
      <p:ext uri="{BB962C8B-B14F-4D97-AF65-F5344CB8AC3E}">
        <p14:creationId xmlns:p14="http://schemas.microsoft.com/office/powerpoint/2010/main" val="2409321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Das Strategiespiel baut auf der Geschäftsmodelltypologie der CEID AG Zirkuläre Geschäftsmodelle auf.</a:t>
            </a:r>
          </a:p>
          <a:p>
            <a:endParaRPr lang="de-DE" dirty="0">
              <a:cs typeface="Calibri"/>
            </a:endParaRPr>
          </a:p>
          <a:p>
            <a:r>
              <a:rPr lang="de-DE" dirty="0">
                <a:cs typeface="Calibri"/>
              </a:rPr>
              <a:t>Das Strategiespiel wurde mit dem Ziel entwickelt, möglichst vielen Unternehmen zu ermöglichen, sich mit der Circular Economy auseinanderzusetzen und schließlich selbst zirkuläre Geschäftsmodelle zu entwickeln. </a:t>
            </a:r>
          </a:p>
          <a:p>
            <a:endParaRPr lang="de-DE" dirty="0">
              <a:cs typeface="Calibri"/>
            </a:endParaRPr>
          </a:p>
          <a:p>
            <a:r>
              <a:rPr lang="de-DE" dirty="0">
                <a:cs typeface="Calibri"/>
              </a:rPr>
              <a:t>Es soll Unternehmen dazu befähigen, sich selbstständig über mögliche zirkuläre Geschäftsmodell-Ansätze informieren zu können und ihr bisheriges Geschäftsmodell auf Basis des neuen Knowhows auf den Prüfstand zu stellen. Darüber hinaus sollen Unternehmen durch das Strategiespiel mögliche zirkuläre Lösungen für ihr </a:t>
            </a:r>
            <a:r>
              <a:rPr lang="de-DE">
                <a:cs typeface="Calibri"/>
              </a:rPr>
              <a:t>Unternehmen finden</a:t>
            </a:r>
            <a:r>
              <a:rPr lang="de-DE" dirty="0">
                <a:cs typeface="Calibri"/>
              </a:rPr>
              <a:t>. </a:t>
            </a:r>
          </a:p>
          <a:p>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31</a:t>
            </a:fld>
            <a:endParaRPr lang="de-DE"/>
          </a:p>
        </p:txBody>
      </p:sp>
    </p:spTree>
    <p:extLst>
      <p:ext uri="{BB962C8B-B14F-4D97-AF65-F5344CB8AC3E}">
        <p14:creationId xmlns:p14="http://schemas.microsoft.com/office/powerpoint/2010/main" val="25821808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a:rPr>
              <a:t>Das Strategiespiel umfasst fünf Kategorien von Spielkarten, die Ihnen zirkuläre Geschäftsmodelllösungen näherbringen. </a:t>
            </a:r>
          </a:p>
          <a:p>
            <a:endParaRPr lang="de-DE" dirty="0">
              <a:cs typeface="Calibri"/>
            </a:endParaRPr>
          </a:p>
          <a:p>
            <a:r>
              <a:rPr lang="de-DE" dirty="0">
                <a:cs typeface="Calibri"/>
              </a:rPr>
              <a:t>1. Neun </a:t>
            </a:r>
            <a:r>
              <a:rPr lang="de-DE" b="1" dirty="0">
                <a:cs typeface="Calibri"/>
              </a:rPr>
              <a:t>Aktionskarten </a:t>
            </a:r>
            <a:r>
              <a:rPr lang="de-DE" dirty="0">
                <a:cs typeface="Calibri"/>
              </a:rPr>
              <a:t>leiten Sie mit entsprechenden Anweisungen durch das Spiel.</a:t>
            </a:r>
          </a:p>
          <a:p>
            <a:r>
              <a:rPr lang="de-DE" dirty="0">
                <a:cs typeface="Calibri"/>
              </a:rPr>
              <a:t>2. Mithilfe von zehn </a:t>
            </a:r>
            <a:r>
              <a:rPr lang="de-DE" b="1" dirty="0">
                <a:cs typeface="Calibri"/>
              </a:rPr>
              <a:t>Rollenkarten</a:t>
            </a:r>
            <a:r>
              <a:rPr lang="de-DE" dirty="0">
                <a:cs typeface="Calibri"/>
              </a:rPr>
              <a:t> lernen Sie verschiedene Rollen im Wertschöpfungskreislauf kennen und identifizieren Ihre eigene Rolle.</a:t>
            </a:r>
          </a:p>
          <a:p>
            <a:r>
              <a:rPr lang="de-DE" dirty="0">
                <a:cs typeface="Calibri"/>
              </a:rPr>
              <a:t>3. Insgesamt gibt es 22 </a:t>
            </a:r>
            <a:r>
              <a:rPr lang="de-DE" b="1" dirty="0">
                <a:cs typeface="Calibri"/>
              </a:rPr>
              <a:t>"Muster"-Karten</a:t>
            </a:r>
            <a:r>
              <a:rPr lang="de-DE" dirty="0">
                <a:cs typeface="Calibri"/>
              </a:rPr>
              <a:t>, die Ihnen verschiedene grundlegende zirkuläre Geschäftsmodellmuster veranschaulichen.</a:t>
            </a:r>
          </a:p>
          <a:p>
            <a:r>
              <a:rPr lang="de-DE" dirty="0">
                <a:cs typeface="Calibri"/>
              </a:rPr>
              <a:t>4. Zu jedem Geschäftsmodellmuster wird ein illustrierendes Beispiel in Form der </a:t>
            </a:r>
            <a:r>
              <a:rPr lang="de-DE" b="1" dirty="0">
                <a:cs typeface="Calibri"/>
              </a:rPr>
              <a:t>"Praxisbeispiel"-Karten </a:t>
            </a:r>
            <a:r>
              <a:rPr lang="de-DE" dirty="0">
                <a:cs typeface="Calibri"/>
              </a:rPr>
              <a:t>beschrieben.</a:t>
            </a:r>
          </a:p>
          <a:p>
            <a:r>
              <a:rPr lang="de-DE" dirty="0">
                <a:cs typeface="Calibri"/>
              </a:rPr>
              <a:t>5. Sie lernen verschiedene Varianten der Geschäftsmodellmuster anhand der </a:t>
            </a:r>
            <a:r>
              <a:rPr lang="de-DE" b="1" dirty="0">
                <a:cs typeface="Calibri"/>
              </a:rPr>
              <a:t>"Variante"-Karten </a:t>
            </a:r>
            <a:r>
              <a:rPr lang="de-DE" dirty="0">
                <a:cs typeface="Calibri"/>
              </a:rPr>
              <a:t>kennen. Diese orientieren sich am jeweiligen Servicegrad des Geschäftsmodellmusters.</a:t>
            </a:r>
          </a:p>
          <a:p>
            <a:endParaRPr lang="de-DE" dirty="0">
              <a:cs typeface="Calibri"/>
            </a:endParaRPr>
          </a:p>
          <a:p>
            <a:endParaRPr lang="de-DE" dirty="0">
              <a:cs typeface="Calibri"/>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32</a:t>
            </a:fld>
            <a:endParaRPr lang="de-DE"/>
          </a:p>
        </p:txBody>
      </p:sp>
    </p:spTree>
    <p:extLst>
      <p:ext uri="{BB962C8B-B14F-4D97-AF65-F5344CB8AC3E}">
        <p14:creationId xmlns:p14="http://schemas.microsoft.com/office/powerpoint/2010/main" val="2424602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cs typeface="Calibri"/>
              </a:rPr>
              <a:t>Um sich dem Thema zirkuläre Geschäftsmodelle ein wenig weiter zu nähern, schauen wir uns einmal ein paar Beispiele an. Es werden nun drei der "Praxisbeispiel"-Karten unter den Teilnehmenden verteilt. </a:t>
            </a:r>
            <a:endParaRPr lang="en-US" dirty="0">
              <a:cs typeface="Calibri"/>
            </a:endParaRPr>
          </a:p>
          <a:p>
            <a:endParaRPr lang="de-DE" dirty="0"/>
          </a:p>
          <a:p>
            <a:r>
              <a:rPr lang="de-DE" dirty="0"/>
              <a:t>Bitte lesen Sie die Praxisbeispiele nacheinander laut vor.</a:t>
            </a:r>
            <a:r>
              <a:rPr lang="de-DE" dirty="0">
                <a:cs typeface="Calibri"/>
              </a:rPr>
              <a:t> Zu jedem der drei Praxisbeispiele klären wir die folgenden Fragen: </a:t>
            </a:r>
            <a:br>
              <a:rPr lang="de-DE" dirty="0">
                <a:cs typeface="+mn-lt"/>
              </a:rPr>
            </a:br>
            <a:r>
              <a:rPr lang="de-DE" dirty="0">
                <a:cs typeface="+mn-lt"/>
              </a:rPr>
              <a:t>1. </a:t>
            </a:r>
            <a:r>
              <a:rPr lang="de-DE" dirty="0">
                <a:cs typeface="Calibri"/>
              </a:rPr>
              <a:t>Gibt es Verständnisfragen?</a:t>
            </a:r>
          </a:p>
          <a:p>
            <a:r>
              <a:rPr lang="de-DE" dirty="0">
                <a:cs typeface="Calibri"/>
              </a:rPr>
              <a:t>2. Können Sie das beschriebene Geschäftsmodell nochmal in einem Satz zusammenfassen?</a:t>
            </a:r>
          </a:p>
          <a:p>
            <a:r>
              <a:rPr lang="de-DE" dirty="0">
                <a:cs typeface="Calibri"/>
              </a:rPr>
              <a:t>3. Was ist das Innovative an diesem Geschäftsmodell?</a:t>
            </a:r>
          </a:p>
          <a:p>
            <a:endParaRPr lang="de-DE" dirty="0">
              <a:cs typeface="Calibri"/>
            </a:endParaRPr>
          </a:p>
          <a:p>
            <a:endParaRPr lang="de-DE" dirty="0">
              <a:cs typeface="Calibri"/>
            </a:endParaRPr>
          </a:p>
        </p:txBody>
      </p:sp>
      <p:sp>
        <p:nvSpPr>
          <p:cNvPr id="4" name="Slide Number Placeholder 3"/>
          <p:cNvSpPr>
            <a:spLocks noGrp="1"/>
          </p:cNvSpPr>
          <p:nvPr>
            <p:ph type="sldNum" sz="quarter" idx="5"/>
          </p:nvPr>
        </p:nvSpPr>
        <p:spPr/>
        <p:txBody>
          <a:bodyPr/>
          <a:lstStyle/>
          <a:p>
            <a:fld id="{532E6510-8FD1-1541-B813-CB54FB7A5005}" type="slidenum">
              <a:rPr lang="de-DE" smtClean="0"/>
              <a:t>33</a:t>
            </a:fld>
            <a:endParaRPr lang="de-DE"/>
          </a:p>
        </p:txBody>
      </p:sp>
    </p:spTree>
    <p:extLst>
      <p:ext uri="{BB962C8B-B14F-4D97-AF65-F5344CB8AC3E}">
        <p14:creationId xmlns:p14="http://schemas.microsoft.com/office/powerpoint/2010/main" val="3614702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3</a:t>
            </a:fld>
            <a:endParaRPr lang="de-DE" dirty="0"/>
          </a:p>
        </p:txBody>
      </p:sp>
    </p:spTree>
    <p:extLst>
      <p:ext uri="{BB962C8B-B14F-4D97-AF65-F5344CB8AC3E}">
        <p14:creationId xmlns:p14="http://schemas.microsoft.com/office/powerpoint/2010/main" val="2385901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Zoomen wir uns nun raus: </a:t>
            </a:r>
            <a:endParaRPr lang="en-US" dirty="0"/>
          </a:p>
          <a:p>
            <a:pPr marL="228600" indent="-228600">
              <a:buFont typeface="+mj-lt"/>
              <a:buAutoNum type="arabicPeriod"/>
            </a:pPr>
            <a:r>
              <a:rPr lang="de-DE" dirty="0"/>
              <a:t>Haben Sie etwas Neues zum Thema zirkuläre Geschäftsmodelle gelernt?</a:t>
            </a:r>
            <a:endParaRPr lang="en-US" dirty="0">
              <a:cs typeface="Calibri" panose="020F0502020204030204"/>
            </a:endParaRPr>
          </a:p>
          <a:p>
            <a:pPr marL="228600" indent="-228600">
              <a:buFont typeface="+mj-lt"/>
              <a:buAutoNum type="arabicPeriod"/>
            </a:pPr>
            <a:r>
              <a:rPr lang="de-DE" dirty="0"/>
              <a:t>Was hat Sie überrascht?</a:t>
            </a:r>
            <a:endParaRPr lang="en-US" dirty="0">
              <a:cs typeface="Calibri" panose="020F0502020204030204"/>
            </a:endParaRPr>
          </a:p>
          <a:p>
            <a:pPr marL="228600" indent="-228600">
              <a:buFont typeface="+mj-lt"/>
              <a:buAutoNum type="arabicPeriod"/>
            </a:pPr>
            <a:r>
              <a:rPr lang="de-DE" dirty="0"/>
              <a:t>Was nehmen Sie mit?</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32E6510-8FD1-1541-B813-CB54FB7A5005}" type="slidenum">
              <a:rPr lang="de-DE" smtClean="0"/>
              <a:t>34</a:t>
            </a:fld>
            <a:endParaRPr lang="de-DE"/>
          </a:p>
        </p:txBody>
      </p:sp>
    </p:spTree>
    <p:extLst>
      <p:ext uri="{BB962C8B-B14F-4D97-AF65-F5344CB8AC3E}">
        <p14:creationId xmlns:p14="http://schemas.microsoft.com/office/powerpoint/2010/main" val="3056154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Unser Planet ist an seinen Grenzen. Wir nutzen mehr als wir haben. </a:t>
            </a:r>
            <a:r>
              <a:rPr lang="de-DE" sz="1200" dirty="0">
                <a:latin typeface="Calibri" panose="020F0502020204030204" pitchFamily="34" charset="0"/>
                <a:cs typeface="Calibri" panose="020F0502020204030204" pitchFamily="34" charset="0"/>
              </a:rPr>
              <a:t>Der </a:t>
            </a:r>
            <a:r>
              <a:rPr lang="de-DE" sz="1200" b="0" dirty="0">
                <a:latin typeface="Calibri" panose="020F0502020204030204" pitchFamily="34" charset="0"/>
                <a:cs typeface="Calibri" panose="020F0502020204030204" pitchFamily="34" charset="0"/>
              </a:rPr>
              <a:t>globale Ressourcenverbrauch hat sich von 27 Milliarden Tonnen im Jahr 1970 auf 92 Milliarden Tonnen im Jahr 2017 mehr als verdreifacht und damit verbraucht die Menschheit aktuell 1,75 Erden an Ressourcen pro Jahr. </a:t>
            </a:r>
          </a:p>
          <a:p>
            <a:pPr marL="0" marR="0" lvl="0" indent="0" algn="l" defTabSz="914400">
              <a:lnSpc>
                <a:spcPct val="100000"/>
              </a:lnSpc>
              <a:spcBef>
                <a:spcPts val="0"/>
              </a:spcBef>
              <a:spcAft>
                <a:spcPts val="0"/>
              </a:spcAft>
              <a:buClrTx/>
              <a:buSzTx/>
              <a:buFontTx/>
              <a:buNone/>
              <a:tabLst/>
              <a:defRPr/>
            </a:pPr>
            <a:endParaRPr lang="de-DE" sz="1200" b="0" dirty="0">
              <a:latin typeface="Calibri" panose="020F0502020204030204" pitchFamily="34" charset="0"/>
              <a:cs typeface="Calibri" panose="020F0502020204030204" pitchFamily="34" charset="0"/>
            </a:endParaRPr>
          </a:p>
          <a:p>
            <a:pPr>
              <a:defRPr/>
            </a:pPr>
            <a:endParaRPr lang="de-DE" dirty="0">
              <a:cs typeface="Calibri"/>
            </a:endParaRPr>
          </a:p>
          <a:p>
            <a:pPr>
              <a:defRPr/>
            </a:pPr>
            <a:r>
              <a:rPr lang="de-DE" dirty="0"/>
              <a:t> </a:t>
            </a:r>
            <a:endParaRPr lang="de-DE" dirty="0">
              <a:cs typeface="Calibri"/>
            </a:endParaRPr>
          </a:p>
          <a:p>
            <a:pPr>
              <a:defRPr/>
            </a:pPr>
            <a:endParaRPr lang="de-DE" dirty="0">
              <a:cs typeface="Calibri"/>
            </a:endParaRPr>
          </a:p>
          <a:p>
            <a:endParaRPr lang="de-DE" dirty="0">
              <a:effectLst/>
              <a:latin typeface="Calibri" panose="020F0502020204030204" pitchFamily="34" charset="0"/>
              <a:ea typeface="Calibri" panose="020F0502020204030204" pitchFamily="34" charset="0"/>
              <a:cs typeface="Calibri" panose="020F0502020204030204" pitchFamily="34" charset="0"/>
            </a:endParaRPr>
          </a:p>
          <a:p>
            <a:endParaRPr lang="de-DE"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de-DE"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4</a:t>
            </a:fld>
            <a:endParaRPr lang="de-DE" dirty="0"/>
          </a:p>
        </p:txBody>
      </p:sp>
    </p:spTree>
    <p:extLst>
      <p:ext uri="{BB962C8B-B14F-4D97-AF65-F5344CB8AC3E}">
        <p14:creationId xmlns:p14="http://schemas.microsoft.com/office/powerpoint/2010/main" val="4132498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Und das führt zu katastrophalen Auswirkungen. Denn der Ressourcenverbrauch treibt den Klimawandel und den Verlust der biologischen Vielfalt voran.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Calibri" panose="020F0502020204030204" pitchFamily="34" charset="0"/>
                <a:ea typeface="Calibri" panose="020F0502020204030204" pitchFamily="34" charset="0"/>
                <a:cs typeface="Times New Roman" panose="02020603050405020304" pitchFamily="18" charset="0"/>
              </a:rPr>
              <a:t>Die Grafik zeigt die planetaren Grenzen. Als planetare Grenzen werden ökologische Grenzen der Erde bezeichnet, deren Überschreitung die Stabilität des Ökosystems der Erde und damit die Lebensgrundlagen der Menschheit gefährdet. Sie wurden ursprünglich von einer 28-köpfigen Gruppe von Erdsystem- und Umweltwissenschaftlern unter Leitung von Johan Rockström (Stockholm </a:t>
            </a:r>
            <a:r>
              <a:rPr lang="de-DE" sz="1200" dirty="0" err="1">
                <a:effectLst/>
                <a:latin typeface="Calibri" panose="020F0502020204030204" pitchFamily="34" charset="0"/>
                <a:ea typeface="Calibri" panose="020F0502020204030204" pitchFamily="34" charset="0"/>
                <a:cs typeface="Times New Roman" panose="02020603050405020304" pitchFamily="18" charset="0"/>
              </a:rPr>
              <a:t>Resilience</a:t>
            </a:r>
            <a:r>
              <a:rPr lang="de-DE" sz="1200" dirty="0">
                <a:effectLst/>
                <a:latin typeface="Calibri" panose="020F0502020204030204" pitchFamily="34" charset="0"/>
                <a:ea typeface="Calibri" panose="020F0502020204030204" pitchFamily="34" charset="0"/>
                <a:cs typeface="Times New Roman" panose="02020603050405020304" pitchFamily="18" charset="0"/>
              </a:rPr>
              <a:t> </a:t>
            </a:r>
            <a:r>
              <a:rPr lang="de-DE" sz="1200" dirty="0" err="1">
                <a:effectLst/>
                <a:latin typeface="Calibri" panose="020F0502020204030204" pitchFamily="34" charset="0"/>
                <a:ea typeface="Calibri" panose="020F0502020204030204" pitchFamily="34" charset="0"/>
                <a:cs typeface="Times New Roman" panose="02020603050405020304" pitchFamily="18" charset="0"/>
              </a:rPr>
              <a:t>Centre</a:t>
            </a:r>
            <a:r>
              <a:rPr lang="de-DE" sz="1200" dirty="0">
                <a:effectLst/>
                <a:latin typeface="Calibri" panose="020F0502020204030204" pitchFamily="34" charset="0"/>
                <a:ea typeface="Calibri" panose="020F0502020204030204" pitchFamily="34" charset="0"/>
                <a:cs typeface="Times New Roman" panose="02020603050405020304" pitchFamily="18" charset="0"/>
              </a:rPr>
              <a:t>) entwickelt und 2009 erstmals veröffentlicht. Die planetaren Grenzen markieren den sicheren Handlungsraum für die Menschheit. Ursprünglich galten folgende Grenzen als überschritten: Klimawandel, biochemische Kreisläufe, Landnutzung, Biodiversität. In jüngster Zeit wurde zudem die Süßwasser- und Neuen Stoffe- (</a:t>
            </a:r>
            <a:r>
              <a:rPr lang="de-DE" sz="1200" dirty="0" err="1">
                <a:effectLst/>
                <a:latin typeface="Calibri" panose="020F0502020204030204" pitchFamily="34" charset="0"/>
                <a:ea typeface="Calibri" panose="020F0502020204030204" pitchFamily="34" charset="0"/>
                <a:cs typeface="Times New Roman" panose="02020603050405020304" pitchFamily="18" charset="0"/>
              </a:rPr>
              <a:t>Novel</a:t>
            </a:r>
            <a:r>
              <a:rPr lang="de-DE" sz="1200" dirty="0">
                <a:effectLst/>
                <a:latin typeface="Calibri" panose="020F0502020204030204" pitchFamily="34" charset="0"/>
                <a:ea typeface="Calibri" panose="020F0502020204030204" pitchFamily="34" charset="0"/>
                <a:cs typeface="Times New Roman" panose="02020603050405020304" pitchFamily="18" charset="0"/>
              </a:rPr>
              <a:t> </a:t>
            </a:r>
            <a:r>
              <a:rPr lang="de-DE" sz="1200" dirty="0" err="1">
                <a:effectLst/>
                <a:latin typeface="Calibri" panose="020F0502020204030204" pitchFamily="34" charset="0"/>
                <a:ea typeface="Calibri" panose="020F0502020204030204" pitchFamily="34" charset="0"/>
                <a:cs typeface="Times New Roman" panose="02020603050405020304" pitchFamily="18" charset="0"/>
              </a:rPr>
              <a:t>Entities</a:t>
            </a:r>
            <a:r>
              <a:rPr lang="de-DE" sz="1200" dirty="0">
                <a:effectLst/>
                <a:latin typeface="Calibri" panose="020F0502020204030204" pitchFamily="34" charset="0"/>
                <a:ea typeface="Calibri" panose="020F0502020204030204" pitchFamily="34" charset="0"/>
                <a:cs typeface="Times New Roman" panose="02020603050405020304" pitchFamily="18" charset="0"/>
              </a:rPr>
              <a:t>) Grenze als ebenfalls (zum Teil) überschritten definiert.</a:t>
            </a:r>
            <a:endParaRPr lang="de-DE" dirty="0">
              <a:cs typeface="Calibri" panose="020F0502020204030204"/>
            </a:endParaRPr>
          </a:p>
        </p:txBody>
      </p:sp>
      <p:sp>
        <p:nvSpPr>
          <p:cNvPr id="4" name="Foliennummernplatzhalter 3"/>
          <p:cNvSpPr>
            <a:spLocks noGrp="1"/>
          </p:cNvSpPr>
          <p:nvPr>
            <p:ph type="sldNum" sz="quarter" idx="5"/>
          </p:nvPr>
        </p:nvSpPr>
        <p:spPr/>
        <p:txBody>
          <a:bodyPr/>
          <a:lstStyle/>
          <a:p>
            <a:fld id="{532E6510-8FD1-1541-B813-CB54FB7A5005}" type="slidenum">
              <a:rPr lang="de-DE" smtClean="0"/>
              <a:t>5</a:t>
            </a:fld>
            <a:endParaRPr lang="de-DE"/>
          </a:p>
        </p:txBody>
      </p:sp>
    </p:spTree>
    <p:extLst>
      <p:ext uri="{BB962C8B-B14F-4D97-AF65-F5344CB8AC3E}">
        <p14:creationId xmlns:p14="http://schemas.microsoft.com/office/powerpoint/2010/main" val="842497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a:t>Das lineare Wirtschaftsmodell des "</a:t>
            </a:r>
            <a:r>
              <a:rPr lang="de-DE" sz="1200" dirty="0" err="1"/>
              <a:t>take</a:t>
            </a:r>
            <a:r>
              <a:rPr lang="de-DE" sz="1200" dirty="0"/>
              <a:t>, </a:t>
            </a:r>
            <a:r>
              <a:rPr lang="de-DE" sz="1200" dirty="0" err="1"/>
              <a:t>make</a:t>
            </a:r>
            <a:r>
              <a:rPr lang="de-DE" sz="1200" dirty="0"/>
              <a:t> and </a:t>
            </a:r>
            <a:r>
              <a:rPr lang="de-DE" sz="1200" dirty="0" err="1"/>
              <a:t>dispose</a:t>
            </a:r>
            <a:r>
              <a:rPr lang="de-DE" sz="1200" dirty="0"/>
              <a:t>" hat nicht nur zu drastischen Umweltauswirkungen geführt. Es ist zudem höchst ineffizient und geht mit großen Verlusten in der Wertschöpfung einher. </a:t>
            </a:r>
          </a:p>
          <a:p>
            <a:endParaRPr lang="de-DE" sz="1200" dirty="0"/>
          </a:p>
          <a:p>
            <a:r>
              <a:rPr lang="de-DE" sz="1200" dirty="0"/>
              <a:t>Darüber hinaus werden sich die aktuellen Abhängigkeiten von Rohstoffimporten zukünftig weiter verschärfen: die aktuell stattfindende Energie- und Mobilitätswende geht mit einer Änderung der Nachfrage von fossilen nach metallischen Rohstoffen und seltenen Erden einher. Auch die Nachfrage nach erneuerbaren Materialien steigt und kann vorrausichtlich nicht erfüllt werden.</a:t>
            </a:r>
            <a:endParaRPr lang="de-DE" dirty="0"/>
          </a:p>
          <a:p>
            <a:pPr marL="0" indent="0">
              <a:buNone/>
            </a:pPr>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6</a:t>
            </a:fld>
            <a:endParaRPr lang="de-DE"/>
          </a:p>
        </p:txBody>
      </p:sp>
    </p:spTree>
    <p:extLst>
      <p:ext uri="{BB962C8B-B14F-4D97-AF65-F5344CB8AC3E}">
        <p14:creationId xmlns:p14="http://schemas.microsoft.com/office/powerpoint/2010/main" val="3354084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Kreislaufwirtschaft bzw. die Circular Economy ist bei der Lösung dieser Krisen ein wichtiger Ansatz. </a:t>
            </a:r>
          </a:p>
          <a:p>
            <a:r>
              <a:rPr lang="de-DE" dirty="0"/>
              <a:t>Das Umfeld für die Entwicklung von zirkulären Lösung zeigt gute Rahmenbedingungen auf.</a:t>
            </a:r>
          </a:p>
          <a:p>
            <a:pPr marL="171450" indent="-171450">
              <a:buFont typeface="Arial" panose="020B0604020202020204" pitchFamily="34" charset="0"/>
              <a:buChar char="•"/>
            </a:pPr>
            <a:r>
              <a:rPr lang="de-DE" dirty="0"/>
              <a:t>Die Politik setzt einen immer konkreter werdenden Rahmen. </a:t>
            </a:r>
          </a:p>
          <a:p>
            <a:pPr marL="628650" lvl="1" indent="-171450">
              <a:buFont typeface="Arial" panose="020B0604020202020204" pitchFamily="34" charset="0"/>
              <a:buChar char="•"/>
            </a:pPr>
            <a:r>
              <a:rPr lang="de-DE" b="0" i="0" dirty="0">
                <a:solidFill>
                  <a:srgbClr val="233570"/>
                </a:solidFill>
                <a:effectLst/>
                <a:latin typeface="Sailec-Regular"/>
              </a:rPr>
              <a:t>Die Idee der Kreislaufwirtschaft findet sich in den Nachhaltigkeitszielen der Vereinten Nationen (</a:t>
            </a:r>
            <a:r>
              <a:rPr lang="de-DE" b="0" i="0" dirty="0" err="1">
                <a:solidFill>
                  <a:srgbClr val="233570"/>
                </a:solidFill>
                <a:effectLst/>
                <a:latin typeface="Sailec-Regular"/>
              </a:rPr>
              <a:t>Sustainable</a:t>
            </a:r>
            <a:r>
              <a:rPr lang="de-DE" b="0" i="0" dirty="0">
                <a:solidFill>
                  <a:srgbClr val="233570"/>
                </a:solidFill>
                <a:effectLst/>
                <a:latin typeface="Sailec-Regular"/>
              </a:rPr>
              <a:t> Development Goals) wieder. Ziel 12 fordert zu nachhaltigem Konsum und nachhaltigen Produktionsmustern auf ("</a:t>
            </a:r>
            <a:r>
              <a:rPr lang="de-DE" b="0" i="0" dirty="0" err="1">
                <a:solidFill>
                  <a:srgbClr val="233570"/>
                </a:solidFill>
                <a:effectLst/>
                <a:latin typeface="Sailec-Regular"/>
              </a:rPr>
              <a:t>Ensure</a:t>
            </a:r>
            <a:r>
              <a:rPr lang="de-DE" b="0" i="0" dirty="0">
                <a:solidFill>
                  <a:srgbClr val="233570"/>
                </a:solidFill>
                <a:effectLst/>
                <a:latin typeface="Sailec-Regular"/>
              </a:rPr>
              <a:t> </a:t>
            </a:r>
            <a:r>
              <a:rPr lang="de-DE" b="0" i="0" dirty="0" err="1">
                <a:solidFill>
                  <a:srgbClr val="233570"/>
                </a:solidFill>
                <a:effectLst/>
                <a:latin typeface="Sailec-Regular"/>
              </a:rPr>
              <a:t>sustainable</a:t>
            </a:r>
            <a:r>
              <a:rPr lang="de-DE" b="0" i="0" dirty="0">
                <a:solidFill>
                  <a:srgbClr val="233570"/>
                </a:solidFill>
                <a:effectLst/>
                <a:latin typeface="Sailec-Regular"/>
              </a:rPr>
              <a:t> </a:t>
            </a:r>
            <a:r>
              <a:rPr lang="de-DE" b="0" i="0" dirty="0" err="1">
                <a:solidFill>
                  <a:srgbClr val="233570"/>
                </a:solidFill>
                <a:effectLst/>
                <a:latin typeface="Sailec-Regular"/>
              </a:rPr>
              <a:t>consumption</a:t>
            </a:r>
            <a:r>
              <a:rPr lang="de-DE" b="0" i="0" dirty="0">
                <a:solidFill>
                  <a:srgbClr val="233570"/>
                </a:solidFill>
                <a:effectLst/>
                <a:latin typeface="Sailec-Regular"/>
              </a:rPr>
              <a:t> and </a:t>
            </a:r>
            <a:r>
              <a:rPr lang="de-DE" b="0" i="0" dirty="0" err="1">
                <a:solidFill>
                  <a:srgbClr val="233570"/>
                </a:solidFill>
                <a:effectLst/>
                <a:latin typeface="Sailec-Regular"/>
              </a:rPr>
              <a:t>production</a:t>
            </a:r>
            <a:r>
              <a:rPr lang="de-DE" b="0" i="0" dirty="0">
                <a:solidFill>
                  <a:srgbClr val="233570"/>
                </a:solidFill>
                <a:effectLst/>
                <a:latin typeface="Sailec-Regular"/>
              </a:rPr>
              <a:t> </a:t>
            </a:r>
            <a:r>
              <a:rPr lang="de-DE" b="0" i="0" dirty="0" err="1">
                <a:solidFill>
                  <a:srgbClr val="233570"/>
                </a:solidFill>
                <a:effectLst/>
                <a:latin typeface="Sailec-Regular"/>
              </a:rPr>
              <a:t>patterns</a:t>
            </a:r>
            <a:r>
              <a:rPr lang="de-DE" b="0" i="0" dirty="0">
                <a:solidFill>
                  <a:srgbClr val="233570"/>
                </a:solidFill>
                <a:effectLst/>
                <a:latin typeface="Sailec-Regular"/>
              </a:rPr>
              <a:t>").  https://sdgs.un.org/goals</a:t>
            </a:r>
          </a:p>
          <a:p>
            <a:pPr marL="628650" lvl="1" indent="-171450">
              <a:buFont typeface="Arial" panose="020B0604020202020204" pitchFamily="34" charset="0"/>
              <a:buChar char="•"/>
            </a:pPr>
            <a:r>
              <a:rPr lang="de-DE" dirty="0"/>
              <a:t>In Europa geben die Circular Economy Action Pläne der Europäischen Kommission eine ambitionierte Vision für die Kreislaufwirtschaft vor. https://environment.ec.europa.eu/strategy/circular-economy-action-plan_en</a:t>
            </a:r>
          </a:p>
          <a:p>
            <a:pPr marL="628650" lvl="1" indent="-171450">
              <a:buFont typeface="Arial" panose="020B0604020202020204" pitchFamily="34" charset="0"/>
              <a:buChar char="•"/>
            </a:pPr>
            <a:r>
              <a:rPr lang="de-DE" dirty="0"/>
              <a:t>Der deutsche Koalitionsvertrag 2021 enthält wichtige Absichtserklärungen zur Umsetzung einer Kreislaufwirtschaft in Deutschland https://www.bundesregierung.de/breg-de/service/gesetzesvorhaben/koalitionsvertrag-2021-1990800</a:t>
            </a:r>
          </a:p>
          <a:p>
            <a:pPr marL="171450" indent="-171450">
              <a:buFont typeface="Arial" panose="020B0604020202020204" pitchFamily="34" charset="0"/>
              <a:buChar char="•"/>
            </a:pPr>
            <a:r>
              <a:rPr lang="de-DE" dirty="0"/>
              <a:t>Die Wissenschaft zeigt immer eindringlicher die Notwendigkeit der Kreislaufwirtschaft auf und zeigt Wege, dahin zu kommen. </a:t>
            </a:r>
          </a:p>
          <a:p>
            <a:pPr marL="628650" lvl="1" indent="-171450">
              <a:buFont typeface="Arial" panose="020B0604020202020204" pitchFamily="34" charset="0"/>
              <a:buChar char="•"/>
            </a:pPr>
            <a:r>
              <a:rPr lang="de-DE" dirty="0"/>
              <a:t>Das International </a:t>
            </a:r>
            <a:r>
              <a:rPr lang="de-DE" dirty="0" err="1"/>
              <a:t>Resource</a:t>
            </a:r>
            <a:r>
              <a:rPr lang="de-DE" dirty="0"/>
              <a:t> Panel hat die Auswirkungen von Ressourcennutzung eindringlich aufgezeigt (Siehe vorherige Folien). </a:t>
            </a:r>
          </a:p>
          <a:p>
            <a:pPr marL="628650" lvl="1" indent="-171450">
              <a:buFont typeface="Arial" panose="020B0604020202020204" pitchFamily="34" charset="0"/>
              <a:buChar char="•"/>
            </a:pPr>
            <a:r>
              <a:rPr lang="de-DE" dirty="0"/>
              <a:t>Der Circularity Gap Report hat in 2021 viele Lösungswege aufgezeigt, wie eine global umgesetzte Kreislaufwirtschaft zur Erreichung der Klimaziele beitragen könnte, darunter unter anderem Ansätze im Bereich Wohnen, Ernährung und Mobilität. https://www.circularity-gap.world/2021</a:t>
            </a:r>
          </a:p>
          <a:p>
            <a:pPr marL="628650" lvl="1" indent="-171450">
              <a:buFont typeface="Arial" panose="020B0604020202020204" pitchFamily="34" charset="0"/>
              <a:buChar char="•"/>
            </a:pPr>
            <a:r>
              <a:rPr lang="de-DE" dirty="0"/>
              <a:t>In Deutschland hat die Circular Economy Initiative Deutschland mit Akteuren aus Politik, Wirtschaft, Wissenschaft und Gesellschaft eine Roadmap entwickelt, die konkrete Handlungsfelder und Maßnahmen für den Übergang zu einer Kreislaufwirtschaft benennt https://www.circular-economy-initiative.de/</a:t>
            </a:r>
          </a:p>
          <a:p>
            <a:pPr marL="628650" lvl="1" indent="-171450">
              <a:buFont typeface="Arial" panose="020B0604020202020204" pitchFamily="34" charset="0"/>
              <a:buChar char="•"/>
            </a:pPr>
            <a:r>
              <a:rPr lang="de-DE" dirty="0"/>
              <a:t>Das Projekt Circular Society Roadmap erarbeitet in einem transdisziplinären Format, wie die Gesellschaft transformiert werden müsste. </a:t>
            </a:r>
            <a:r>
              <a:rPr lang="de-DE" b="0" i="0" dirty="0">
                <a:solidFill>
                  <a:srgbClr val="333333"/>
                </a:solidFill>
                <a:effectLst/>
                <a:latin typeface="DIN"/>
              </a:rPr>
              <a:t>Der Begriff der “Circular Society”, den unterschiedliche Akteure aus Forschung und Praxis eingeführt haben, versucht Herangehensweisen anzuregen, die über technologische und marktorientierte Ansätze hinausgehen und versteht sich als Rahmenkonzept einer grundlegenden, am Konzept der Zirkularität orientierten sozial-ökologischen Transformation. https://www.hanssauerstiftung.de/roadmap/</a:t>
            </a:r>
          </a:p>
          <a:p>
            <a:pPr marL="171450" lvl="0" indent="-171450">
              <a:buFont typeface="Arial" panose="020B0604020202020204" pitchFamily="34" charset="0"/>
              <a:buChar char="•"/>
            </a:pPr>
            <a:r>
              <a:rPr lang="de-DE" b="0" i="0" dirty="0">
                <a:solidFill>
                  <a:srgbClr val="333333"/>
                </a:solidFill>
                <a:effectLst/>
                <a:latin typeface="DIN"/>
              </a:rPr>
              <a:t>Diverse Initiativen der Wirtschaft und Zivilgesellschaft arbeiten an Definitionen und Wegen:</a:t>
            </a:r>
          </a:p>
          <a:p>
            <a:pPr marL="628650" lvl="1" indent="-171450">
              <a:buFont typeface="Arial" panose="020B0604020202020204" pitchFamily="34" charset="0"/>
              <a:buChar char="•"/>
            </a:pPr>
            <a:r>
              <a:rPr lang="de-DE" b="0" i="0" dirty="0">
                <a:solidFill>
                  <a:srgbClr val="333333"/>
                </a:solidFill>
                <a:effectLst/>
                <a:latin typeface="DIN"/>
              </a:rPr>
              <a:t>Der Runde Tisch Reparatur setzt sich für eine neue Kultur der Reparatur ein. https://runder-tisch-reparatur.de/</a:t>
            </a:r>
          </a:p>
          <a:p>
            <a:pPr marL="628650" lvl="1" indent="-171450">
              <a:buFont typeface="Arial" panose="020B0604020202020204" pitchFamily="34" charset="0"/>
              <a:buChar char="•"/>
            </a:pPr>
            <a:r>
              <a:rPr lang="de-DE" b="0" i="0" dirty="0">
                <a:solidFill>
                  <a:srgbClr val="333333"/>
                </a:solidFill>
                <a:effectLst/>
                <a:latin typeface="DIN"/>
              </a:rPr>
              <a:t>Die Deutsche Initiative für Normung DIN erarbeitet bis 2023 mit der </a:t>
            </a:r>
            <a:r>
              <a:rPr lang="de-DE" b="0" i="0" dirty="0" err="1">
                <a:solidFill>
                  <a:srgbClr val="FFFFFF"/>
                </a:solidFill>
                <a:effectLst/>
                <a:latin typeface="DIN"/>
              </a:rPr>
              <a:t>Normungsroadmap</a:t>
            </a:r>
            <a:r>
              <a:rPr lang="de-DE" b="0" i="0" dirty="0">
                <a:solidFill>
                  <a:srgbClr val="FFFFFF"/>
                </a:solidFill>
                <a:effectLst/>
                <a:latin typeface="DIN"/>
              </a:rPr>
              <a:t> Circular Economy einen Überblick über den Status Quo der Normung im Bereich Circular Economy und Anforderungen und Herausforderungen für sieben Schwerpunktthemen und deren konkrete Handlungsbedarfe für zukünftige Normen und Standards. https://www.din.de/de/forschung-und-innovation/themen/circular-economy</a:t>
            </a:r>
          </a:p>
          <a:p>
            <a:pPr marL="628650" lvl="1" indent="-171450">
              <a:buFont typeface="Arial" panose="020B0604020202020204" pitchFamily="34" charset="0"/>
              <a:buChar char="•"/>
            </a:pPr>
            <a:r>
              <a:rPr lang="de-DE" b="0" dirty="0">
                <a:solidFill>
                  <a:srgbClr val="FFFFFF"/>
                </a:solidFill>
                <a:effectLst/>
                <a:latin typeface="Work Sans" panose="020B0604020202020204" pitchFamily="2" charset="0"/>
              </a:rPr>
              <a:t>Die PREVENT Waste Alliance ist ein Zusammenschluss von Organisationen aus Wirtschaft, Wissenschaft, Zivilgesellschaft und staatlichen Institutionen. Sie wurde im Mai 2019 in Berlin lanciert und dient als Plattform für Austausch und internationale Kooperation https://prevent-waste.net/en/about-us/</a:t>
            </a:r>
            <a:endParaRPr lang="de-DE" b="0" i="0" dirty="0">
              <a:solidFill>
                <a:srgbClr val="FFFFFF"/>
              </a:solidFill>
              <a:effectLst/>
              <a:latin typeface="DIN"/>
            </a:endParaRPr>
          </a:p>
          <a:p>
            <a:pPr marL="628650" lvl="1" indent="-171450">
              <a:buFont typeface="Arial" panose="020B0604020202020204" pitchFamily="34" charset="0"/>
              <a:buChar char="•"/>
            </a:pPr>
            <a:r>
              <a:rPr lang="de-DE" b="0" i="0" dirty="0">
                <a:solidFill>
                  <a:srgbClr val="FFFFFF"/>
                </a:solidFill>
                <a:effectLst/>
                <a:latin typeface="DIN"/>
              </a:rPr>
              <a:t>Verschiedene Verbände wie der BDE und BNW setzen sich für die Kreislaufwirtschaft ein. </a:t>
            </a:r>
          </a:p>
          <a:p>
            <a:pPr marL="628650" lvl="1"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532E6510-8FD1-1541-B813-CB54FB7A5005}" type="slidenum">
              <a:rPr lang="de-DE" smtClean="0"/>
              <a:t>7</a:t>
            </a:fld>
            <a:endParaRPr lang="de-DE"/>
          </a:p>
        </p:txBody>
      </p:sp>
    </p:spTree>
    <p:extLst>
      <p:ext uri="{BB962C8B-B14F-4D97-AF65-F5344CB8AC3E}">
        <p14:creationId xmlns:p14="http://schemas.microsoft.com/office/powerpoint/2010/main" val="841420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Deutschland haben wir noch keine Kreislaufwirtschaft etabliert – der Status-Quo entspricht eher einer kreislauforientierten Abfallwirtschaft. </a:t>
            </a:r>
          </a:p>
          <a:p>
            <a:endParaRPr lang="de-DE" dirty="0"/>
          </a:p>
          <a:p>
            <a:r>
              <a:rPr lang="de-DE" dirty="0"/>
              <a:t>Linkes Panel: Die Verwertungsquoten für unterschiedliche Abfallarten liegen in Deutschland teils schon recht hoch. Bei den Siedlungsabfällen erreichen wir fast 70%, bei den Bau- und Abbruchabfällen knapp 90%. Allerdings fokussieren diese Quoten auf Input Mengen in die Recyclingsysteme und geben keine Auskunft über die Qualität der produzierten Rezyklate/Sekundärrohstoffe. </a:t>
            </a:r>
          </a:p>
          <a:p>
            <a:endParaRPr lang="de-DE" dirty="0"/>
          </a:p>
          <a:p>
            <a:r>
              <a:rPr lang="de-DE" dirty="0"/>
              <a:t>Rechtes Panel: Die Qualität dieser Sekundärrohstoffe ist allerdings entscheidend, wenn wir durch deren Nutzung den Verbrauch von Primärrohstoffen einschränken wollen. Der Indikator </a:t>
            </a:r>
            <a:r>
              <a:rPr lang="de-DE" dirty="0" err="1"/>
              <a:t>DERec</a:t>
            </a:r>
            <a:r>
              <a:rPr lang="de-DE" dirty="0"/>
              <a:t> zeigt, dass in Deutschland derzeit theoretisch nur 13% Primärrohstoffe durch den Einsatz von Sekundärrohstoffen eingespart werden könnten. </a:t>
            </a:r>
          </a:p>
          <a:p>
            <a:endParaRPr lang="de-DE" dirty="0"/>
          </a:p>
          <a:p>
            <a:r>
              <a:rPr lang="de-DE" dirty="0"/>
              <a:t>Mittleres Panel: Diese Situation wird durch den Europäischen Indikator Circular Material Use Rate verdeutlicht, der ebenso den Anteil des recycelten Materials, der in die Wirtschaft zurückgeführt wird, abbildet. Hier liegt Deutschland im Vergleich zu anderen Staaten knapp unter dem Durchschnitt und weit hinter Ländern wie den Niederlanden oder Belgien. </a:t>
            </a:r>
          </a:p>
        </p:txBody>
      </p:sp>
      <p:sp>
        <p:nvSpPr>
          <p:cNvPr id="4" name="Foliennummernplatzhalter 3"/>
          <p:cNvSpPr>
            <a:spLocks noGrp="1"/>
          </p:cNvSpPr>
          <p:nvPr>
            <p:ph type="sldNum" sz="quarter" idx="5"/>
          </p:nvPr>
        </p:nvSpPr>
        <p:spPr/>
        <p:txBody>
          <a:bodyPr/>
          <a:lstStyle/>
          <a:p>
            <a:fld id="{532E6510-8FD1-1541-B813-CB54FB7A5005}" type="slidenum">
              <a:rPr lang="de-DE" smtClean="0"/>
              <a:t>8</a:t>
            </a:fld>
            <a:endParaRPr lang="de-DE"/>
          </a:p>
        </p:txBody>
      </p:sp>
    </p:spTree>
    <p:extLst>
      <p:ext uri="{BB962C8B-B14F-4D97-AF65-F5344CB8AC3E}">
        <p14:creationId xmlns:p14="http://schemas.microsoft.com/office/powerpoint/2010/main" val="3258497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cs typeface="Calibri" panose="020F0502020204030204"/>
              </a:rPr>
              <a:t>Lassen Sie die auf den letzten Folien vorgestellten Informationen einmal auf sich wirken. Haben Sie einige der Fakten zum aktuellen Ressourcenverbrauch überrascht? Welche Fakten stechen hier für Sie besonders heraus und an welcher Stelle waren Sie vielleicht auch gar nicht überrascht?</a:t>
            </a:r>
          </a:p>
          <a:p>
            <a:endParaRPr lang="de-DE" dirty="0">
              <a:cs typeface="Calibri" panose="020F0502020204030204"/>
            </a:endParaRPr>
          </a:p>
          <a:p>
            <a:r>
              <a:rPr lang="de-DE" dirty="0">
                <a:cs typeface="Calibri" panose="020F0502020204030204"/>
              </a:rPr>
              <a:t>Mit Blick auf Ihr eigenes Unternehmen und auch darüber hinaus: Welche (weiteren) Unternehmensrisiken sehen Sie durch das aktuelle lineare Wirtschaftssystem?</a:t>
            </a:r>
          </a:p>
        </p:txBody>
      </p:sp>
      <p:sp>
        <p:nvSpPr>
          <p:cNvPr id="4" name="Foliennummernplatzhalter 3"/>
          <p:cNvSpPr>
            <a:spLocks noGrp="1"/>
          </p:cNvSpPr>
          <p:nvPr>
            <p:ph type="sldNum" sz="quarter" idx="5"/>
          </p:nvPr>
        </p:nvSpPr>
        <p:spPr/>
        <p:txBody>
          <a:bodyPr/>
          <a:lstStyle/>
          <a:p>
            <a:fld id="{532E6510-8FD1-1541-B813-CB54FB7A5005}" type="slidenum">
              <a:rPr lang="de-DE" smtClean="0"/>
              <a:t>9</a:t>
            </a:fld>
            <a:endParaRPr lang="de-DE"/>
          </a:p>
        </p:txBody>
      </p:sp>
    </p:spTree>
    <p:extLst>
      <p:ext uri="{BB962C8B-B14F-4D97-AF65-F5344CB8AC3E}">
        <p14:creationId xmlns:p14="http://schemas.microsoft.com/office/powerpoint/2010/main" val="4126377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0D11F1D4-6BF0-8E43-A4A0-BC6603CA5E0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Fußzeilenplatzhalter 4">
            <a:extLst>
              <a:ext uri="{FF2B5EF4-FFF2-40B4-BE49-F238E27FC236}">
                <a16:creationId xmlns:a16="http://schemas.microsoft.com/office/drawing/2014/main" id="{BED166DD-7247-D34E-B3C5-613ACFE91F33}"/>
              </a:ext>
            </a:extLst>
          </p:cNvPr>
          <p:cNvSpPr>
            <a:spLocks noGrp="1"/>
          </p:cNvSpPr>
          <p:nvPr>
            <p:ph type="ftr" sz="quarter" idx="11"/>
          </p:nvPr>
        </p:nvSpPr>
        <p:spPr/>
        <p:txBody>
          <a:bodyPr/>
          <a:lstStyle/>
          <a:p>
            <a:r>
              <a:rPr lang="de-DE"/>
              <a:t>Einführung in die Circular Economy</a:t>
            </a:r>
          </a:p>
        </p:txBody>
      </p:sp>
      <p:sp>
        <p:nvSpPr>
          <p:cNvPr id="8" name="Oval 7">
            <a:extLst>
              <a:ext uri="{FF2B5EF4-FFF2-40B4-BE49-F238E27FC236}">
                <a16:creationId xmlns:a16="http://schemas.microsoft.com/office/drawing/2014/main" id="{C274F34C-4267-774B-9C07-E257C71CC1F0}"/>
              </a:ext>
            </a:extLst>
          </p:cNvPr>
          <p:cNvSpPr/>
          <p:nvPr userDrawn="1"/>
        </p:nvSpPr>
        <p:spPr>
          <a:xfrm>
            <a:off x="1651799" y="930730"/>
            <a:ext cx="8964578" cy="8964578"/>
          </a:xfrm>
          <a:prstGeom prst="ellipse">
            <a:avLst/>
          </a:prstGeom>
          <a:solidFill>
            <a:schemeClr val="bg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18CC294-0A00-F640-BF9C-F84E5B6A23CC}"/>
              </a:ext>
            </a:extLst>
          </p:cNvPr>
          <p:cNvSpPr/>
          <p:nvPr userDrawn="1"/>
        </p:nvSpPr>
        <p:spPr>
          <a:xfrm>
            <a:off x="2046210" y="-609213"/>
            <a:ext cx="8099577" cy="8099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ABB6D18-7A6F-6C45-ACD9-7510592D91A6}"/>
              </a:ext>
            </a:extLst>
          </p:cNvPr>
          <p:cNvSpPr/>
          <p:nvPr userDrawn="1"/>
        </p:nvSpPr>
        <p:spPr>
          <a:xfrm>
            <a:off x="1016799" y="930730"/>
            <a:ext cx="8964578" cy="8964578"/>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039837"/>
      </p:ext>
    </p:extLst>
  </p:cSld>
  <p:clrMapOvr>
    <a:masterClrMapping/>
  </p:clrMapOvr>
  <p:hf hdr="0" dt="0"/>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EB1A97-2717-C44D-817B-D67238E0380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6E4BEB3E-50D5-0648-9C13-30EF226E1DFA}"/>
              </a:ext>
            </a:extLst>
          </p:cNvPr>
          <p:cNvSpPr>
            <a:spLocks noGrp="1"/>
          </p:cNvSpPr>
          <p:nvPr>
            <p:ph idx="1"/>
          </p:nvPr>
        </p:nvSpPr>
        <p:spPr/>
        <p:txBody>
          <a:bodyPr/>
          <a:lstStyle/>
          <a:p>
            <a:r>
              <a:rPr lang="de-DE"/>
              <a:t>Mastertextformat bearbeiten
Zweite Ebene
Dritte Ebene
Vierte Ebene
Fünfte Ebene</a:t>
            </a:r>
          </a:p>
        </p:txBody>
      </p:sp>
      <p:sp>
        <p:nvSpPr>
          <p:cNvPr id="5" name="Fußzeilenplatzhalter 4">
            <a:extLst>
              <a:ext uri="{FF2B5EF4-FFF2-40B4-BE49-F238E27FC236}">
                <a16:creationId xmlns:a16="http://schemas.microsoft.com/office/drawing/2014/main" id="{DB156655-AAAE-F14C-95A8-E9A8BE578EB5}"/>
              </a:ext>
            </a:extLst>
          </p:cNvPr>
          <p:cNvSpPr>
            <a:spLocks noGrp="1"/>
          </p:cNvSpPr>
          <p:nvPr>
            <p:ph type="ftr" sz="quarter" idx="11"/>
          </p:nvPr>
        </p:nvSpPr>
        <p:spPr/>
        <p:txBody>
          <a:bodyPr/>
          <a:lstStyle/>
          <a:p>
            <a:r>
              <a:rPr lang="de-DE"/>
              <a:t>Einführung in die Circular Economy</a:t>
            </a:r>
          </a:p>
        </p:txBody>
      </p:sp>
    </p:spTree>
    <p:extLst>
      <p:ext uri="{BB962C8B-B14F-4D97-AF65-F5344CB8AC3E}">
        <p14:creationId xmlns:p14="http://schemas.microsoft.com/office/powerpoint/2010/main" val="3534365747"/>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D98A0B-295D-9940-B60E-34F4F745562D}"/>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533D1BD8-2E69-C644-BCE0-54C07207CAA2}"/>
              </a:ext>
            </a:extLst>
          </p:cNvPr>
          <p:cNvSpPr>
            <a:spLocks noGrp="1"/>
          </p:cNvSpPr>
          <p:nvPr>
            <p:ph type="ftr" sz="quarter" idx="11"/>
          </p:nvPr>
        </p:nvSpPr>
        <p:spPr/>
        <p:txBody>
          <a:bodyPr/>
          <a:lstStyle/>
          <a:p>
            <a:r>
              <a:rPr lang="de-DE"/>
              <a:t>Einführung in die Circular Economy</a:t>
            </a:r>
          </a:p>
        </p:txBody>
      </p:sp>
    </p:spTree>
    <p:extLst>
      <p:ext uri="{BB962C8B-B14F-4D97-AF65-F5344CB8AC3E}">
        <p14:creationId xmlns:p14="http://schemas.microsoft.com/office/powerpoint/2010/main" val="2726210768"/>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B0D86F2-9A69-9947-B97A-5F6E886A33B5}"/>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39239829"/>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G_dunkel">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ADBE5BB9-EAC0-FB43-8027-EFE38F309445}"/>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D1770868-FED7-ED4F-8321-F0DAB0D8C7A5}"/>
              </a:ext>
            </a:extLst>
          </p:cNvPr>
          <p:cNvSpPr>
            <a:spLocks noGrp="1"/>
          </p:cNvSpPr>
          <p:nvPr>
            <p:ph type="ftr" sz="quarter" idx="11"/>
          </p:nvPr>
        </p:nvSpPr>
        <p:spPr/>
        <p:txBody>
          <a:bodyPr/>
          <a:lstStyle>
            <a:lvl1pPr>
              <a:defRPr>
                <a:solidFill>
                  <a:schemeClr val="bg1"/>
                </a:solidFill>
              </a:defRPr>
            </a:lvl1pPr>
          </a:lstStyle>
          <a:p>
            <a:r>
              <a:rPr lang="de-DE"/>
              <a:t>Einführung in die </a:t>
            </a:r>
            <a:r>
              <a:rPr lang="de-DE" err="1"/>
              <a:t>Circular</a:t>
            </a:r>
            <a:r>
              <a:rPr lang="de-DE"/>
              <a:t> Economy</a:t>
            </a:r>
          </a:p>
        </p:txBody>
      </p:sp>
      <p:sp>
        <p:nvSpPr>
          <p:cNvPr id="7" name="Titelplatzhalter 1">
            <a:extLst>
              <a:ext uri="{FF2B5EF4-FFF2-40B4-BE49-F238E27FC236}">
                <a16:creationId xmlns:a16="http://schemas.microsoft.com/office/drawing/2014/main" id="{EC7D7787-0A3F-AC44-96AE-C9BB8C9E7702}"/>
              </a:ext>
            </a:extLst>
          </p:cNvPr>
          <p:cNvSpPr>
            <a:spLocks noGrp="1"/>
          </p:cNvSpPr>
          <p:nvPr>
            <p:ph type="title"/>
          </p:nvPr>
        </p:nvSpPr>
        <p:spPr>
          <a:xfrm>
            <a:off x="300038" y="272716"/>
            <a:ext cx="11591924" cy="687983"/>
          </a:xfrm>
          <a:prstGeom prst="rect">
            <a:avLst/>
          </a:prstGeom>
        </p:spPr>
        <p:txBody>
          <a:bodyPr vert="horz" lIns="0" tIns="0" rIns="0" bIns="0" rtlCol="0" anchor="t" anchorCtr="0">
            <a:noAutofit/>
          </a:bodyPr>
          <a:lstStyle/>
          <a:p>
            <a:r>
              <a:rPr lang="de-DE"/>
              <a:t>Mastertitelformat bearbeiten</a:t>
            </a:r>
          </a:p>
        </p:txBody>
      </p:sp>
    </p:spTree>
    <p:extLst>
      <p:ext uri="{BB962C8B-B14F-4D97-AF65-F5344CB8AC3E}">
        <p14:creationId xmlns:p14="http://schemas.microsoft.com/office/powerpoint/2010/main" val="3724552332"/>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Inhalt - nur Überschrift">
    <p:spTree>
      <p:nvGrpSpPr>
        <p:cNvPr id="1" name=""/>
        <p:cNvGrpSpPr/>
        <p:nvPr/>
      </p:nvGrpSpPr>
      <p:grpSpPr>
        <a:xfrm>
          <a:off x="0" y="0"/>
          <a:ext cx="0" cy="0"/>
          <a:chOff x="0" y="0"/>
          <a:chExt cx="0" cy="0"/>
        </a:xfrm>
      </p:grpSpPr>
      <p:sp>
        <p:nvSpPr>
          <p:cNvPr id="7" name="Textplatzhalter 2"/>
          <p:cNvSpPr>
            <a:spLocks noGrp="1"/>
          </p:cNvSpPr>
          <p:nvPr>
            <p:ph type="body" sz="quarter" idx="10" hasCustomPrompt="1"/>
          </p:nvPr>
        </p:nvSpPr>
        <p:spPr>
          <a:xfrm>
            <a:off x="335360" y="356660"/>
            <a:ext cx="10465163" cy="384043"/>
          </a:xfrm>
          <a:prstGeom prst="rect">
            <a:avLst/>
          </a:prstGeom>
          <a:noFill/>
        </p:spPr>
        <p:txBody>
          <a:bodyPr lIns="0" tIns="0" rIns="0" bIns="0"/>
          <a:lstStyle>
            <a:lvl1pPr marL="0" indent="0">
              <a:spcBef>
                <a:spcPts val="0"/>
              </a:spcBef>
              <a:buNone/>
              <a:defRPr sz="2667" b="1" baseline="0">
                <a:solidFill>
                  <a:schemeClr val="tx1"/>
                </a:solidFill>
              </a:defRPr>
            </a:lvl1pPr>
          </a:lstStyle>
          <a:p>
            <a:pPr lvl="0"/>
            <a:r>
              <a:rPr lang="de-DE"/>
              <a:t>Überschrift (Arial 20 fett), optionale </a:t>
            </a:r>
            <a:r>
              <a:rPr lang="de-DE" err="1"/>
              <a:t>Subline</a:t>
            </a:r>
            <a:r>
              <a:rPr lang="de-DE"/>
              <a:t> (Arial 20 (nicht fett), Zeilenabstand 1)</a:t>
            </a:r>
          </a:p>
        </p:txBody>
      </p:sp>
      <p:pic>
        <p:nvPicPr>
          <p:cNvPr id="11" name="Grafik 10">
            <a:extLst>
              <a:ext uri="{FF2B5EF4-FFF2-40B4-BE49-F238E27FC236}">
                <a16:creationId xmlns:a16="http://schemas.microsoft.com/office/drawing/2014/main" id="{6EBFB8E0-99ED-431E-AA44-47BD3398A1BF}"/>
              </a:ext>
            </a:extLst>
          </p:cNvPr>
          <p:cNvPicPr>
            <a:picLocks noChangeAspect="1"/>
          </p:cNvPicPr>
          <p:nvPr userDrawn="1"/>
        </p:nvPicPr>
        <p:blipFill rotWithShape="1">
          <a:blip r:embed="rId2"/>
          <a:srcRect r="62948"/>
          <a:stretch/>
        </p:blipFill>
        <p:spPr>
          <a:xfrm>
            <a:off x="10896533" y="356658"/>
            <a:ext cx="960107" cy="551671"/>
          </a:xfrm>
          <a:prstGeom prst="rect">
            <a:avLst/>
          </a:prstGeom>
        </p:spPr>
      </p:pic>
      <p:sp>
        <p:nvSpPr>
          <p:cNvPr id="12" name="Rechteck 11">
            <a:extLst>
              <a:ext uri="{FF2B5EF4-FFF2-40B4-BE49-F238E27FC236}">
                <a16:creationId xmlns:a16="http://schemas.microsoft.com/office/drawing/2014/main" id="{0F204018-6A3A-4457-856F-DEDFC4C5BA4A}"/>
              </a:ext>
            </a:extLst>
          </p:cNvPr>
          <p:cNvSpPr/>
          <p:nvPr userDrawn="1"/>
        </p:nvSpPr>
        <p:spPr>
          <a:xfrm>
            <a:off x="0" y="6664155"/>
            <a:ext cx="12192000" cy="193845"/>
          </a:xfrm>
          <a:prstGeom prst="rect">
            <a:avLst/>
          </a:prstGeom>
          <a:solidFill>
            <a:srgbClr val="E0E69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400"/>
          </a:p>
        </p:txBody>
      </p:sp>
      <p:sp>
        <p:nvSpPr>
          <p:cNvPr id="6" name="Textplatzhalter 4">
            <a:extLst>
              <a:ext uri="{FF2B5EF4-FFF2-40B4-BE49-F238E27FC236}">
                <a16:creationId xmlns:a16="http://schemas.microsoft.com/office/drawing/2014/main" id="{EFC746F0-7579-4E86-8CF9-3E37FF96CF75}"/>
              </a:ext>
            </a:extLst>
          </p:cNvPr>
          <p:cNvSpPr>
            <a:spLocks noGrp="1"/>
          </p:cNvSpPr>
          <p:nvPr>
            <p:ph type="body" sz="quarter" idx="12" hasCustomPrompt="1"/>
          </p:nvPr>
        </p:nvSpPr>
        <p:spPr>
          <a:xfrm>
            <a:off x="335361" y="6165331"/>
            <a:ext cx="7498684" cy="240000"/>
          </a:xfrm>
          <a:prstGeom prst="rect">
            <a:avLst/>
          </a:prstGeom>
        </p:spPr>
        <p:txBody>
          <a:bodyPr lIns="0" tIns="0" rIns="0" bIns="0"/>
          <a:lstStyle>
            <a:lvl1pPr marL="0" indent="0">
              <a:buNone/>
              <a:defRPr sz="1067">
                <a:solidFill>
                  <a:schemeClr val="tx1"/>
                </a:solidFill>
                <a:latin typeface="+mn-lt"/>
              </a:defRPr>
            </a:lvl1pPr>
            <a:lvl2pPr marL="609585" indent="0">
              <a:buNone/>
              <a:defRPr>
                <a:latin typeface="+mj-lt"/>
              </a:defRPr>
            </a:lvl2pPr>
            <a:lvl3pPr marL="1219170" indent="0">
              <a:buNone/>
              <a:defRPr>
                <a:latin typeface="+mj-lt"/>
              </a:defRPr>
            </a:lvl3pPr>
            <a:lvl4pPr marL="1828754" indent="0">
              <a:buNone/>
              <a:defRPr>
                <a:latin typeface="+mj-lt"/>
              </a:defRPr>
            </a:lvl4pPr>
            <a:lvl5pPr marL="2438339" indent="0">
              <a:buNone/>
              <a:defRPr>
                <a:latin typeface="+mj-lt"/>
              </a:defRPr>
            </a:lvl5pPr>
          </a:lstStyle>
          <a:p>
            <a:pPr lvl="0"/>
            <a:r>
              <a:rPr lang="de-DE"/>
              <a:t>Optional: Quellenangabe (Arial 8)</a:t>
            </a:r>
          </a:p>
        </p:txBody>
      </p:sp>
    </p:spTree>
    <p:extLst>
      <p:ext uri="{BB962C8B-B14F-4D97-AF65-F5344CB8AC3E}">
        <p14:creationId xmlns:p14="http://schemas.microsoft.com/office/powerpoint/2010/main" val="1176157344"/>
      </p:ext>
    </p:extLst>
  </p:cSld>
  <p:clrMapOvr>
    <a:masterClrMapping/>
  </p:clrMapOvr>
  <p:hf hdr="0" dt="0"/>
  <p:extLst>
    <p:ext uri="{DCECCB84-F9BA-43D5-87BE-67443E8EF086}">
      <p15:sldGuideLst xmlns:p15="http://schemas.microsoft.com/office/powerpoint/2012/main">
        <p15:guide id="1" orient="horz" pos="3072">
          <p15:clr>
            <a:srgbClr val="FBAE40"/>
          </p15:clr>
        </p15:guide>
        <p15:guide id="2"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071CB9F8-847C-40D5-8F7D-8A94A04FBFDB}"/>
              </a:ext>
            </a:extLst>
          </p:cNvPr>
          <p:cNvGraphicFramePr>
            <a:graphicFrameLocks noChangeAspect="1"/>
          </p:cNvGraphicFramePr>
          <p:nvPr userDrawn="1">
            <p:custDataLst>
              <p:tags r:id="rId8"/>
            </p:custDataLst>
            <p:extLst>
              <p:ext uri="{D42A27DB-BD31-4B8C-83A1-F6EECF244321}">
                <p14:modId xmlns:p14="http://schemas.microsoft.com/office/powerpoint/2010/main" val="35095321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9" imgW="347" imgH="348" progId="TCLayout.ActiveDocument.1">
                  <p:embed/>
                </p:oleObj>
              </mc:Choice>
              <mc:Fallback>
                <p:oleObj name="think-cell Folie" r:id="rId9" imgW="347" imgH="348" progId="TCLayout.ActiveDocument.1">
                  <p:embed/>
                  <p:pic>
                    <p:nvPicPr>
                      <p:cNvPr id="6" name="Objekt 5" hidden="1">
                        <a:extLst>
                          <a:ext uri="{FF2B5EF4-FFF2-40B4-BE49-F238E27FC236}">
                            <a16:creationId xmlns:a16="http://schemas.microsoft.com/office/drawing/2014/main" id="{071CB9F8-847C-40D5-8F7D-8A94A04FBFDB}"/>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1" name="Rechteck 10">
            <a:extLst>
              <a:ext uri="{FF2B5EF4-FFF2-40B4-BE49-F238E27FC236}">
                <a16:creationId xmlns:a16="http://schemas.microsoft.com/office/drawing/2014/main" id="{4E08ACF9-E06A-324A-95FF-C3ADF5258CC7}"/>
              </a:ext>
            </a:extLst>
          </p:cNvPr>
          <p:cNvSpPr/>
          <p:nvPr userDrawn="1"/>
        </p:nvSpPr>
        <p:spPr>
          <a:xfrm>
            <a:off x="0" y="0"/>
            <a:ext cx="12192000" cy="960699"/>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973E233D-DC2F-8644-844B-AB12DFC99D4C}"/>
              </a:ext>
            </a:extLst>
          </p:cNvPr>
          <p:cNvSpPr>
            <a:spLocks noGrp="1"/>
          </p:cNvSpPr>
          <p:nvPr>
            <p:ph type="title"/>
          </p:nvPr>
        </p:nvSpPr>
        <p:spPr>
          <a:xfrm>
            <a:off x="300038" y="272716"/>
            <a:ext cx="11591924" cy="687983"/>
          </a:xfrm>
          <a:prstGeom prst="rect">
            <a:avLst/>
          </a:prstGeom>
        </p:spPr>
        <p:txBody>
          <a:bodyPr vert="horz" lIns="0" tIns="0" rIns="0" bIns="0" rtlCol="0" anchor="t" anchorCtr="0">
            <a:noAutofit/>
          </a:bodyPr>
          <a:lstStyle/>
          <a:p>
            <a:r>
              <a:rPr lang="de-DE"/>
              <a:t>Mastertitelformat bearbeiten</a:t>
            </a:r>
          </a:p>
        </p:txBody>
      </p:sp>
      <p:sp>
        <p:nvSpPr>
          <p:cNvPr id="3" name="Textplatzhalter 2">
            <a:extLst>
              <a:ext uri="{FF2B5EF4-FFF2-40B4-BE49-F238E27FC236}">
                <a16:creationId xmlns:a16="http://schemas.microsoft.com/office/drawing/2014/main" id="{A101C566-F40E-BB43-8315-9925241899DA}"/>
              </a:ext>
            </a:extLst>
          </p:cNvPr>
          <p:cNvSpPr>
            <a:spLocks noGrp="1"/>
          </p:cNvSpPr>
          <p:nvPr>
            <p:ph type="body" idx="1"/>
          </p:nvPr>
        </p:nvSpPr>
        <p:spPr>
          <a:xfrm>
            <a:off x="300038" y="1268413"/>
            <a:ext cx="11591924" cy="4907798"/>
          </a:xfrm>
          <a:prstGeom prst="rect">
            <a:avLst/>
          </a:prstGeom>
        </p:spPr>
        <p:txBody>
          <a:bodyPr vert="horz" lIns="0" tIns="0" rIns="0" bIns="0" rtlCol="0">
            <a:noAutofit/>
          </a:bodyPr>
          <a:lstStyle/>
          <a:p>
            <a:r>
              <a:rPr lang="de-DE"/>
              <a:t>Mastertextformat bearbeiten
Zweite Ebene
Dritte Ebene
Vierte Ebene
Fünfte Ebene</a:t>
            </a:r>
          </a:p>
        </p:txBody>
      </p:sp>
      <p:sp>
        <p:nvSpPr>
          <p:cNvPr id="5" name="Fußzeilenplatzhalter 4">
            <a:extLst>
              <a:ext uri="{FF2B5EF4-FFF2-40B4-BE49-F238E27FC236}">
                <a16:creationId xmlns:a16="http://schemas.microsoft.com/office/drawing/2014/main" id="{D64BDF69-10CB-6F46-B10B-AB2BAA887E29}"/>
              </a:ext>
            </a:extLst>
          </p:cNvPr>
          <p:cNvSpPr>
            <a:spLocks noGrp="1"/>
          </p:cNvSpPr>
          <p:nvPr>
            <p:ph type="ftr" sz="quarter" idx="3"/>
          </p:nvPr>
        </p:nvSpPr>
        <p:spPr>
          <a:xfrm>
            <a:off x="4038600" y="6418155"/>
            <a:ext cx="4114800" cy="365125"/>
          </a:xfrm>
          <a:prstGeom prst="rect">
            <a:avLst/>
          </a:prstGeom>
        </p:spPr>
        <p:txBody>
          <a:bodyPr vert="horz" lIns="91440" tIns="45720" rIns="91440" bIns="45720" rtlCol="0" anchor="ctr"/>
          <a:lstStyle>
            <a:lvl1pPr algn="ctr">
              <a:defRPr sz="1400">
                <a:solidFill>
                  <a:schemeClr val="tx1"/>
                </a:solidFill>
              </a:defRPr>
            </a:lvl1pPr>
          </a:lstStyle>
          <a:p>
            <a:r>
              <a:rPr lang="de-DE"/>
              <a:t>Einführung in die Circular Economy</a:t>
            </a:r>
          </a:p>
        </p:txBody>
      </p:sp>
      <p:cxnSp>
        <p:nvCxnSpPr>
          <p:cNvPr id="9" name="Gerade Verbindung 8">
            <a:extLst>
              <a:ext uri="{FF2B5EF4-FFF2-40B4-BE49-F238E27FC236}">
                <a16:creationId xmlns:a16="http://schemas.microsoft.com/office/drawing/2014/main" id="{0234405E-F73C-5344-834C-1BD3B5CEFA1C}"/>
              </a:ext>
            </a:extLst>
          </p:cNvPr>
          <p:cNvCxnSpPr>
            <a:cxnSpLocks/>
          </p:cNvCxnSpPr>
          <p:nvPr userDrawn="1"/>
        </p:nvCxnSpPr>
        <p:spPr>
          <a:xfrm>
            <a:off x="300038" y="6418155"/>
            <a:ext cx="11591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857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6" r:id="rId4"/>
    <p:sldLayoutId id="2147483655" r:id="rId5"/>
    <p:sldLayoutId id="2147483657" r:id="rId6"/>
  </p:sldLayoutIdLst>
  <p:hf hdr="0" dt="0"/>
  <p:txStyles>
    <p:title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9" userDrawn="1">
          <p15:clr>
            <a:srgbClr val="F26B43"/>
          </p15:clr>
        </p15:guide>
        <p15:guide id="2" pos="7491" userDrawn="1">
          <p15:clr>
            <a:srgbClr val="F26B43"/>
          </p15:clr>
        </p15:guide>
        <p15:guide id="3" orient="horz" pos="799" userDrawn="1">
          <p15:clr>
            <a:srgbClr val="F26B43"/>
          </p15:clr>
        </p15:guide>
        <p15:guide id="4" orient="horz" pos="109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image" Target="../media/image41.jpeg"/><Relationship Id="rId5" Type="http://schemas.openxmlformats.org/officeDocument/2006/relationships/image" Target="../media/image1.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41.jpeg"/><Relationship Id="rId5" Type="http://schemas.openxmlformats.org/officeDocument/2006/relationships/image" Target="../media/image1.e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42.jpeg"/><Relationship Id="rId5" Type="http://schemas.openxmlformats.org/officeDocument/2006/relationships/image" Target="../media/image19.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44.jpeg"/><Relationship Id="rId5" Type="http://schemas.openxmlformats.org/officeDocument/2006/relationships/image" Target="../media/image43.e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5.jpeg"/><Relationship Id="rId5" Type="http://schemas.openxmlformats.org/officeDocument/2006/relationships/image" Target="../media/image19.e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46.jpeg"/><Relationship Id="rId5" Type="http://schemas.openxmlformats.org/officeDocument/2006/relationships/image" Target="../media/image43.emf"/><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47.jpg"/><Relationship Id="rId5" Type="http://schemas.openxmlformats.org/officeDocument/2006/relationships/image" Target="../media/image43.emf"/><Relationship Id="rId4"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51.sv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50.png"/><Relationship Id="rId5" Type="http://schemas.openxmlformats.org/officeDocument/2006/relationships/image" Target="../media/image1.emf"/><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svg"/></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23.xml"/><Relationship Id="rId7" Type="http://schemas.openxmlformats.org/officeDocument/2006/relationships/image" Target="../media/image61.sv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60.png"/><Relationship Id="rId5" Type="http://schemas.openxmlformats.org/officeDocument/2006/relationships/image" Target="../media/image1.emf"/><Relationship Id="rId4" Type="http://schemas.openxmlformats.org/officeDocument/2006/relationships/oleObject" Target="../embeddings/oleObject11.bin"/><Relationship Id="rId9" Type="http://schemas.openxmlformats.org/officeDocument/2006/relationships/image" Target="../media/image67.png"/></Relationships>
</file>

<file path=ppt/slides/_rels/slide2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notesSlide" Target="../notesSlides/notesSlide24.xml"/><Relationship Id="rId7"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63.png"/><Relationship Id="rId5" Type="http://schemas.openxmlformats.org/officeDocument/2006/relationships/image" Target="../media/image19.emf"/><Relationship Id="rId4" Type="http://schemas.openxmlformats.org/officeDocument/2006/relationships/oleObject" Target="../embeddings/oleObject12.bin"/><Relationship Id="rId9"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2.png"/><Relationship Id="rId7" Type="http://schemas.openxmlformats.org/officeDocument/2006/relationships/image" Target="../media/image73.png"/><Relationship Id="rId12"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slides/_rels/slide32.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0.svg"/><Relationship Id="rId10" Type="http://schemas.openxmlformats.org/officeDocument/2006/relationships/image" Target="../media/image17.png"/><Relationship Id="rId4" Type="http://schemas.openxmlformats.org/officeDocument/2006/relationships/image" Target="../media/image9.pn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6.xml"/><Relationship Id="rId7" Type="http://schemas.openxmlformats.org/officeDocument/2006/relationships/image" Target="../media/image21.sv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emf"/><Relationship Id="rId10" Type="http://schemas.openxmlformats.org/officeDocument/2006/relationships/image" Target="../media/image24.png"/><Relationship Id="rId4" Type="http://schemas.openxmlformats.org/officeDocument/2006/relationships/oleObject" Target="../embeddings/oleObject2.bin"/><Relationship Id="rId9" Type="http://schemas.openxmlformats.org/officeDocument/2006/relationships/image" Target="../media/image23.sv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jpe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image" Target="../media/image39.jpeg"/><Relationship Id="rId1" Type="http://schemas.openxmlformats.org/officeDocument/2006/relationships/slideLayout" Target="../slideLayouts/slideLayout3.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AC5A5C8-C8B2-044B-A2C2-3037F2365A46}"/>
              </a:ext>
            </a:extLst>
          </p:cNvPr>
          <p:cNvSpPr txBox="1">
            <a:spLocks/>
          </p:cNvSpPr>
          <p:nvPr/>
        </p:nvSpPr>
        <p:spPr>
          <a:xfrm>
            <a:off x="300037" y="1960517"/>
            <a:ext cx="11586703" cy="1895441"/>
          </a:xfrm>
          <a:prstGeom prst="rect">
            <a:avLst/>
          </a:prstGeom>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gn="ctr"/>
            <a:r>
              <a:rPr lang="de-DE" sz="6000" dirty="0">
                <a:latin typeface="+mn-lt"/>
              </a:rPr>
              <a:t>Einführung </a:t>
            </a:r>
            <a:br>
              <a:rPr lang="de-DE" sz="6000" dirty="0">
                <a:latin typeface="+mn-lt"/>
              </a:rPr>
            </a:br>
            <a:r>
              <a:rPr lang="de-DE" sz="6000" dirty="0">
                <a:latin typeface="+mn-lt"/>
              </a:rPr>
              <a:t>in die Circular Economy</a:t>
            </a:r>
          </a:p>
        </p:txBody>
      </p:sp>
      <p:pic>
        <p:nvPicPr>
          <p:cNvPr id="6" name="Picture 5">
            <a:extLst>
              <a:ext uri="{FF2B5EF4-FFF2-40B4-BE49-F238E27FC236}">
                <a16:creationId xmlns:a16="http://schemas.microsoft.com/office/drawing/2014/main" id="{DE5B0B16-7CBE-2C4D-A4DB-9A7D00752B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5638" y="263900"/>
            <a:ext cx="1861103" cy="77545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a:extLst>
              <a:ext uri="{FF2B5EF4-FFF2-40B4-BE49-F238E27FC236}">
                <a16:creationId xmlns:a16="http://schemas.microsoft.com/office/drawing/2014/main" id="{6BE60DA6-2B7C-5546-9254-A4F0C5E4EC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6189" y="3431421"/>
            <a:ext cx="1103909" cy="1103909"/>
          </a:xfrm>
          <a:prstGeom prst="rect">
            <a:avLst/>
          </a:prstGeom>
          <a:noFill/>
          <a:extLst>
            <a:ext uri="{909E8E84-426E-40DD-AFC4-6F175D3DCCD1}">
              <a14:hiddenFill xmlns:a14="http://schemas.microsoft.com/office/drawing/2010/main">
                <a:solidFill>
                  <a:srgbClr val="FFFFFF"/>
                </a:solidFill>
              </a14:hiddenFill>
            </a:ext>
          </a:extLst>
        </p:spPr>
      </p:pic>
      <p:sp>
        <p:nvSpPr>
          <p:cNvPr id="8" name="Rechteck 7">
            <a:extLst>
              <a:ext uri="{FF2B5EF4-FFF2-40B4-BE49-F238E27FC236}">
                <a16:creationId xmlns:a16="http://schemas.microsoft.com/office/drawing/2014/main" id="{D15F312B-EB42-1A4C-A89D-A4D553B3619C}"/>
              </a:ext>
            </a:extLst>
          </p:cNvPr>
          <p:cNvSpPr/>
          <p:nvPr/>
        </p:nvSpPr>
        <p:spPr>
          <a:xfrm>
            <a:off x="1812665" y="4075063"/>
            <a:ext cx="8572821" cy="1569660"/>
          </a:xfrm>
          <a:prstGeom prst="rect">
            <a:avLst/>
          </a:prstGeom>
        </p:spPr>
        <p:txBody>
          <a:bodyPr wrap="square" lIns="91440" tIns="45720" rIns="91440" bIns="45720" anchor="t">
            <a:spAutoFit/>
          </a:bodyPr>
          <a:lstStyle/>
          <a:p>
            <a:pPr algn="ctr"/>
            <a:r>
              <a:rPr lang="de-DE" sz="3200" b="1" dirty="0">
                <a:solidFill>
                  <a:schemeClr val="bg1"/>
                </a:solidFill>
                <a:ea typeface="+mn-lt"/>
                <a:cs typeface="+mn-lt"/>
              </a:rPr>
              <a:t>„Make it circular!</a:t>
            </a:r>
            <a:r>
              <a:rPr lang="de-DE" sz="3200" dirty="0">
                <a:solidFill>
                  <a:schemeClr val="bg1"/>
                </a:solidFill>
                <a:ea typeface="+mn-lt"/>
                <a:cs typeface="+mn-lt"/>
              </a:rPr>
              <a:t> </a:t>
            </a:r>
            <a:br>
              <a:rPr lang="de-DE" sz="3200" dirty="0">
                <a:solidFill>
                  <a:schemeClr val="bg1"/>
                </a:solidFill>
                <a:ea typeface="+mn-lt"/>
                <a:cs typeface="+mn-lt"/>
              </a:rPr>
            </a:br>
            <a:r>
              <a:rPr lang="de-DE" sz="3200" dirty="0">
                <a:solidFill>
                  <a:schemeClr val="bg1"/>
                </a:solidFill>
                <a:ea typeface="+mn-lt"/>
                <a:cs typeface="+mn-lt"/>
              </a:rPr>
              <a:t>Zirkuläre Geschäftsmodelle im Unternehmen spielerisch kennenlernen“ </a:t>
            </a:r>
            <a:endParaRPr lang="en-US" sz="3200" dirty="0">
              <a:solidFill>
                <a:schemeClr val="bg1"/>
              </a:solidFill>
              <a:cs typeface="Calibri"/>
            </a:endParaRPr>
          </a:p>
        </p:txBody>
      </p:sp>
      <p:pic>
        <p:nvPicPr>
          <p:cNvPr id="3" name="Grafik 2">
            <a:extLst>
              <a:ext uri="{FF2B5EF4-FFF2-40B4-BE49-F238E27FC236}">
                <a16:creationId xmlns:a16="http://schemas.microsoft.com/office/drawing/2014/main" id="{3D7ED480-3A91-E644-B185-E03F0C594899}"/>
              </a:ext>
            </a:extLst>
          </p:cNvPr>
          <p:cNvPicPr>
            <a:picLocks noChangeAspect="1"/>
          </p:cNvPicPr>
          <p:nvPr/>
        </p:nvPicPr>
        <p:blipFill>
          <a:blip r:embed="rId5"/>
          <a:stretch>
            <a:fillRect/>
          </a:stretch>
        </p:blipFill>
        <p:spPr>
          <a:xfrm>
            <a:off x="10840462" y="1213328"/>
            <a:ext cx="1132957" cy="1275144"/>
          </a:xfrm>
          <a:prstGeom prst="rect">
            <a:avLst/>
          </a:prstGeom>
        </p:spPr>
      </p:pic>
      <p:sp>
        <p:nvSpPr>
          <p:cNvPr id="2" name="Footer Placeholder 1">
            <a:extLst>
              <a:ext uri="{FF2B5EF4-FFF2-40B4-BE49-F238E27FC236}">
                <a16:creationId xmlns:a16="http://schemas.microsoft.com/office/drawing/2014/main" id="{7507422E-A729-39B1-BE24-DB15227D721A}"/>
              </a:ext>
            </a:extLst>
          </p:cNvPr>
          <p:cNvSpPr>
            <a:spLocks noGrp="1"/>
          </p:cNvSpPr>
          <p:nvPr>
            <p:ph type="ftr" sz="quarter" idx="11"/>
          </p:nvPr>
        </p:nvSpPr>
        <p:spPr/>
        <p:txBody>
          <a:bodyPr/>
          <a:lstStyle/>
          <a:p>
            <a:r>
              <a:rPr lang="de-DE" dirty="0"/>
              <a:t>Einführung in die Circular Economy</a:t>
            </a:r>
            <a:endParaRPr lang="en-US" dirty="0"/>
          </a:p>
        </p:txBody>
      </p:sp>
      <p:pic>
        <p:nvPicPr>
          <p:cNvPr id="5" name="Picture 9">
            <a:extLst>
              <a:ext uri="{FF2B5EF4-FFF2-40B4-BE49-F238E27FC236}">
                <a16:creationId xmlns:a16="http://schemas.microsoft.com/office/drawing/2014/main" id="{F7149D8E-CC45-F61F-DD7B-307736B8C06D}"/>
              </a:ext>
            </a:extLst>
          </p:cNvPr>
          <p:cNvPicPr>
            <a:picLocks noChangeAspect="1"/>
          </p:cNvPicPr>
          <p:nvPr/>
        </p:nvPicPr>
        <p:blipFill>
          <a:blip r:embed="rId6"/>
          <a:stretch>
            <a:fillRect/>
          </a:stretch>
        </p:blipFill>
        <p:spPr>
          <a:xfrm>
            <a:off x="10206250" y="2704923"/>
            <a:ext cx="1844723" cy="538306"/>
          </a:xfrm>
          <a:prstGeom prst="rect">
            <a:avLst/>
          </a:prstGeom>
        </p:spPr>
      </p:pic>
    </p:spTree>
    <p:extLst>
      <p:ext uri="{BB962C8B-B14F-4D97-AF65-F5344CB8AC3E}">
        <p14:creationId xmlns:p14="http://schemas.microsoft.com/office/powerpoint/2010/main" val="949829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
            <a:extLst>
              <a:ext uri="{FF2B5EF4-FFF2-40B4-BE49-F238E27FC236}">
                <a16:creationId xmlns:a16="http://schemas.microsoft.com/office/drawing/2014/main" id="{97554935-309B-7847-9B41-0AD4E88CC6DD}"/>
              </a:ext>
            </a:extLst>
          </p:cNvPr>
          <p:cNvSpPr/>
          <p:nvPr/>
        </p:nvSpPr>
        <p:spPr>
          <a:xfrm>
            <a:off x="-1" y="1"/>
            <a:ext cx="9960430" cy="6857999"/>
          </a:xfrm>
          <a:prstGeom prst="rect">
            <a:avLst/>
          </a:prstGeom>
          <a:solidFill>
            <a:schemeClr val="bg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3" name="TextBox 39">
            <a:extLst>
              <a:ext uri="{FF2B5EF4-FFF2-40B4-BE49-F238E27FC236}">
                <a16:creationId xmlns:a16="http://schemas.microsoft.com/office/drawing/2014/main" id="{ED1CECFC-67E8-254E-B02C-3DCD83313C4B}"/>
              </a:ext>
            </a:extLst>
          </p:cNvPr>
          <p:cNvSpPr txBox="1"/>
          <p:nvPr/>
        </p:nvSpPr>
        <p:spPr>
          <a:xfrm>
            <a:off x="-640682" y="0"/>
            <a:ext cx="4009930" cy="3785652"/>
          </a:xfrm>
          <a:prstGeom prst="rect">
            <a:avLst/>
          </a:prstGeom>
          <a:noFill/>
        </p:spPr>
        <p:txBody>
          <a:bodyPr wrap="square" rtlCol="0" anchor="ctr">
            <a:spAutoFit/>
          </a:bodyPr>
          <a:lstStyle/>
          <a:p>
            <a:r>
              <a:rPr lang="en-US" sz="24000" kern="3000" spc="600">
                <a:latin typeface="Calibri" panose="020F0502020204030204" pitchFamily="34" charset="0"/>
                <a:ea typeface="Montserrat Thin" charset="0"/>
                <a:cs typeface="Calibri" panose="020F0502020204030204" pitchFamily="34" charset="0"/>
              </a:rPr>
              <a:t>02</a:t>
            </a:r>
          </a:p>
        </p:txBody>
      </p:sp>
      <p:sp>
        <p:nvSpPr>
          <p:cNvPr id="6" name="TextBox 30">
            <a:extLst>
              <a:ext uri="{FF2B5EF4-FFF2-40B4-BE49-F238E27FC236}">
                <a16:creationId xmlns:a16="http://schemas.microsoft.com/office/drawing/2014/main" id="{71DBDC60-23B1-C045-843B-90F8472653F5}"/>
              </a:ext>
            </a:extLst>
          </p:cNvPr>
          <p:cNvSpPr txBox="1"/>
          <p:nvPr/>
        </p:nvSpPr>
        <p:spPr>
          <a:xfrm>
            <a:off x="3012797" y="2136223"/>
            <a:ext cx="6114874" cy="2785378"/>
          </a:xfrm>
          <a:prstGeom prst="rect">
            <a:avLst/>
          </a:prstGeom>
          <a:noFill/>
        </p:spPr>
        <p:txBody>
          <a:bodyPr wrap="square" rtlCol="0">
            <a:spAutoFit/>
          </a:bodyPr>
          <a:lstStyle/>
          <a:p>
            <a:pPr>
              <a:lnSpc>
                <a:spcPts val="7000"/>
              </a:lnSpc>
            </a:pPr>
            <a:r>
              <a:rPr lang="en-US" sz="6600">
                <a:solidFill>
                  <a:srgbClr val="FFFFFF"/>
                </a:solidFill>
                <a:cs typeface="Calibri" panose="020F0502020204030204" pitchFamily="34" charset="0"/>
              </a:rPr>
              <a:t>Was </a:t>
            </a:r>
            <a:r>
              <a:rPr lang="en-US" sz="6600" err="1">
                <a:solidFill>
                  <a:srgbClr val="FFFFFF"/>
                </a:solidFill>
                <a:cs typeface="Calibri" panose="020F0502020204030204" pitchFamily="34" charset="0"/>
              </a:rPr>
              <a:t>ist</a:t>
            </a:r>
            <a:r>
              <a:rPr lang="en-US" sz="6600">
                <a:solidFill>
                  <a:srgbClr val="FFFFFF"/>
                </a:solidFill>
                <a:cs typeface="Calibri" panose="020F0502020204030204" pitchFamily="34" charset="0"/>
              </a:rPr>
              <a:t> </a:t>
            </a:r>
            <a:r>
              <a:rPr lang="en-US" sz="6600" err="1">
                <a:solidFill>
                  <a:srgbClr val="FFFFFF"/>
                </a:solidFill>
                <a:cs typeface="Calibri" panose="020F0502020204030204" pitchFamily="34" charset="0"/>
              </a:rPr>
              <a:t>eine</a:t>
            </a:r>
            <a:r>
              <a:rPr lang="en-US" sz="6600">
                <a:solidFill>
                  <a:srgbClr val="FFFFFF"/>
                </a:solidFill>
                <a:cs typeface="Calibri" panose="020F0502020204030204" pitchFamily="34" charset="0"/>
              </a:rPr>
              <a:t> Circular Economy?</a:t>
            </a:r>
          </a:p>
        </p:txBody>
      </p:sp>
      <p:grpSp>
        <p:nvGrpSpPr>
          <p:cNvPr id="7" name="Gruppieren 6">
            <a:extLst>
              <a:ext uri="{FF2B5EF4-FFF2-40B4-BE49-F238E27FC236}">
                <a16:creationId xmlns:a16="http://schemas.microsoft.com/office/drawing/2014/main" id="{3AD870AD-0C47-4944-BF28-C5BC859D7FA3}"/>
              </a:ext>
            </a:extLst>
          </p:cNvPr>
          <p:cNvGrpSpPr/>
          <p:nvPr/>
        </p:nvGrpSpPr>
        <p:grpSpPr>
          <a:xfrm>
            <a:off x="10338399" y="1423577"/>
            <a:ext cx="1425291" cy="1425291"/>
            <a:chOff x="10535478" y="3200400"/>
            <a:chExt cx="1240017" cy="1240017"/>
          </a:xfrm>
        </p:grpSpPr>
        <p:sp>
          <p:nvSpPr>
            <p:cNvPr id="8" name="Oval 7">
              <a:extLst>
                <a:ext uri="{FF2B5EF4-FFF2-40B4-BE49-F238E27FC236}">
                  <a16:creationId xmlns:a16="http://schemas.microsoft.com/office/drawing/2014/main" id="{60BD6F61-C69B-3B4A-BC48-F407411957DC}"/>
                </a:ext>
              </a:extLst>
            </p:cNvPr>
            <p:cNvSpPr/>
            <p:nvPr/>
          </p:nvSpPr>
          <p:spPr>
            <a:xfrm>
              <a:off x="10535478" y="3200400"/>
              <a:ext cx="1240017" cy="12400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0F744AF-2302-604D-9572-07ABBB4D084D}"/>
                </a:ext>
              </a:extLst>
            </p:cNvPr>
            <p:cNvSpPr/>
            <p:nvPr/>
          </p:nvSpPr>
          <p:spPr>
            <a:xfrm>
              <a:off x="10815321" y="3480243"/>
              <a:ext cx="680331" cy="6803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110902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F312D669-D452-4239-B0D9-8003F029BDE8}"/>
              </a:ext>
            </a:extLst>
          </p:cNvPr>
          <p:cNvGraphicFramePr>
            <a:graphicFrameLocks noChangeAspect="1"/>
          </p:cNvGraphicFramePr>
          <p:nvPr>
            <p:custDataLst>
              <p:tags r:id="rId1"/>
            </p:custDataLst>
            <p:extLst>
              <p:ext uri="{D42A27DB-BD31-4B8C-83A1-F6EECF244321}">
                <p14:modId xmlns:p14="http://schemas.microsoft.com/office/powerpoint/2010/main" val="19861799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7" imgH="348" progId="TCLayout.ActiveDocument.1">
                  <p:embed/>
                </p:oleObj>
              </mc:Choice>
              <mc:Fallback>
                <p:oleObj name="think-cell Folie" r:id="rId4" imgW="347" imgH="348" progId="TCLayout.ActiveDocument.1">
                  <p:embed/>
                  <p:pic>
                    <p:nvPicPr>
                      <p:cNvPr id="5" name="Objekt 4" hidden="1">
                        <a:extLst>
                          <a:ext uri="{FF2B5EF4-FFF2-40B4-BE49-F238E27FC236}">
                            <a16:creationId xmlns:a16="http://schemas.microsoft.com/office/drawing/2014/main" id="{F312D669-D452-4239-B0D9-8003F029BD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Fußzeilenplatzhalter 2">
            <a:extLst>
              <a:ext uri="{FF2B5EF4-FFF2-40B4-BE49-F238E27FC236}">
                <a16:creationId xmlns:a16="http://schemas.microsoft.com/office/drawing/2014/main" id="{B705E996-A220-FD41-B9E5-E3C243420D2D}"/>
              </a:ext>
            </a:extLst>
          </p:cNvPr>
          <p:cNvSpPr>
            <a:spLocks noGrp="1"/>
          </p:cNvSpPr>
          <p:nvPr>
            <p:ph type="ftr" sz="quarter" idx="11"/>
          </p:nvPr>
        </p:nvSpPr>
        <p:spPr/>
        <p:txBody>
          <a:bodyPr/>
          <a:lstStyle/>
          <a:p>
            <a:r>
              <a:rPr lang="de-DE"/>
              <a:t>Einführung in die </a:t>
            </a:r>
            <a:r>
              <a:rPr lang="de-DE" err="1"/>
              <a:t>Circular</a:t>
            </a:r>
            <a:r>
              <a:rPr lang="de-DE"/>
              <a:t> Economy</a:t>
            </a:r>
          </a:p>
        </p:txBody>
      </p:sp>
      <p:sp>
        <p:nvSpPr>
          <p:cNvPr id="4" name="Titel 1">
            <a:extLst>
              <a:ext uri="{FF2B5EF4-FFF2-40B4-BE49-F238E27FC236}">
                <a16:creationId xmlns:a16="http://schemas.microsoft.com/office/drawing/2014/main" id="{597F4F36-39ED-574F-8B69-6076F3CDE88A}"/>
              </a:ext>
            </a:extLst>
          </p:cNvPr>
          <p:cNvSpPr txBox="1">
            <a:spLocks/>
          </p:cNvSpPr>
          <p:nvPr/>
        </p:nvSpPr>
        <p:spPr>
          <a:xfrm>
            <a:off x="309868" y="1090831"/>
            <a:ext cx="4770131" cy="53550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spcBef>
                <a:spcPts val="300"/>
              </a:spcBef>
            </a:pPr>
            <a:r>
              <a:rPr lang="de-DE" sz="2000" b="1" dirty="0">
                <a:solidFill>
                  <a:srgbClr val="032C3A"/>
                </a:solidFill>
              </a:rPr>
              <a:t>Das übergeordnete Ziel einer  Circular Economy muss sein:</a:t>
            </a:r>
            <a:endParaRPr lang="de-DE" sz="2000" b="0" dirty="0">
              <a:solidFill>
                <a:srgbClr val="032C3A"/>
              </a:solidFill>
            </a:endParaRPr>
          </a:p>
          <a:p>
            <a:pPr marL="264795" indent="-264795">
              <a:spcBef>
                <a:spcPts val="300"/>
              </a:spcBef>
              <a:buFont typeface="Arial" panose="020B0604020202020204" pitchFamily="34" charset="0"/>
              <a:buChar char="•"/>
            </a:pPr>
            <a:r>
              <a:rPr lang="de-DE" sz="2000" b="0" dirty="0">
                <a:solidFill>
                  <a:srgbClr val="032C3A"/>
                </a:solidFill>
                <a:cs typeface="Calibri"/>
              </a:rPr>
              <a:t>Die Wertschöpfung und das menschliche Wohlbefinden vom Ressourcenverbrauch                             zu entkoppeln</a:t>
            </a:r>
          </a:p>
          <a:p>
            <a:pPr marL="264795" indent="-264795">
              <a:spcBef>
                <a:spcPts val="300"/>
              </a:spcBef>
              <a:buFont typeface="Arial" panose="020B0604020202020204" pitchFamily="34" charset="0"/>
              <a:buChar char="•"/>
            </a:pPr>
            <a:r>
              <a:rPr lang="de-DE" sz="2000" b="0" dirty="0">
                <a:solidFill>
                  <a:srgbClr val="032C3A"/>
                </a:solidFill>
              </a:rPr>
              <a:t>den Ressourcenverbrauch                      absolut zu reduzieren </a:t>
            </a:r>
          </a:p>
          <a:p>
            <a:pPr>
              <a:spcBef>
                <a:spcPts val="300"/>
              </a:spcBef>
            </a:pPr>
            <a:endParaRPr lang="de-DE" sz="2000" b="0" dirty="0">
              <a:solidFill>
                <a:srgbClr val="032C3A"/>
              </a:solidFill>
            </a:endParaRPr>
          </a:p>
          <a:p>
            <a:pPr>
              <a:spcBef>
                <a:spcPts val="300"/>
              </a:spcBef>
            </a:pPr>
            <a:r>
              <a:rPr lang="de-DE" sz="2000" b="0" dirty="0">
                <a:solidFill>
                  <a:srgbClr val="032C3A"/>
                </a:solidFill>
              </a:rPr>
              <a:t>Dieses übergeordnete Ziel ist mit                    einer </a:t>
            </a:r>
            <a:r>
              <a:rPr lang="de-DE" sz="2000" dirty="0">
                <a:solidFill>
                  <a:srgbClr val="032C3A"/>
                </a:solidFill>
              </a:rPr>
              <a:t>Reihe weiterer ökologischer, sozialer und ökonomischer Zielsetzungen verbunden</a:t>
            </a:r>
            <a:r>
              <a:rPr lang="de-DE" sz="2000" b="0" dirty="0">
                <a:solidFill>
                  <a:srgbClr val="032C3A"/>
                </a:solidFill>
              </a:rPr>
              <a:t>, wie z.B. </a:t>
            </a:r>
          </a:p>
          <a:p>
            <a:pPr marL="266700" indent="-266700">
              <a:spcBef>
                <a:spcPts val="300"/>
              </a:spcBef>
              <a:buFont typeface="Arial" panose="020B0604020202020204" pitchFamily="34" charset="0"/>
              <a:buChar char="•"/>
            </a:pPr>
            <a:r>
              <a:rPr lang="de-DE" sz="2000" b="0" dirty="0">
                <a:solidFill>
                  <a:srgbClr val="032C3A"/>
                </a:solidFill>
              </a:rPr>
              <a:t>die Reduktion von Treibhausgasemissionen</a:t>
            </a:r>
          </a:p>
          <a:p>
            <a:pPr marL="266700" indent="-266700">
              <a:spcBef>
                <a:spcPts val="300"/>
              </a:spcBef>
              <a:buFont typeface="Arial" panose="020B0604020202020204" pitchFamily="34" charset="0"/>
              <a:buChar char="•"/>
            </a:pPr>
            <a:r>
              <a:rPr lang="de-DE" sz="2000" b="0" dirty="0">
                <a:solidFill>
                  <a:srgbClr val="032C3A"/>
                </a:solidFill>
              </a:rPr>
              <a:t>der Erhalt der Artenvielfalt</a:t>
            </a:r>
          </a:p>
          <a:p>
            <a:pPr marL="266700" indent="-266700">
              <a:spcBef>
                <a:spcPts val="300"/>
              </a:spcBef>
              <a:buFont typeface="Arial" panose="020B0604020202020204" pitchFamily="34" charset="0"/>
              <a:buChar char="•"/>
            </a:pPr>
            <a:r>
              <a:rPr lang="de-DE" sz="2000" b="0" dirty="0">
                <a:solidFill>
                  <a:srgbClr val="032C3A"/>
                </a:solidFill>
              </a:rPr>
              <a:t>die Sicherung der Rohstoffversorgung </a:t>
            </a:r>
          </a:p>
          <a:p>
            <a:pPr marL="266700" indent="-266700">
              <a:spcBef>
                <a:spcPts val="300"/>
              </a:spcBef>
              <a:buFont typeface="Arial" panose="020B0604020202020204" pitchFamily="34" charset="0"/>
              <a:buChar char="•"/>
            </a:pPr>
            <a:r>
              <a:rPr lang="de-DE" sz="2000" b="0" dirty="0">
                <a:solidFill>
                  <a:srgbClr val="032C3A"/>
                </a:solidFill>
              </a:rPr>
              <a:t>die Steigerung der Lebensqualität </a:t>
            </a:r>
          </a:p>
        </p:txBody>
      </p:sp>
      <p:sp>
        <p:nvSpPr>
          <p:cNvPr id="13" name="Titel 1">
            <a:extLst>
              <a:ext uri="{FF2B5EF4-FFF2-40B4-BE49-F238E27FC236}">
                <a16:creationId xmlns:a16="http://schemas.microsoft.com/office/drawing/2014/main" id="{E4834D21-4135-E39D-AD19-0EA84C70E858}"/>
              </a:ext>
            </a:extLst>
          </p:cNvPr>
          <p:cNvSpPr>
            <a:spLocks noGrp="1"/>
          </p:cNvSpPr>
          <p:nvPr>
            <p:ph type="title"/>
          </p:nvPr>
        </p:nvSpPr>
        <p:spPr>
          <a:xfrm>
            <a:off x="309869" y="8054"/>
            <a:ext cx="11591924" cy="995697"/>
          </a:xfrm>
        </p:spPr>
        <p:txBody>
          <a:bodyPr vert="horz"/>
          <a:lstStyle/>
          <a:p>
            <a:r>
              <a:rPr lang="de-DE" dirty="0"/>
              <a:t>Der Übergang zu einer Circular Economy ist kein Selbstzweck sondern zahlt auf unterschiedliche Zielsetzungen ein.  </a:t>
            </a:r>
          </a:p>
        </p:txBody>
      </p:sp>
      <p:grpSp>
        <p:nvGrpSpPr>
          <p:cNvPr id="15" name="Gruppieren 14">
            <a:extLst>
              <a:ext uri="{FF2B5EF4-FFF2-40B4-BE49-F238E27FC236}">
                <a16:creationId xmlns:a16="http://schemas.microsoft.com/office/drawing/2014/main" id="{C31CFB9F-3589-B0FC-8BB6-09D397ECA929}"/>
              </a:ext>
            </a:extLst>
          </p:cNvPr>
          <p:cNvGrpSpPr/>
          <p:nvPr/>
        </p:nvGrpSpPr>
        <p:grpSpPr>
          <a:xfrm>
            <a:off x="5079999" y="1397141"/>
            <a:ext cx="6992540" cy="3817989"/>
            <a:chOff x="3798143" y="1640010"/>
            <a:chExt cx="8393857" cy="4431308"/>
          </a:xfrm>
        </p:grpSpPr>
        <p:pic>
          <p:nvPicPr>
            <p:cNvPr id="12" name="Grafik 11">
              <a:extLst>
                <a:ext uri="{FF2B5EF4-FFF2-40B4-BE49-F238E27FC236}">
                  <a16:creationId xmlns:a16="http://schemas.microsoft.com/office/drawing/2014/main" id="{33102199-193E-42EA-B977-9F92B299F0D0}"/>
                </a:ext>
              </a:extLst>
            </p:cNvPr>
            <p:cNvPicPr>
              <a:picLocks noChangeAspect="1"/>
            </p:cNvPicPr>
            <p:nvPr/>
          </p:nvPicPr>
          <p:blipFill rotWithShape="1">
            <a:blip r:embed="rId6"/>
            <a:srcRect t="55911"/>
            <a:stretch/>
          </p:blipFill>
          <p:spPr>
            <a:xfrm>
              <a:off x="3798143" y="2620273"/>
              <a:ext cx="8393857" cy="3451045"/>
            </a:xfrm>
            <a:prstGeom prst="rect">
              <a:avLst/>
            </a:prstGeom>
          </p:spPr>
        </p:pic>
        <p:sp>
          <p:nvSpPr>
            <p:cNvPr id="7" name="Rechteck: abgerundete Ecken 6">
              <a:extLst>
                <a:ext uri="{FF2B5EF4-FFF2-40B4-BE49-F238E27FC236}">
                  <a16:creationId xmlns:a16="http://schemas.microsoft.com/office/drawing/2014/main" id="{34137AD7-1523-E846-5653-6CC5F17BA887}"/>
                </a:ext>
              </a:extLst>
            </p:cNvPr>
            <p:cNvSpPr/>
            <p:nvPr/>
          </p:nvSpPr>
          <p:spPr>
            <a:xfrm>
              <a:off x="4318791" y="2625353"/>
              <a:ext cx="667096" cy="1153786"/>
            </a:xfrm>
            <a:prstGeom prst="roundRect">
              <a:avLst/>
            </a:prstGeom>
            <a:solidFill>
              <a:srgbClr val="03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0DCEE863-4787-1CA6-7717-5444ED9485CA}"/>
                </a:ext>
              </a:extLst>
            </p:cNvPr>
            <p:cNvPicPr>
              <a:picLocks noChangeAspect="1"/>
            </p:cNvPicPr>
            <p:nvPr/>
          </p:nvPicPr>
          <p:blipFill rotWithShape="1">
            <a:blip r:embed="rId6"/>
            <a:srcRect b="87444"/>
            <a:stretch/>
          </p:blipFill>
          <p:spPr>
            <a:xfrm>
              <a:off x="3798143" y="1640010"/>
              <a:ext cx="8393857" cy="982803"/>
            </a:xfrm>
            <a:prstGeom prst="rect">
              <a:avLst/>
            </a:prstGeom>
          </p:spPr>
        </p:pic>
      </p:grpSp>
      <p:sp>
        <p:nvSpPr>
          <p:cNvPr id="10" name="TextBox 3">
            <a:extLst>
              <a:ext uri="{FF2B5EF4-FFF2-40B4-BE49-F238E27FC236}">
                <a16:creationId xmlns:a16="http://schemas.microsoft.com/office/drawing/2014/main" id="{F7F9FD91-AE33-469C-ACD5-F062D540962C}"/>
              </a:ext>
            </a:extLst>
          </p:cNvPr>
          <p:cNvSpPr txBox="1"/>
          <p:nvPr/>
        </p:nvSpPr>
        <p:spPr>
          <a:xfrm>
            <a:off x="5270499" y="5183138"/>
            <a:ext cx="663129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b="1" dirty="0">
                <a:latin typeface="+mj-lt"/>
                <a:cs typeface="Arial"/>
              </a:rPr>
              <a:t>Bezugsrahmen für Circular Economy – übergeordnete Zielsetzungen auf nationaler Ebene</a:t>
            </a:r>
            <a:r>
              <a:rPr lang="en-US" sz="900" b="1" dirty="0">
                <a:latin typeface="+mj-lt"/>
                <a:cs typeface="Arial"/>
              </a:rPr>
              <a:t>, </a:t>
            </a:r>
            <a:br>
              <a:rPr lang="en-US" sz="900" b="1" dirty="0">
                <a:latin typeface="+mj-lt"/>
                <a:cs typeface="Arial"/>
              </a:rPr>
            </a:br>
            <a:r>
              <a:rPr lang="en-US" sz="900" dirty="0">
                <a:latin typeface="+mj-lt"/>
                <a:cs typeface="Arial"/>
              </a:rPr>
              <a:t>Quelle: </a:t>
            </a:r>
            <a:r>
              <a:rPr lang="de-DE" sz="900" dirty="0">
                <a:latin typeface="+mj-lt"/>
                <a:cs typeface="Calibri"/>
              </a:rPr>
              <a:t>Circular Economy Initiative Deutschland (2021): „Circular Economy Roadmap für Deutschland”, angelehnt an Koch/Coelho </a:t>
            </a:r>
            <a:r>
              <a:rPr lang="de-DE" sz="900" dirty="0" err="1">
                <a:latin typeface="+mj-lt"/>
                <a:cs typeface="Calibri"/>
              </a:rPr>
              <a:t>Megale</a:t>
            </a:r>
            <a:r>
              <a:rPr lang="de-DE" sz="900" dirty="0">
                <a:latin typeface="+mj-lt"/>
                <a:cs typeface="Calibri"/>
              </a:rPr>
              <a:t> (2020) </a:t>
            </a:r>
            <a:endParaRPr lang="de-DE" sz="900" dirty="0">
              <a:latin typeface="+mj-lt"/>
              <a:cs typeface="Arial" panose="020B0604020202020204" pitchFamily="34" charset="0"/>
            </a:endParaRPr>
          </a:p>
        </p:txBody>
      </p:sp>
    </p:spTree>
    <p:extLst>
      <p:ext uri="{BB962C8B-B14F-4D97-AF65-F5344CB8AC3E}">
        <p14:creationId xmlns:p14="http://schemas.microsoft.com/office/powerpoint/2010/main" val="412129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F312D669-D452-4239-B0D9-8003F029BDE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7" imgH="348" progId="TCLayout.ActiveDocument.1">
                  <p:embed/>
                </p:oleObj>
              </mc:Choice>
              <mc:Fallback>
                <p:oleObj name="think-cell Folie" r:id="rId4" imgW="347" imgH="348" progId="TCLayout.ActiveDocument.1">
                  <p:embed/>
                  <p:pic>
                    <p:nvPicPr>
                      <p:cNvPr id="5" name="Objekt 4" hidden="1">
                        <a:extLst>
                          <a:ext uri="{FF2B5EF4-FFF2-40B4-BE49-F238E27FC236}">
                            <a16:creationId xmlns:a16="http://schemas.microsoft.com/office/drawing/2014/main" id="{F312D669-D452-4239-B0D9-8003F029BD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8362E545-9951-3A43-A154-001C969A2CEF}"/>
              </a:ext>
            </a:extLst>
          </p:cNvPr>
          <p:cNvSpPr>
            <a:spLocks noGrp="1"/>
          </p:cNvSpPr>
          <p:nvPr>
            <p:ph type="title"/>
          </p:nvPr>
        </p:nvSpPr>
        <p:spPr>
          <a:xfrm>
            <a:off x="300038" y="0"/>
            <a:ext cx="11591924" cy="687983"/>
          </a:xfrm>
        </p:spPr>
        <p:txBody>
          <a:bodyPr vert="horz"/>
          <a:lstStyle/>
          <a:p>
            <a:r>
              <a:rPr lang="de-DE" dirty="0"/>
              <a:t>Für die Umsetzung einer Circular Economy stehen unterschiedliche Ansätze zur Verfügung. </a:t>
            </a:r>
          </a:p>
        </p:txBody>
      </p:sp>
      <p:sp>
        <p:nvSpPr>
          <p:cNvPr id="3" name="Fußzeilenplatzhalter 2">
            <a:extLst>
              <a:ext uri="{FF2B5EF4-FFF2-40B4-BE49-F238E27FC236}">
                <a16:creationId xmlns:a16="http://schemas.microsoft.com/office/drawing/2014/main" id="{B705E996-A220-FD41-B9E5-E3C243420D2D}"/>
              </a:ext>
            </a:extLst>
          </p:cNvPr>
          <p:cNvSpPr>
            <a:spLocks noGrp="1"/>
          </p:cNvSpPr>
          <p:nvPr>
            <p:ph type="ftr" sz="quarter" idx="11"/>
          </p:nvPr>
        </p:nvSpPr>
        <p:spPr/>
        <p:txBody>
          <a:bodyPr/>
          <a:lstStyle/>
          <a:p>
            <a:r>
              <a:rPr lang="de-DE" dirty="0"/>
              <a:t>Einführung in die Circular Economy</a:t>
            </a:r>
          </a:p>
        </p:txBody>
      </p:sp>
      <p:sp>
        <p:nvSpPr>
          <p:cNvPr id="4" name="Titel 1">
            <a:extLst>
              <a:ext uri="{FF2B5EF4-FFF2-40B4-BE49-F238E27FC236}">
                <a16:creationId xmlns:a16="http://schemas.microsoft.com/office/drawing/2014/main" id="{597F4F36-39ED-574F-8B69-6076F3CDE88A}"/>
              </a:ext>
            </a:extLst>
          </p:cNvPr>
          <p:cNvSpPr txBox="1">
            <a:spLocks/>
          </p:cNvSpPr>
          <p:nvPr/>
        </p:nvSpPr>
        <p:spPr>
          <a:xfrm>
            <a:off x="300038" y="1096319"/>
            <a:ext cx="5613400" cy="526499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spcBef>
                <a:spcPts val="1000"/>
              </a:spcBef>
            </a:pPr>
            <a:r>
              <a:rPr lang="de-DE" sz="2000" dirty="0">
                <a:solidFill>
                  <a:srgbClr val="032C3A"/>
                </a:solidFill>
              </a:rPr>
              <a:t>Umsetzungsziele tragen zur Konkretisierung der notwendigen Maßnahmen </a:t>
            </a:r>
            <a:r>
              <a:rPr lang="de-DE" sz="2000" b="0" dirty="0">
                <a:solidFill>
                  <a:srgbClr val="032C3A"/>
                </a:solidFill>
              </a:rPr>
              <a:t>bei und dienen als Wegbereiter einer Circular Economy. </a:t>
            </a:r>
          </a:p>
          <a:p>
            <a:pPr>
              <a:spcBef>
                <a:spcPts val="1000"/>
              </a:spcBef>
            </a:pPr>
            <a:r>
              <a:rPr lang="de-DE" sz="2000" b="0" dirty="0">
                <a:solidFill>
                  <a:srgbClr val="032C3A"/>
                </a:solidFill>
              </a:rPr>
              <a:t>Diese Maßnahmen sollen darauf abzielen, den Einsatz </a:t>
            </a:r>
            <a:r>
              <a:rPr lang="de-DE" sz="2000" dirty="0">
                <a:solidFill>
                  <a:srgbClr val="032C3A"/>
                </a:solidFill>
              </a:rPr>
              <a:t>zirkulärer Strategien (R-Strategien) zu stärken </a:t>
            </a:r>
            <a:r>
              <a:rPr lang="de-DE" sz="2000" b="0" dirty="0">
                <a:solidFill>
                  <a:srgbClr val="032C3A"/>
                </a:solidFill>
              </a:rPr>
              <a:t>und somit Ressourcenschonung zu ermöglichen. </a:t>
            </a:r>
          </a:p>
          <a:p>
            <a:pPr>
              <a:spcBef>
                <a:spcPts val="1000"/>
              </a:spcBef>
            </a:pPr>
            <a:r>
              <a:rPr lang="de-DE" sz="2000" b="0" dirty="0">
                <a:solidFill>
                  <a:srgbClr val="032C3A"/>
                </a:solidFill>
              </a:rPr>
              <a:t>Zudem existieren auch auf </a:t>
            </a:r>
            <a:r>
              <a:rPr lang="de-DE" sz="2000" dirty="0">
                <a:solidFill>
                  <a:srgbClr val="032C3A"/>
                </a:solidFill>
              </a:rPr>
              <a:t>sozialer und ökonomischer Ebene wichtige Umsetzungsziele</a:t>
            </a:r>
            <a:r>
              <a:rPr lang="de-DE" sz="2000" b="0" dirty="0">
                <a:solidFill>
                  <a:srgbClr val="032C3A"/>
                </a:solidFill>
              </a:rPr>
              <a:t>, die darauf ausgerichtet sein sollten, </a:t>
            </a:r>
          </a:p>
          <a:p>
            <a:pPr marL="266700" indent="-266700">
              <a:spcBef>
                <a:spcPts val="1000"/>
              </a:spcBef>
              <a:buFont typeface="Arial" panose="020B0604020202020204" pitchFamily="34" charset="0"/>
              <a:buChar char="•"/>
            </a:pPr>
            <a:r>
              <a:rPr lang="de-DE" sz="2000" dirty="0">
                <a:solidFill>
                  <a:srgbClr val="032C3A"/>
                </a:solidFill>
              </a:rPr>
              <a:t>Kollaboration und Innovation </a:t>
            </a:r>
            <a:r>
              <a:rPr lang="de-DE" sz="2000" b="0" dirty="0">
                <a:solidFill>
                  <a:srgbClr val="032C3A"/>
                </a:solidFill>
              </a:rPr>
              <a:t>bei Unternehmen zu stärken,</a:t>
            </a:r>
          </a:p>
          <a:p>
            <a:pPr marL="266700" indent="-266700">
              <a:spcBef>
                <a:spcPts val="1000"/>
              </a:spcBef>
              <a:buFont typeface="Arial" panose="020B0604020202020204" pitchFamily="34" charset="0"/>
              <a:buChar char="•"/>
            </a:pPr>
            <a:r>
              <a:rPr lang="de-DE" sz="2000" dirty="0">
                <a:solidFill>
                  <a:srgbClr val="032C3A"/>
                </a:solidFill>
              </a:rPr>
              <a:t>Informationen bereitzustellen </a:t>
            </a:r>
            <a:r>
              <a:rPr lang="de-DE" sz="2000" b="0" dirty="0">
                <a:solidFill>
                  <a:srgbClr val="032C3A"/>
                </a:solidFill>
              </a:rPr>
              <a:t>und damit die </a:t>
            </a:r>
            <a:r>
              <a:rPr lang="de-DE" sz="2000" dirty="0">
                <a:solidFill>
                  <a:srgbClr val="032C3A"/>
                </a:solidFill>
              </a:rPr>
              <a:t>Transparenz in der Wertschöpfungskette </a:t>
            </a:r>
            <a:r>
              <a:rPr lang="de-DE" sz="2000" b="0" dirty="0">
                <a:solidFill>
                  <a:srgbClr val="032C3A"/>
                </a:solidFill>
              </a:rPr>
              <a:t>zu erhöhen,</a:t>
            </a:r>
          </a:p>
          <a:p>
            <a:pPr marL="266700" indent="-266700">
              <a:spcBef>
                <a:spcPts val="1000"/>
              </a:spcBef>
              <a:buFont typeface="Arial" panose="020B0604020202020204" pitchFamily="34" charset="0"/>
              <a:buChar char="•"/>
            </a:pPr>
            <a:r>
              <a:rPr lang="de-DE" sz="2000" b="0" dirty="0">
                <a:solidFill>
                  <a:srgbClr val="032C3A"/>
                </a:solidFill>
              </a:rPr>
              <a:t>Umfassende </a:t>
            </a:r>
            <a:r>
              <a:rPr lang="de-DE" sz="2000" dirty="0">
                <a:solidFill>
                  <a:srgbClr val="032C3A"/>
                </a:solidFill>
              </a:rPr>
              <a:t>Umweltbildungsangebote </a:t>
            </a:r>
            <a:r>
              <a:rPr lang="de-DE" sz="2000" b="0" dirty="0">
                <a:solidFill>
                  <a:srgbClr val="032C3A"/>
                </a:solidFill>
              </a:rPr>
              <a:t>aufzubauen und damit einen </a:t>
            </a:r>
            <a:r>
              <a:rPr lang="de-DE" sz="2000" dirty="0">
                <a:solidFill>
                  <a:srgbClr val="032C3A"/>
                </a:solidFill>
              </a:rPr>
              <a:t>nachhaltigen Konsum</a:t>
            </a:r>
            <a:r>
              <a:rPr lang="de-DE" sz="2000" b="0" dirty="0">
                <a:solidFill>
                  <a:srgbClr val="032C3A"/>
                </a:solidFill>
              </a:rPr>
              <a:t> zu ermöglichen. </a:t>
            </a:r>
          </a:p>
          <a:p>
            <a:pPr>
              <a:spcBef>
                <a:spcPts val="1000"/>
              </a:spcBef>
            </a:pPr>
            <a:endParaRPr lang="de-DE" sz="1800" b="0" dirty="0">
              <a:solidFill>
                <a:srgbClr val="032C3A"/>
              </a:solidFill>
            </a:endParaRPr>
          </a:p>
        </p:txBody>
      </p:sp>
      <p:pic>
        <p:nvPicPr>
          <p:cNvPr id="12" name="Grafik 11">
            <a:extLst>
              <a:ext uri="{FF2B5EF4-FFF2-40B4-BE49-F238E27FC236}">
                <a16:creationId xmlns:a16="http://schemas.microsoft.com/office/drawing/2014/main" id="{33102199-193E-42EA-B977-9F92B299F0D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389033" y="1015698"/>
            <a:ext cx="5502929" cy="5131581"/>
          </a:xfrm>
          <a:prstGeom prst="rect">
            <a:avLst/>
          </a:prstGeom>
        </p:spPr>
      </p:pic>
      <p:sp>
        <p:nvSpPr>
          <p:cNvPr id="6" name="TextBox 3">
            <a:extLst>
              <a:ext uri="{FF2B5EF4-FFF2-40B4-BE49-F238E27FC236}">
                <a16:creationId xmlns:a16="http://schemas.microsoft.com/office/drawing/2014/main" id="{46B60AB9-2BFD-BD68-52D9-E8F2D5CCAFAE}"/>
              </a:ext>
            </a:extLst>
          </p:cNvPr>
          <p:cNvSpPr txBox="1"/>
          <p:nvPr/>
        </p:nvSpPr>
        <p:spPr>
          <a:xfrm>
            <a:off x="4946573" y="6066657"/>
            <a:ext cx="706223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b="1" dirty="0">
                <a:latin typeface="+mj-lt"/>
                <a:cs typeface="Arial"/>
              </a:rPr>
              <a:t>Bezugsrahmen für Circular Economy – Umsetzungsziele und übergeordnete Zielsetzungen auf nationaler Ebene</a:t>
            </a:r>
            <a:r>
              <a:rPr lang="en-US" sz="900" b="1" dirty="0">
                <a:latin typeface="+mj-lt"/>
                <a:cs typeface="Arial"/>
              </a:rPr>
              <a:t>, </a:t>
            </a:r>
            <a:br>
              <a:rPr lang="en-US" sz="900" b="1" dirty="0">
                <a:latin typeface="+mj-lt"/>
                <a:cs typeface="Arial"/>
              </a:rPr>
            </a:br>
            <a:r>
              <a:rPr lang="en-US" sz="900" dirty="0">
                <a:latin typeface="+mj-lt"/>
                <a:cs typeface="Arial"/>
              </a:rPr>
              <a:t>Quelle: </a:t>
            </a:r>
            <a:r>
              <a:rPr lang="de-DE" sz="900" dirty="0">
                <a:latin typeface="+mj-lt"/>
                <a:cs typeface="Calibri"/>
              </a:rPr>
              <a:t>Circular Economy Initiative Deutschland (2021): „Circular Economy Roadmap für Deutschland”, angelehnt an Koch/Coelho </a:t>
            </a:r>
            <a:r>
              <a:rPr lang="de-DE" sz="900" dirty="0" err="1">
                <a:latin typeface="+mj-lt"/>
                <a:cs typeface="Calibri"/>
              </a:rPr>
              <a:t>Megale</a:t>
            </a:r>
            <a:r>
              <a:rPr lang="de-DE" sz="900" dirty="0">
                <a:latin typeface="+mj-lt"/>
                <a:cs typeface="Calibri"/>
              </a:rPr>
              <a:t> (2020) </a:t>
            </a:r>
            <a:endParaRPr lang="de-DE" sz="900" dirty="0">
              <a:latin typeface="+mj-lt"/>
              <a:cs typeface="Arial" panose="020B0604020202020204" pitchFamily="34" charset="0"/>
            </a:endParaRPr>
          </a:p>
        </p:txBody>
      </p:sp>
    </p:spTree>
    <p:extLst>
      <p:ext uri="{BB962C8B-B14F-4D97-AF65-F5344CB8AC3E}">
        <p14:creationId xmlns:p14="http://schemas.microsoft.com/office/powerpoint/2010/main" val="1067038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kt 16" hidden="1">
            <a:extLst>
              <a:ext uri="{FF2B5EF4-FFF2-40B4-BE49-F238E27FC236}">
                <a16:creationId xmlns:a16="http://schemas.microsoft.com/office/drawing/2014/main" id="{10C0AC1B-8B05-4BDA-858E-58C1C5A613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4" imgH="338" progId="TCLayout.ActiveDocument.1">
                  <p:embed/>
                </p:oleObj>
              </mc:Choice>
              <mc:Fallback>
                <p:oleObj name="think-cell Folie" r:id="rId4" imgW="304" imgH="338" progId="TCLayout.ActiveDocument.1">
                  <p:embed/>
                  <p:pic>
                    <p:nvPicPr>
                      <p:cNvPr id="17" name="Objekt 16" hidden="1">
                        <a:extLst>
                          <a:ext uri="{FF2B5EF4-FFF2-40B4-BE49-F238E27FC236}">
                            <a16:creationId xmlns:a16="http://schemas.microsoft.com/office/drawing/2014/main" id="{10C0AC1B-8B05-4BDA-858E-58C1C5A61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66A5C7DA-AB44-B24D-A7B3-1FE33A22820D}"/>
              </a:ext>
            </a:extLst>
          </p:cNvPr>
          <p:cNvSpPr>
            <a:spLocks noGrp="1"/>
          </p:cNvSpPr>
          <p:nvPr>
            <p:ph type="title"/>
          </p:nvPr>
        </p:nvSpPr>
        <p:spPr/>
        <p:txBody>
          <a:bodyPr vert="horz"/>
          <a:lstStyle/>
          <a:p>
            <a:r>
              <a:rPr lang="de-DE" dirty="0"/>
              <a:t>Vermeidung und Reduktion sind essenzielle Hebel.</a:t>
            </a:r>
          </a:p>
        </p:txBody>
      </p:sp>
      <p:sp>
        <p:nvSpPr>
          <p:cNvPr id="3" name="Inhaltsplatzhalter 2">
            <a:extLst>
              <a:ext uri="{FF2B5EF4-FFF2-40B4-BE49-F238E27FC236}">
                <a16:creationId xmlns:a16="http://schemas.microsoft.com/office/drawing/2014/main" id="{2DD715F9-4819-8349-8B17-6ACE0D578198}"/>
              </a:ext>
            </a:extLst>
          </p:cNvPr>
          <p:cNvSpPr>
            <a:spLocks noGrp="1"/>
          </p:cNvSpPr>
          <p:nvPr>
            <p:ph idx="1"/>
          </p:nvPr>
        </p:nvSpPr>
        <p:spPr>
          <a:xfrm>
            <a:off x="300038" y="1075490"/>
            <a:ext cx="6120000" cy="5249119"/>
          </a:xfrm>
        </p:spPr>
        <p:txBody>
          <a:bodyPr vert="horz" lIns="0" tIns="0" rIns="0" bIns="0" rtlCol="0" anchor="t">
            <a:noAutofit/>
          </a:bodyPr>
          <a:lstStyle/>
          <a:p>
            <a:pPr marL="0" indent="0">
              <a:buNone/>
            </a:pPr>
            <a:r>
              <a:rPr lang="de-DE" sz="2000" b="1" dirty="0">
                <a:ea typeface="Calibri"/>
                <a:cs typeface="Calibri"/>
              </a:rPr>
              <a:t>Die Vermeidung (</a:t>
            </a:r>
            <a:r>
              <a:rPr lang="de-DE" sz="2000" b="1" dirty="0" err="1">
                <a:ea typeface="Calibri"/>
                <a:cs typeface="Calibri"/>
              </a:rPr>
              <a:t>Reduce</a:t>
            </a:r>
            <a:r>
              <a:rPr lang="de-DE" sz="2000" b="1" dirty="0">
                <a:ea typeface="Calibri"/>
                <a:cs typeface="Calibri"/>
              </a:rPr>
              <a:t>) steht an oberster Stelle der Abfallhierarchie. </a:t>
            </a:r>
            <a:r>
              <a:rPr lang="de-DE" sz="2000" dirty="0">
                <a:latin typeface="Calibri" panose="020F0502020204030204" pitchFamily="34" charset="0"/>
                <a:cs typeface="Calibri" panose="020F0502020204030204" pitchFamily="34" charset="0"/>
              </a:rPr>
              <a:t>Möglichkeiten zur Reduktion von Materialeinsatz sind:</a:t>
            </a:r>
          </a:p>
          <a:p>
            <a:pPr marL="266700" indent="-266700"/>
            <a:r>
              <a:rPr lang="de-DE" sz="2000" b="1" dirty="0">
                <a:latin typeface="Calibri"/>
                <a:ea typeface="Calibri"/>
                <a:cs typeface="Calibri"/>
              </a:rPr>
              <a:t>Vermeidung </a:t>
            </a:r>
            <a:r>
              <a:rPr lang="de-DE" sz="2000" dirty="0">
                <a:latin typeface="Calibri"/>
                <a:ea typeface="Calibri"/>
                <a:cs typeface="Calibri"/>
              </a:rPr>
              <a:t>durch effizienten Ressourcen- und Materialeinsatz</a:t>
            </a:r>
            <a:r>
              <a:rPr lang="de-DE" sz="2000" b="1" dirty="0">
                <a:latin typeface="Calibri"/>
                <a:ea typeface="Calibri"/>
                <a:cs typeface="Calibri"/>
              </a:rPr>
              <a:t> in der Produktion durch Prozessoptimierung</a:t>
            </a:r>
            <a:r>
              <a:rPr lang="de-DE" sz="2000" dirty="0">
                <a:latin typeface="Calibri"/>
                <a:ea typeface="Calibri"/>
                <a:cs typeface="Calibri"/>
              </a:rPr>
              <a:t>.  </a:t>
            </a:r>
          </a:p>
          <a:p>
            <a:pPr marL="266700" indent="-266700"/>
            <a:r>
              <a:rPr lang="de-DE" sz="2000" b="1" dirty="0">
                <a:latin typeface="Calibri"/>
                <a:ea typeface="Calibri"/>
                <a:cs typeface="Calibri"/>
              </a:rPr>
              <a:t>Vermeidung </a:t>
            </a:r>
            <a:r>
              <a:rPr lang="de-DE" sz="2000" dirty="0">
                <a:latin typeface="Calibri"/>
                <a:ea typeface="Calibri"/>
                <a:cs typeface="Calibri"/>
              </a:rPr>
              <a:t>durch effizienten Ressourcen- und Materialeinsatz </a:t>
            </a:r>
            <a:r>
              <a:rPr lang="de-DE" sz="2000" b="1" dirty="0">
                <a:latin typeface="Calibri"/>
                <a:ea typeface="Calibri"/>
                <a:cs typeface="Calibri"/>
              </a:rPr>
              <a:t>im Produkt durch Designanpassungen</a:t>
            </a:r>
            <a:r>
              <a:rPr lang="de-DE" sz="2000" dirty="0">
                <a:latin typeface="Calibri"/>
                <a:ea typeface="Calibri"/>
                <a:cs typeface="Calibri"/>
              </a:rPr>
              <a:t>. Allerdings muss dieser Ansatz mit </a:t>
            </a:r>
            <a:r>
              <a:rPr kumimoji="0" lang="de-DE" sz="2000" i="0" u="none" strike="noStrike" kern="1200" cap="none" spc="0" normalizeH="0" baseline="0" noProof="0" dirty="0">
                <a:ln>
                  <a:noFill/>
                </a:ln>
                <a:solidFill>
                  <a:srgbClr val="032C3A"/>
                </a:solidFill>
                <a:effectLst/>
                <a:uLnTx/>
                <a:uFillTx/>
                <a:latin typeface="Calibri"/>
                <a:ea typeface="Calibri"/>
                <a:cs typeface="Calibri"/>
              </a:rPr>
              <a:t>der Strategie </a:t>
            </a:r>
            <a:r>
              <a:rPr kumimoji="0" lang="de-DE" sz="2000" b="1" i="0" u="none" strike="noStrike" kern="1200" cap="none" spc="0" normalizeH="0" baseline="0" noProof="0" dirty="0">
                <a:ln>
                  <a:noFill/>
                </a:ln>
                <a:solidFill>
                  <a:srgbClr val="032C3A"/>
                </a:solidFill>
                <a:effectLst/>
                <a:uLnTx/>
                <a:uFillTx/>
                <a:latin typeface="Calibri"/>
                <a:ea typeface="Calibri"/>
                <a:cs typeface="Calibri"/>
              </a:rPr>
              <a:t>„Redesign“ integrativ betrachtet werden</a:t>
            </a:r>
            <a:r>
              <a:rPr kumimoji="0" lang="de-DE" sz="2000" i="0" u="none" strike="noStrike" kern="1200" cap="none" spc="0" normalizeH="0" baseline="0" noProof="0" dirty="0">
                <a:ln>
                  <a:noFill/>
                </a:ln>
                <a:solidFill>
                  <a:srgbClr val="032C3A"/>
                </a:solidFill>
                <a:effectLst/>
                <a:uLnTx/>
                <a:uFillTx/>
                <a:latin typeface="Calibri"/>
                <a:ea typeface="Calibri"/>
                <a:cs typeface="Calibri"/>
              </a:rPr>
              <a:t>, um Materialquantität und -qualität für einen Werterhalt durch Kreislaufführung zusammen zu denken.</a:t>
            </a:r>
          </a:p>
          <a:p>
            <a:pPr marL="0" indent="0">
              <a:buNone/>
            </a:pPr>
            <a:r>
              <a:rPr lang="de-DE" sz="2000" dirty="0">
                <a:cs typeface="Calibri"/>
              </a:rPr>
              <a:t>Berücksichtigung muss zudem der dem „</a:t>
            </a:r>
            <a:r>
              <a:rPr lang="de-DE" sz="2000" dirty="0" err="1">
                <a:cs typeface="Calibri"/>
              </a:rPr>
              <a:t>Reduce</a:t>
            </a:r>
            <a:r>
              <a:rPr lang="de-DE" sz="2000" dirty="0">
                <a:cs typeface="Calibri"/>
              </a:rPr>
              <a:t>“  vorgelagerte Hebel </a:t>
            </a:r>
            <a:r>
              <a:rPr lang="de-DE" sz="2000" b="1" dirty="0">
                <a:cs typeface="Calibri"/>
              </a:rPr>
              <a:t>„</a:t>
            </a:r>
            <a:r>
              <a:rPr lang="de-DE" sz="2000" b="1" dirty="0" err="1">
                <a:cs typeface="Calibri"/>
              </a:rPr>
              <a:t>Refuse</a:t>
            </a:r>
            <a:r>
              <a:rPr lang="de-DE" sz="2000" b="1" dirty="0">
                <a:cs typeface="Calibri"/>
              </a:rPr>
              <a:t>“ </a:t>
            </a:r>
            <a:r>
              <a:rPr lang="de-DE" sz="2000" dirty="0">
                <a:cs typeface="Calibri"/>
              </a:rPr>
              <a:t>finden: dieser zielt darauf ab, </a:t>
            </a:r>
            <a:r>
              <a:rPr lang="de-DE" sz="2000" b="1" dirty="0">
                <a:cs typeface="Calibri"/>
              </a:rPr>
              <a:t>e</a:t>
            </a:r>
            <a:r>
              <a:rPr lang="de-DE" sz="2000" b="1" dirty="0">
                <a:ea typeface="Calibri"/>
                <a:cs typeface="Calibri"/>
              </a:rPr>
              <a:t>in Produkt überflüssig machen</a:t>
            </a:r>
            <a:r>
              <a:rPr lang="de-DE" sz="2000" dirty="0">
                <a:ea typeface="Calibri"/>
                <a:cs typeface="Calibri"/>
              </a:rPr>
              <a:t>, indem seine Funktion aufgegeben wird oder indem dieselbe Funktion mit einem völlig anderen Produkt angeboten wird. </a:t>
            </a:r>
          </a:p>
          <a:p>
            <a:pPr marL="0" indent="0">
              <a:buNone/>
            </a:pPr>
            <a:r>
              <a:rPr lang="de-DE" sz="900" dirty="0">
                <a:cs typeface="Calibri"/>
              </a:rPr>
              <a:t>Quellen: </a:t>
            </a:r>
            <a:r>
              <a:rPr lang="de-DE" sz="900" dirty="0"/>
              <a:t>Kirchherr et al. (2017), </a:t>
            </a:r>
            <a:r>
              <a:rPr lang="de-DE" sz="900" dirty="0" err="1"/>
              <a:t>adapted</a:t>
            </a:r>
            <a:r>
              <a:rPr lang="de-DE" sz="900" dirty="0"/>
              <a:t> </a:t>
            </a:r>
            <a:r>
              <a:rPr lang="de-DE" sz="900" dirty="0" err="1"/>
              <a:t>from</a:t>
            </a:r>
            <a:r>
              <a:rPr lang="de-DE" sz="900" dirty="0"/>
              <a:t> </a:t>
            </a:r>
            <a:r>
              <a:rPr lang="de-DE" sz="900" dirty="0" err="1"/>
              <a:t>Potting</a:t>
            </a:r>
            <a:r>
              <a:rPr lang="de-DE" sz="900" dirty="0"/>
              <a:t> et al. (2017); Unruh/ Mast/ Irrek,  </a:t>
            </a:r>
            <a:r>
              <a:rPr lang="de-DE" sz="900" dirty="0" err="1"/>
              <a:t>Prosperkolleg</a:t>
            </a:r>
            <a:r>
              <a:rPr lang="de-DE" sz="900" dirty="0"/>
              <a:t>, 2022. </a:t>
            </a:r>
            <a:endParaRPr lang="de-DE" sz="900" dirty="0">
              <a:ea typeface="Calibri"/>
              <a:cs typeface="Calibri"/>
            </a:endParaRPr>
          </a:p>
          <a:p>
            <a:pPr marL="0" indent="0">
              <a:buNone/>
            </a:pPr>
            <a:endParaRPr lang="de-DE" sz="2000" dirty="0">
              <a:ea typeface="Calibri"/>
              <a:cs typeface="Calibri"/>
            </a:endParaRPr>
          </a:p>
          <a:p>
            <a:pPr marL="0" indent="0">
              <a:buNone/>
            </a:pPr>
            <a:endParaRPr lang="de-DE" sz="2000" b="1" dirty="0">
              <a:latin typeface="Calibri"/>
              <a:ea typeface="Calibri"/>
              <a:cs typeface="Calibri"/>
            </a:endParaRPr>
          </a:p>
          <a:p>
            <a:pPr marL="0" indent="0">
              <a:buNone/>
            </a:pPr>
            <a:endParaRPr lang="de-DE" sz="2000" dirty="0">
              <a:ea typeface="+mn-lt"/>
              <a:cs typeface="+mn-lt"/>
            </a:endParaRPr>
          </a:p>
        </p:txBody>
      </p:sp>
      <p:sp>
        <p:nvSpPr>
          <p:cNvPr id="4" name="Fußzeilenplatzhalter 3">
            <a:extLst>
              <a:ext uri="{FF2B5EF4-FFF2-40B4-BE49-F238E27FC236}">
                <a16:creationId xmlns:a16="http://schemas.microsoft.com/office/drawing/2014/main" id="{F4BAD198-148A-C746-B60B-EC27206CDB53}"/>
              </a:ext>
            </a:extLst>
          </p:cNvPr>
          <p:cNvSpPr>
            <a:spLocks noGrp="1"/>
          </p:cNvSpPr>
          <p:nvPr>
            <p:ph type="ftr" sz="quarter" idx="11"/>
          </p:nvPr>
        </p:nvSpPr>
        <p:spPr/>
        <p:txBody>
          <a:bodyPr/>
          <a:lstStyle/>
          <a:p>
            <a:r>
              <a:rPr lang="de-DE" dirty="0"/>
              <a:t>Einführung in die Circular Economy</a:t>
            </a:r>
          </a:p>
        </p:txBody>
      </p:sp>
      <p:grpSp>
        <p:nvGrpSpPr>
          <p:cNvPr id="7" name="Gruppieren 6">
            <a:extLst>
              <a:ext uri="{FF2B5EF4-FFF2-40B4-BE49-F238E27FC236}">
                <a16:creationId xmlns:a16="http://schemas.microsoft.com/office/drawing/2014/main" id="{40657A74-E141-0841-91EC-43F6AD3891A0}"/>
              </a:ext>
            </a:extLst>
          </p:cNvPr>
          <p:cNvGrpSpPr/>
          <p:nvPr/>
        </p:nvGrpSpPr>
        <p:grpSpPr>
          <a:xfrm>
            <a:off x="6577578" y="3646953"/>
            <a:ext cx="5307193" cy="2677656"/>
            <a:chOff x="6383091" y="4454293"/>
            <a:chExt cx="3813487" cy="2677656"/>
          </a:xfrm>
        </p:grpSpPr>
        <p:sp>
          <p:nvSpPr>
            <p:cNvPr id="8" name="Rechteck 7">
              <a:extLst>
                <a:ext uri="{FF2B5EF4-FFF2-40B4-BE49-F238E27FC236}">
                  <a16:creationId xmlns:a16="http://schemas.microsoft.com/office/drawing/2014/main" id="{AE10CEE4-F465-EE44-B89E-A5DBB4033EB5}"/>
                </a:ext>
              </a:extLst>
            </p:cNvPr>
            <p:cNvSpPr/>
            <p:nvPr/>
          </p:nvSpPr>
          <p:spPr>
            <a:xfrm>
              <a:off x="6383092" y="4823625"/>
              <a:ext cx="3813486" cy="2308324"/>
            </a:xfrm>
            <a:prstGeom prst="rect">
              <a:avLst/>
            </a:prstGeom>
            <a:solidFill>
              <a:srgbClr val="EC9B03"/>
            </a:solidFill>
          </p:spPr>
          <p:txBody>
            <a:bodyPr wrap="square" lIns="91440" tIns="45720" rIns="91440" bIns="45720" anchor="t">
              <a:spAutoFit/>
            </a:bodyPr>
            <a:lstStyle/>
            <a:p>
              <a:pPr marL="285750" indent="-285750">
                <a:buFont typeface="Arial,Sans-Serif" panose="020B0604020202020204" pitchFamily="34" charset="0"/>
                <a:buChar char="•"/>
              </a:pPr>
              <a:r>
                <a:rPr lang="en-US" b="1" dirty="0" err="1">
                  <a:solidFill>
                    <a:schemeClr val="bg1"/>
                  </a:solidFill>
                </a:rPr>
                <a:t>Vermeidung</a:t>
              </a:r>
              <a:r>
                <a:rPr lang="en-US" b="1" dirty="0">
                  <a:solidFill>
                    <a:schemeClr val="bg1"/>
                  </a:solidFill>
                </a:rPr>
                <a:t> von </a:t>
              </a:r>
              <a:r>
                <a:rPr lang="en-US" b="1" dirty="0" err="1">
                  <a:solidFill>
                    <a:schemeClr val="bg1"/>
                  </a:solidFill>
                </a:rPr>
                <a:t>unnötigen Verpackungen</a:t>
              </a:r>
              <a:r>
                <a:rPr lang="en-US" dirty="0">
                  <a:solidFill>
                    <a:schemeClr val="bg1"/>
                  </a:solidFill>
                </a:rPr>
                <a:t>, </a:t>
              </a:r>
              <a:r>
                <a:rPr lang="en-US" dirty="0" err="1">
                  <a:solidFill>
                    <a:schemeClr val="bg1"/>
                  </a:solidFill>
                  <a:cs typeface="Calibri"/>
                </a:rPr>
                <a:t>z.B.</a:t>
              </a:r>
              <a:r>
                <a:rPr lang="en-US" dirty="0">
                  <a:solidFill>
                    <a:schemeClr val="bg1"/>
                  </a:solidFill>
                  <a:cs typeface="Calibri"/>
                </a:rPr>
                <a:t> Bei Obst durch “</a:t>
              </a:r>
              <a:r>
                <a:rPr lang="en-US" dirty="0">
                  <a:solidFill>
                    <a:schemeClr val="bg1"/>
                  </a:solidFill>
                </a:rPr>
                <a:t>Natural Branding” </a:t>
              </a:r>
              <a:r>
                <a:rPr lang="en-US" dirty="0" err="1">
                  <a:solidFill>
                    <a:schemeClr val="bg1"/>
                  </a:solidFill>
                </a:rPr>
                <a:t>mit</a:t>
              </a:r>
              <a:r>
                <a:rPr lang="en-US" dirty="0">
                  <a:solidFill>
                    <a:schemeClr val="bg1"/>
                  </a:solidFill>
                </a:rPr>
                <a:t> </a:t>
              </a:r>
              <a:r>
                <a:rPr lang="en-US" dirty="0" err="1">
                  <a:solidFill>
                    <a:schemeClr val="bg1"/>
                  </a:solidFill>
                </a:rPr>
                <a:t>Lasern</a:t>
              </a:r>
              <a:r>
                <a:rPr lang="en-US" dirty="0">
                  <a:solidFill>
                    <a:schemeClr val="bg1"/>
                  </a:solidFill>
                </a:rPr>
                <a:t>, </a:t>
              </a:r>
              <a:r>
                <a:rPr lang="en-US" dirty="0" err="1">
                  <a:solidFill>
                    <a:schemeClr val="bg1"/>
                  </a:solidFill>
                  <a:cs typeface="Calibri"/>
                </a:rPr>
                <a:t>Apeel</a:t>
              </a:r>
              <a:r>
                <a:rPr lang="en-US" dirty="0">
                  <a:solidFill>
                    <a:schemeClr val="bg1"/>
                  </a:solidFill>
                  <a:cs typeface="Calibri"/>
                </a:rPr>
                <a:t>, einer pflanzlichen </a:t>
              </a:r>
              <a:r>
                <a:rPr lang="en-US" dirty="0" err="1">
                  <a:solidFill>
                    <a:schemeClr val="bg1"/>
                  </a:solidFill>
                </a:rPr>
                <a:t>Schutzhülle</a:t>
              </a:r>
              <a:r>
                <a:rPr lang="en-US" dirty="0">
                  <a:solidFill>
                    <a:schemeClr val="bg1"/>
                  </a:solidFill>
                </a:rPr>
                <a:t> </a:t>
              </a:r>
              <a:r>
                <a:rPr lang="en-US" dirty="0" err="1">
                  <a:solidFill>
                    <a:schemeClr val="bg1"/>
                  </a:solidFill>
                </a:rPr>
                <a:t>oder</a:t>
              </a:r>
              <a:r>
                <a:rPr lang="en-US" dirty="0">
                  <a:solidFill>
                    <a:schemeClr val="bg1"/>
                  </a:solidFill>
                </a:rPr>
                <a:t> Traceless, </a:t>
              </a:r>
              <a:r>
                <a:rPr lang="en-US" dirty="0" err="1">
                  <a:solidFill>
                    <a:schemeClr val="bg1"/>
                  </a:solidFill>
                </a:rPr>
                <a:t>einem</a:t>
              </a:r>
              <a:r>
                <a:rPr lang="en-US" dirty="0">
                  <a:solidFill>
                    <a:schemeClr val="bg1"/>
                  </a:solidFill>
                </a:rPr>
                <a:t> </a:t>
              </a:r>
              <a:r>
                <a:rPr lang="en-US" dirty="0" err="1">
                  <a:solidFill>
                    <a:schemeClr val="bg1"/>
                  </a:solidFill>
                </a:rPr>
                <a:t>natürlich</a:t>
              </a:r>
              <a:r>
                <a:rPr lang="en-US" dirty="0">
                  <a:solidFill>
                    <a:schemeClr val="bg1"/>
                  </a:solidFill>
                </a:rPr>
                <a:t> </a:t>
              </a:r>
              <a:r>
                <a:rPr lang="en-US" dirty="0" err="1">
                  <a:solidFill>
                    <a:schemeClr val="bg1"/>
                  </a:solidFill>
                </a:rPr>
                <a:t>kompostierbaren</a:t>
              </a:r>
              <a:r>
                <a:rPr lang="en-US" dirty="0">
                  <a:solidFill>
                    <a:schemeClr val="bg1"/>
                  </a:solidFill>
                </a:rPr>
                <a:t> Biopolymer</a:t>
              </a:r>
            </a:p>
            <a:p>
              <a:pPr marL="285750" indent="-285750">
                <a:buFont typeface="Arial,Sans-Serif" panose="020B0604020202020204" pitchFamily="34" charset="0"/>
                <a:buChar char="•"/>
              </a:pPr>
              <a:r>
                <a:rPr lang="de-DE" b="1" dirty="0">
                  <a:solidFill>
                    <a:schemeClr val="bg1"/>
                  </a:solidFill>
                  <a:ea typeface="+mn-lt"/>
                  <a:cs typeface="+mn-lt"/>
                </a:rPr>
                <a:t>Vermeidung Wassernutzung durch Prozess- </a:t>
              </a:r>
              <a:r>
                <a:rPr lang="de-DE" b="1" dirty="0" err="1">
                  <a:solidFill>
                    <a:schemeClr val="bg1"/>
                  </a:solidFill>
                  <a:ea typeface="+mn-lt"/>
                  <a:cs typeface="+mn-lt"/>
                </a:rPr>
                <a:t>innovation</a:t>
              </a:r>
              <a:r>
                <a:rPr lang="de-DE" b="1" dirty="0">
                  <a:solidFill>
                    <a:schemeClr val="bg1"/>
                  </a:solidFill>
                  <a:ea typeface="+mn-lt"/>
                  <a:cs typeface="+mn-lt"/>
                </a:rPr>
                <a:t> bei Textilfärbung, </a:t>
              </a:r>
              <a:r>
                <a:rPr lang="de-DE" dirty="0">
                  <a:solidFill>
                    <a:schemeClr val="bg1"/>
                  </a:solidFill>
                  <a:cs typeface="Calibri"/>
                </a:rPr>
                <a:t>z.B. </a:t>
              </a:r>
              <a:r>
                <a:rPr lang="de-DE" dirty="0" err="1">
                  <a:solidFill>
                    <a:schemeClr val="bg1"/>
                  </a:solidFill>
                  <a:cs typeface="Calibri"/>
                </a:rPr>
                <a:t>DyCoo</a:t>
              </a:r>
              <a:r>
                <a:rPr lang="de-DE" dirty="0">
                  <a:solidFill>
                    <a:schemeClr val="bg1"/>
                  </a:solidFill>
                  <a:cs typeface="Calibri"/>
                </a:rPr>
                <a:t>, ohne Wassereinsatz und CO</a:t>
              </a:r>
              <a:r>
                <a:rPr lang="de-DE" baseline="-25000" dirty="0">
                  <a:solidFill>
                    <a:schemeClr val="bg1"/>
                  </a:solidFill>
                  <a:cs typeface="Calibri"/>
                </a:rPr>
                <a:t>2 </a:t>
              </a:r>
              <a:r>
                <a:rPr lang="de-DE" dirty="0">
                  <a:solidFill>
                    <a:schemeClr val="bg1"/>
                  </a:solidFill>
                  <a:cs typeface="Calibri"/>
                </a:rPr>
                <a:t>- Nutzung im Kreislauf, </a:t>
              </a:r>
              <a:r>
                <a:rPr lang="de-DE" dirty="0" err="1">
                  <a:solidFill>
                    <a:schemeClr val="bg1"/>
                  </a:solidFill>
                  <a:cs typeface="Calibri"/>
                </a:rPr>
                <a:t>SpinDye</a:t>
              </a:r>
              <a:r>
                <a:rPr lang="de-DE" dirty="0">
                  <a:solidFill>
                    <a:schemeClr val="bg1"/>
                  </a:solidFill>
                  <a:cs typeface="Calibri"/>
                </a:rPr>
                <a:t>® wasserlose Polyesterfärbung</a:t>
              </a:r>
              <a:endParaRPr lang="en-US" dirty="0">
                <a:solidFill>
                  <a:schemeClr val="bg1"/>
                </a:solidFill>
                <a:cs typeface="Calibri"/>
              </a:endParaRPr>
            </a:p>
          </p:txBody>
        </p:sp>
        <p:sp>
          <p:nvSpPr>
            <p:cNvPr id="9" name="Rechteck 8">
              <a:extLst>
                <a:ext uri="{FF2B5EF4-FFF2-40B4-BE49-F238E27FC236}">
                  <a16:creationId xmlns:a16="http://schemas.microsoft.com/office/drawing/2014/main" id="{03791AD6-D99F-1741-91FC-8AF201D044C6}"/>
                </a:ext>
              </a:extLst>
            </p:cNvPr>
            <p:cNvSpPr/>
            <p:nvPr/>
          </p:nvSpPr>
          <p:spPr>
            <a:xfrm>
              <a:off x="6383091" y="4454293"/>
              <a:ext cx="872532" cy="369332"/>
            </a:xfrm>
            <a:prstGeom prst="rect">
              <a:avLst/>
            </a:prstGeom>
            <a:solidFill>
              <a:schemeClr val="tx1"/>
            </a:solidFill>
          </p:spPr>
          <p:txBody>
            <a:bodyPr wrap="square">
              <a:spAutoFit/>
            </a:bodyPr>
            <a:lstStyle/>
            <a:p>
              <a:r>
                <a:rPr lang="de-DE" b="1">
                  <a:solidFill>
                    <a:schemeClr val="bg1"/>
                  </a:solidFill>
                </a:rPr>
                <a:t>BEISPIELE</a:t>
              </a:r>
            </a:p>
          </p:txBody>
        </p:sp>
      </p:grpSp>
      <p:pic>
        <p:nvPicPr>
          <p:cNvPr id="15" name="Grafik 14">
            <a:extLst>
              <a:ext uri="{FF2B5EF4-FFF2-40B4-BE49-F238E27FC236}">
                <a16:creationId xmlns:a16="http://schemas.microsoft.com/office/drawing/2014/main" id="{A79F74A3-3CCB-4EBC-A6AB-5DEAEAAE3832}"/>
              </a:ext>
            </a:extLst>
          </p:cNvPr>
          <p:cNvPicPr>
            <a:picLocks noChangeAspect="1"/>
          </p:cNvPicPr>
          <p:nvPr/>
        </p:nvPicPr>
        <p:blipFill>
          <a:blip r:embed="rId6"/>
          <a:stretch>
            <a:fillRect/>
          </a:stretch>
        </p:blipFill>
        <p:spPr>
          <a:xfrm>
            <a:off x="7863326" y="1075490"/>
            <a:ext cx="4021445" cy="2772000"/>
          </a:xfrm>
          <a:prstGeom prst="rect">
            <a:avLst/>
          </a:prstGeom>
        </p:spPr>
      </p:pic>
    </p:spTree>
    <p:extLst>
      <p:ext uri="{BB962C8B-B14F-4D97-AF65-F5344CB8AC3E}">
        <p14:creationId xmlns:p14="http://schemas.microsoft.com/office/powerpoint/2010/main" val="728762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80F9EE84-7EFB-484E-A71F-9C671ADEF567}"/>
              </a:ext>
            </a:extLst>
          </p:cNvPr>
          <p:cNvGraphicFramePr>
            <a:graphicFrameLocks noChangeAspect="1"/>
          </p:cNvGraphicFramePr>
          <p:nvPr>
            <p:custDataLst>
              <p:tags r:id="rId1"/>
            </p:custDataLst>
            <p:extLst>
              <p:ext uri="{D42A27DB-BD31-4B8C-83A1-F6EECF244321}">
                <p14:modId xmlns:p14="http://schemas.microsoft.com/office/powerpoint/2010/main" val="6185803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498" imgH="499" progId="TCLayout.ActiveDocument.1">
                  <p:embed/>
                </p:oleObj>
              </mc:Choice>
              <mc:Fallback>
                <p:oleObj name="think-cell Folie" r:id="rId4" imgW="498" imgH="499" progId="TCLayout.ActiveDocument.1">
                  <p:embed/>
                  <p:pic>
                    <p:nvPicPr>
                      <p:cNvPr id="7" name="Objekt 6" hidden="1">
                        <a:extLst>
                          <a:ext uri="{FF2B5EF4-FFF2-40B4-BE49-F238E27FC236}">
                            <a16:creationId xmlns:a16="http://schemas.microsoft.com/office/drawing/2014/main" id="{80F9EE84-7EFB-484E-A71F-9C671ADEF56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Inhaltsplatzhalter 2">
            <a:extLst>
              <a:ext uri="{FF2B5EF4-FFF2-40B4-BE49-F238E27FC236}">
                <a16:creationId xmlns:a16="http://schemas.microsoft.com/office/drawing/2014/main" id="{2DD715F9-4819-8349-8B17-6ACE0D578198}"/>
              </a:ext>
            </a:extLst>
          </p:cNvPr>
          <p:cNvSpPr>
            <a:spLocks noGrp="1"/>
          </p:cNvSpPr>
          <p:nvPr>
            <p:ph idx="1"/>
          </p:nvPr>
        </p:nvSpPr>
        <p:spPr>
          <a:xfrm>
            <a:off x="257704" y="972432"/>
            <a:ext cx="6930495" cy="5250568"/>
          </a:xfrm>
        </p:spPr>
        <p:txBody>
          <a:bodyPr vert="horz" lIns="0" tIns="0" rIns="0" bIns="0" rtlCol="0" anchor="t">
            <a:noAutofit/>
          </a:bodyPr>
          <a:lstStyle/>
          <a:p>
            <a:pPr marL="36513" indent="0">
              <a:spcBef>
                <a:spcPts val="600"/>
              </a:spcBef>
              <a:buNone/>
            </a:pPr>
            <a:endParaRPr lang="de-DE" sz="500" dirty="0"/>
          </a:p>
          <a:p>
            <a:pPr marL="0" indent="0">
              <a:spcBef>
                <a:spcPts val="600"/>
              </a:spcBef>
              <a:buNone/>
            </a:pPr>
            <a:r>
              <a:rPr lang="de-DE" sz="2000" dirty="0"/>
              <a:t>Designpraktiken müssen angepasst werden, um die                          </a:t>
            </a:r>
            <a:r>
              <a:rPr lang="de-DE" sz="2000" b="1" dirty="0"/>
              <a:t>Strategien der Kreislaufwirtschaft überhaupt erst                           umsetzen zu können.</a:t>
            </a:r>
            <a:endParaRPr lang="de-DE" sz="2000" b="1" dirty="0">
              <a:cs typeface="Calibri"/>
            </a:endParaRPr>
          </a:p>
          <a:p>
            <a:pPr marL="0" indent="0">
              <a:spcBef>
                <a:spcPts val="600"/>
              </a:spcBef>
              <a:buNone/>
            </a:pPr>
            <a:r>
              <a:rPr lang="de-DE" sz="2000" b="1" dirty="0"/>
              <a:t>Design-for-</a:t>
            </a:r>
            <a:r>
              <a:rPr lang="de-DE" sz="2000" b="1" dirty="0" err="1"/>
              <a:t>Circularity</a:t>
            </a:r>
            <a:r>
              <a:rPr lang="de-DE" sz="2000" b="1" dirty="0"/>
              <a:t>-Strategien zielen darauf ab</a:t>
            </a:r>
            <a:r>
              <a:rPr lang="de-DE" sz="2000" dirty="0"/>
              <a:t>, die  Langlebigkeit und Recyclingfähigkeit von Produkten</a:t>
            </a:r>
            <a:br>
              <a:rPr lang="de-DE" sz="2000" dirty="0"/>
            </a:br>
            <a:r>
              <a:rPr lang="de-DE" sz="2000" dirty="0"/>
              <a:t>zu stärken:</a:t>
            </a:r>
            <a:endParaRPr lang="en-US" sz="2000" dirty="0"/>
          </a:p>
          <a:p>
            <a:pPr marL="266700" lvl="1" indent="-266700">
              <a:spcBef>
                <a:spcPts val="600"/>
              </a:spcBef>
            </a:pPr>
            <a:r>
              <a:rPr lang="de-DE" sz="2000" dirty="0"/>
              <a:t>Design for </a:t>
            </a:r>
            <a:r>
              <a:rPr lang="de-DE" sz="2000" b="1" dirty="0" err="1"/>
              <a:t>Reliability</a:t>
            </a:r>
            <a:r>
              <a:rPr lang="de-DE" sz="2000" b="1" dirty="0"/>
              <a:t> and </a:t>
            </a:r>
            <a:r>
              <a:rPr lang="de-DE" sz="2000" b="1" dirty="0" err="1"/>
              <a:t>Durability</a:t>
            </a:r>
            <a:r>
              <a:rPr lang="de-DE" sz="2000" b="1" dirty="0"/>
              <a:t> </a:t>
            </a:r>
            <a:r>
              <a:rPr lang="de-DE" sz="2000" dirty="0"/>
              <a:t>(Langlebigkeit)</a:t>
            </a:r>
          </a:p>
          <a:p>
            <a:pPr marL="266700" lvl="1" indent="-266700">
              <a:spcBef>
                <a:spcPts val="600"/>
              </a:spcBef>
            </a:pPr>
            <a:r>
              <a:rPr lang="en-US" sz="2000" dirty="0"/>
              <a:t>Design for </a:t>
            </a:r>
            <a:r>
              <a:rPr lang="en-US" sz="2000" b="1" dirty="0"/>
              <a:t>Ease of Maintenance and Repair </a:t>
            </a:r>
            <a:r>
              <a:rPr lang="en-US" sz="2000" dirty="0"/>
              <a:t>(</a:t>
            </a:r>
            <a:r>
              <a:rPr lang="en-US" sz="2000" dirty="0" err="1"/>
              <a:t>Reparierbarkeit</a:t>
            </a:r>
            <a:r>
              <a:rPr lang="en-US" sz="2000" dirty="0"/>
              <a:t>)</a:t>
            </a:r>
          </a:p>
          <a:p>
            <a:pPr marL="266700" lvl="1" indent="-266700">
              <a:spcBef>
                <a:spcPts val="600"/>
              </a:spcBef>
            </a:pPr>
            <a:r>
              <a:rPr lang="en-US" sz="2000" dirty="0"/>
              <a:t>Design for </a:t>
            </a:r>
            <a:r>
              <a:rPr lang="en-US" sz="2000" b="1" dirty="0"/>
              <a:t>Upgradability and Adaptability </a:t>
            </a:r>
            <a:r>
              <a:rPr lang="en-US" sz="2000" dirty="0"/>
              <a:t>(</a:t>
            </a:r>
            <a:r>
              <a:rPr lang="en-US" sz="2000" dirty="0" err="1"/>
              <a:t>Aufrüstbarkeit</a:t>
            </a:r>
            <a:r>
              <a:rPr lang="en-US" sz="2000" dirty="0"/>
              <a:t>)</a:t>
            </a:r>
          </a:p>
          <a:p>
            <a:pPr marL="266700" lvl="1" indent="-266700">
              <a:spcBef>
                <a:spcPts val="600"/>
              </a:spcBef>
            </a:pPr>
            <a:r>
              <a:rPr lang="de-DE" sz="2000" dirty="0"/>
              <a:t>Design for </a:t>
            </a:r>
            <a:r>
              <a:rPr lang="de-DE" sz="2000" b="1" dirty="0"/>
              <a:t>Standardisation</a:t>
            </a:r>
            <a:r>
              <a:rPr lang="de-DE" sz="2000" dirty="0"/>
              <a:t> (Standardisierung)</a:t>
            </a:r>
          </a:p>
          <a:p>
            <a:pPr marL="266700" lvl="1" indent="-266700">
              <a:spcBef>
                <a:spcPts val="600"/>
              </a:spcBef>
            </a:pPr>
            <a:r>
              <a:rPr lang="en-US" sz="2000" dirty="0"/>
              <a:t>Design for </a:t>
            </a:r>
            <a:r>
              <a:rPr lang="en-US" sz="2000" b="1" dirty="0"/>
              <a:t>Dis- and Reassembly </a:t>
            </a:r>
          </a:p>
          <a:p>
            <a:pPr marL="266700" lvl="1" indent="-266700">
              <a:spcBef>
                <a:spcPts val="600"/>
              </a:spcBef>
            </a:pPr>
            <a:r>
              <a:rPr lang="de-DE" sz="2000" dirty="0"/>
              <a:t>Design for </a:t>
            </a:r>
            <a:r>
              <a:rPr lang="de-DE" sz="2000" b="1" dirty="0" err="1"/>
              <a:t>Refurbishment</a:t>
            </a:r>
            <a:r>
              <a:rPr lang="de-DE" sz="2000" b="1" dirty="0"/>
              <a:t>/Remanufacturing </a:t>
            </a:r>
            <a:r>
              <a:rPr lang="de-DE" sz="2000" dirty="0"/>
              <a:t>(Aufbereitung/Wiederproduktion)</a:t>
            </a:r>
            <a:endParaRPr lang="en-US" sz="2000" dirty="0"/>
          </a:p>
          <a:p>
            <a:pPr marL="266700" lvl="1" indent="-266700">
              <a:spcBef>
                <a:spcPts val="600"/>
              </a:spcBef>
            </a:pPr>
            <a:r>
              <a:rPr lang="de-DE" sz="2000" b="1" dirty="0"/>
              <a:t>Safe by Design </a:t>
            </a:r>
            <a:r>
              <a:rPr lang="de-DE" sz="2000" dirty="0"/>
              <a:t>(d.h. Vermeidung toxischer oder gesundheitsgefährdender Stoffe)</a:t>
            </a:r>
            <a:endParaRPr lang="en-US" sz="2000" dirty="0"/>
          </a:p>
          <a:p>
            <a:pPr marL="266700" lvl="1" indent="-266700">
              <a:spcBef>
                <a:spcPts val="600"/>
              </a:spcBef>
            </a:pPr>
            <a:r>
              <a:rPr lang="de-DE" sz="2000" dirty="0"/>
              <a:t>Design for </a:t>
            </a:r>
            <a:r>
              <a:rPr lang="de-DE" sz="2000" b="1" dirty="0"/>
              <a:t>Recycling</a:t>
            </a:r>
          </a:p>
        </p:txBody>
      </p:sp>
      <p:sp>
        <p:nvSpPr>
          <p:cNvPr id="4" name="Fußzeilenplatzhalter 3">
            <a:extLst>
              <a:ext uri="{FF2B5EF4-FFF2-40B4-BE49-F238E27FC236}">
                <a16:creationId xmlns:a16="http://schemas.microsoft.com/office/drawing/2014/main" id="{F4BAD198-148A-C746-B60B-EC27206CDB53}"/>
              </a:ext>
            </a:extLst>
          </p:cNvPr>
          <p:cNvSpPr>
            <a:spLocks noGrp="1"/>
          </p:cNvSpPr>
          <p:nvPr>
            <p:ph type="ftr" sz="quarter" idx="11"/>
          </p:nvPr>
        </p:nvSpPr>
        <p:spPr>
          <a:xfrm>
            <a:off x="4038600" y="6416783"/>
            <a:ext cx="4114800" cy="365125"/>
          </a:xfrm>
        </p:spPr>
        <p:txBody>
          <a:bodyPr/>
          <a:lstStyle/>
          <a:p>
            <a:r>
              <a:rPr lang="de-DE" dirty="0"/>
              <a:t>Einführung in die Circular Economy</a:t>
            </a:r>
          </a:p>
        </p:txBody>
      </p:sp>
      <p:sp>
        <p:nvSpPr>
          <p:cNvPr id="6" name="Titel 5">
            <a:extLst>
              <a:ext uri="{FF2B5EF4-FFF2-40B4-BE49-F238E27FC236}">
                <a16:creationId xmlns:a16="http://schemas.microsoft.com/office/drawing/2014/main" id="{BF8DE2FC-3ECE-4A3E-847F-219E6088C9CB}"/>
              </a:ext>
            </a:extLst>
          </p:cNvPr>
          <p:cNvSpPr>
            <a:spLocks noGrp="1"/>
          </p:cNvSpPr>
          <p:nvPr>
            <p:ph type="title"/>
          </p:nvPr>
        </p:nvSpPr>
        <p:spPr>
          <a:xfrm>
            <a:off x="257703" y="43149"/>
            <a:ext cx="11784277" cy="687983"/>
          </a:xfrm>
        </p:spPr>
        <p:txBody>
          <a:bodyPr vert="horz"/>
          <a:lstStyle/>
          <a:p>
            <a:r>
              <a:rPr lang="de-DE" dirty="0"/>
              <a:t>Design für Zirkularität ist der </a:t>
            </a:r>
            <a:r>
              <a:rPr lang="de-DE" dirty="0" err="1"/>
              <a:t>Enabler</a:t>
            </a:r>
            <a:r>
              <a:rPr lang="de-DE" dirty="0"/>
              <a:t> einer Kreislaufwirtschaft.</a:t>
            </a:r>
          </a:p>
        </p:txBody>
      </p:sp>
      <p:grpSp>
        <p:nvGrpSpPr>
          <p:cNvPr id="11" name="Gruppieren 6">
            <a:extLst>
              <a:ext uri="{FF2B5EF4-FFF2-40B4-BE49-F238E27FC236}">
                <a16:creationId xmlns:a16="http://schemas.microsoft.com/office/drawing/2014/main" id="{0544FAB3-ABBE-F9D0-107C-38C5A94B5222}"/>
              </a:ext>
            </a:extLst>
          </p:cNvPr>
          <p:cNvGrpSpPr/>
          <p:nvPr/>
        </p:nvGrpSpPr>
        <p:grpSpPr>
          <a:xfrm>
            <a:off x="6668500" y="3911351"/>
            <a:ext cx="5216271" cy="2400657"/>
            <a:chOff x="6383091" y="4454293"/>
            <a:chExt cx="3783741" cy="2400657"/>
          </a:xfrm>
        </p:grpSpPr>
        <p:sp>
          <p:nvSpPr>
            <p:cNvPr id="8" name="Rechteck 7">
              <a:extLst>
                <a:ext uri="{FF2B5EF4-FFF2-40B4-BE49-F238E27FC236}">
                  <a16:creationId xmlns:a16="http://schemas.microsoft.com/office/drawing/2014/main" id="{714A808B-D72F-1E32-6871-7662A69605A4}"/>
                </a:ext>
              </a:extLst>
            </p:cNvPr>
            <p:cNvSpPr/>
            <p:nvPr/>
          </p:nvSpPr>
          <p:spPr>
            <a:xfrm>
              <a:off x="6383091" y="4823625"/>
              <a:ext cx="3783741" cy="2031325"/>
            </a:xfrm>
            <a:prstGeom prst="rect">
              <a:avLst/>
            </a:prstGeom>
            <a:solidFill>
              <a:srgbClr val="EC9B03"/>
            </a:solidFill>
          </p:spPr>
          <p:txBody>
            <a:bodyPr wrap="square" lIns="91440" tIns="45720" rIns="91440" bIns="45720" anchor="t">
              <a:spAutoFit/>
            </a:bodyPr>
            <a:lstStyle/>
            <a:p>
              <a:pPr marL="285750" indent="-285750">
                <a:buFont typeface="Arial,Sans-Serif"/>
                <a:buChar char="•"/>
              </a:pPr>
              <a:r>
                <a:rPr lang="de-DE" b="1" dirty="0">
                  <a:solidFill>
                    <a:schemeClr val="bg1"/>
                  </a:solidFill>
                  <a:ea typeface="+mn-lt"/>
                  <a:cs typeface="+mn-lt"/>
                </a:rPr>
                <a:t>Austauschbare Module in technischen Geräten</a:t>
              </a:r>
              <a:r>
                <a:rPr lang="de-DE" dirty="0">
                  <a:solidFill>
                    <a:schemeClr val="bg1"/>
                  </a:solidFill>
                  <a:ea typeface="+mn-lt"/>
                  <a:cs typeface="+mn-lt"/>
                </a:rPr>
                <a:t>, z.B. Fairphone und </a:t>
              </a:r>
              <a:r>
                <a:rPr lang="de-DE" dirty="0" err="1">
                  <a:solidFill>
                    <a:schemeClr val="bg1"/>
                  </a:solidFill>
                  <a:ea typeface="+mn-lt"/>
                  <a:cs typeface="+mn-lt"/>
                </a:rPr>
                <a:t>Shiftphone</a:t>
              </a:r>
              <a:r>
                <a:rPr lang="de-DE" dirty="0">
                  <a:solidFill>
                    <a:schemeClr val="bg1"/>
                  </a:solidFill>
                  <a:ea typeface="+mn-lt"/>
                  <a:cs typeface="+mn-lt"/>
                </a:rPr>
                <a:t> mit leicht ersetzbaren Displays, Akkus oder Kameras</a:t>
              </a:r>
            </a:p>
            <a:p>
              <a:pPr marL="285750" indent="-285750">
                <a:buFont typeface="Arial,Sans-Serif"/>
                <a:buChar char="•"/>
              </a:pPr>
              <a:r>
                <a:rPr lang="de-DE" b="1" dirty="0">
                  <a:solidFill>
                    <a:schemeClr val="bg1"/>
                  </a:solidFill>
                  <a:ea typeface="+mn-lt"/>
                  <a:cs typeface="+mn-lt"/>
                </a:rPr>
                <a:t>Design recyclingfähiger Verpackungen</a:t>
              </a:r>
              <a:r>
                <a:rPr lang="de-DE" dirty="0">
                  <a:solidFill>
                    <a:schemeClr val="bg1"/>
                  </a:solidFill>
                  <a:ea typeface="+mn-lt"/>
                  <a:cs typeface="+mn-lt"/>
                </a:rPr>
                <a:t>, </a:t>
              </a:r>
              <a:br>
                <a:rPr lang="de-DE" dirty="0">
                  <a:solidFill>
                    <a:schemeClr val="bg1"/>
                  </a:solidFill>
                  <a:ea typeface="+mn-lt"/>
                  <a:cs typeface="+mn-lt"/>
                </a:rPr>
              </a:br>
              <a:r>
                <a:rPr lang="de-DE" dirty="0">
                  <a:solidFill>
                    <a:schemeClr val="bg1"/>
                  </a:solidFill>
                  <a:ea typeface="+mn-lt"/>
                  <a:cs typeface="+mn-lt"/>
                </a:rPr>
                <a:t>z.B. Ecover </a:t>
              </a:r>
              <a:r>
                <a:rPr lang="de-DE" dirty="0" err="1">
                  <a:solidFill>
                    <a:schemeClr val="bg1"/>
                  </a:solidFill>
                  <a:ea typeface="+mn-lt"/>
                  <a:cs typeface="+mn-lt"/>
                </a:rPr>
                <a:t>Plantastic</a:t>
              </a:r>
              <a:r>
                <a:rPr lang="de-DE" dirty="0">
                  <a:solidFill>
                    <a:schemeClr val="bg1"/>
                  </a:solidFill>
                  <a:ea typeface="+mn-lt"/>
                  <a:cs typeface="+mn-lt"/>
                </a:rPr>
                <a:t> Flaschen, Frosch (Werner &amp; Mertz) Standbodenbeutel aus vollständig recycel-barem Material und abnehmbarer Banderole </a:t>
              </a:r>
              <a:endParaRPr lang="en-US" dirty="0">
                <a:solidFill>
                  <a:schemeClr val="bg1"/>
                </a:solidFill>
              </a:endParaRPr>
            </a:p>
          </p:txBody>
        </p:sp>
        <p:sp>
          <p:nvSpPr>
            <p:cNvPr id="10" name="Rechteck 8">
              <a:extLst>
                <a:ext uri="{FF2B5EF4-FFF2-40B4-BE49-F238E27FC236}">
                  <a16:creationId xmlns:a16="http://schemas.microsoft.com/office/drawing/2014/main" id="{37DAAC4E-C947-1D70-96F5-75A3B62FABFD}"/>
                </a:ext>
              </a:extLst>
            </p:cNvPr>
            <p:cNvSpPr/>
            <p:nvPr/>
          </p:nvSpPr>
          <p:spPr>
            <a:xfrm>
              <a:off x="6383091" y="4454293"/>
              <a:ext cx="872532" cy="369332"/>
            </a:xfrm>
            <a:prstGeom prst="rect">
              <a:avLst/>
            </a:prstGeom>
            <a:solidFill>
              <a:schemeClr val="tx1"/>
            </a:solidFill>
          </p:spPr>
          <p:txBody>
            <a:bodyPr wrap="square">
              <a:spAutoFit/>
            </a:bodyPr>
            <a:lstStyle/>
            <a:p>
              <a:r>
                <a:rPr lang="de-DE" b="1">
                  <a:solidFill>
                    <a:schemeClr val="bg1"/>
                  </a:solidFill>
                </a:rPr>
                <a:t>BEISPIELE</a:t>
              </a:r>
            </a:p>
          </p:txBody>
        </p:sp>
      </p:grpSp>
      <p:pic>
        <p:nvPicPr>
          <p:cNvPr id="13" name="Grafik 14">
            <a:extLst>
              <a:ext uri="{FF2B5EF4-FFF2-40B4-BE49-F238E27FC236}">
                <a16:creationId xmlns:a16="http://schemas.microsoft.com/office/drawing/2014/main" id="{26074A06-189A-1067-B1F3-6794129E1A1F}"/>
              </a:ext>
            </a:extLst>
          </p:cNvPr>
          <p:cNvPicPr>
            <a:picLocks noChangeAspect="1"/>
          </p:cNvPicPr>
          <p:nvPr/>
        </p:nvPicPr>
        <p:blipFill>
          <a:blip r:embed="rId6"/>
          <a:stretch>
            <a:fillRect/>
          </a:stretch>
        </p:blipFill>
        <p:spPr>
          <a:xfrm>
            <a:off x="7847292" y="1077207"/>
            <a:ext cx="4037479" cy="2772000"/>
          </a:xfrm>
          <a:prstGeom prst="rect">
            <a:avLst/>
          </a:prstGeom>
        </p:spPr>
      </p:pic>
    </p:spTree>
    <p:extLst>
      <p:ext uri="{BB962C8B-B14F-4D97-AF65-F5344CB8AC3E}">
        <p14:creationId xmlns:p14="http://schemas.microsoft.com/office/powerpoint/2010/main" val="442664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81F16AED-B685-4D7A-B9F5-EB2AD0EE9DB0}"/>
              </a:ext>
            </a:extLst>
          </p:cNvPr>
          <p:cNvGraphicFramePr>
            <a:graphicFrameLocks noChangeAspect="1"/>
          </p:cNvGraphicFramePr>
          <p:nvPr>
            <p:custDataLst>
              <p:tags r:id="rId1"/>
            </p:custDataLst>
            <p:extLst>
              <p:ext uri="{D42A27DB-BD31-4B8C-83A1-F6EECF244321}">
                <p14:modId xmlns:p14="http://schemas.microsoft.com/office/powerpoint/2010/main" val="907772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4" imgH="338" progId="TCLayout.ActiveDocument.1">
                  <p:embed/>
                </p:oleObj>
              </mc:Choice>
              <mc:Fallback>
                <p:oleObj name="think-cell Folie" r:id="rId4" imgW="304" imgH="338" progId="TCLayout.ActiveDocument.1">
                  <p:embed/>
                  <p:pic>
                    <p:nvPicPr>
                      <p:cNvPr id="5" name="Objekt 4" hidden="1">
                        <a:extLst>
                          <a:ext uri="{FF2B5EF4-FFF2-40B4-BE49-F238E27FC236}">
                            <a16:creationId xmlns:a16="http://schemas.microsoft.com/office/drawing/2014/main" id="{81F16AED-B685-4D7A-B9F5-EB2AD0EE9D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2F2DA50C-9ECB-46EF-9206-03C089C5C57A}"/>
              </a:ext>
            </a:extLst>
          </p:cNvPr>
          <p:cNvSpPr>
            <a:spLocks noGrp="1"/>
          </p:cNvSpPr>
          <p:nvPr>
            <p:ph type="title"/>
          </p:nvPr>
        </p:nvSpPr>
        <p:spPr/>
        <p:txBody>
          <a:bodyPr vert="horz"/>
          <a:lstStyle/>
          <a:p>
            <a:r>
              <a:rPr lang="de-DE" dirty="0"/>
              <a:t>Produkte so lange und so intensiv wie möglich nutzen.</a:t>
            </a:r>
          </a:p>
        </p:txBody>
      </p:sp>
      <p:sp>
        <p:nvSpPr>
          <p:cNvPr id="3" name="Inhaltsplatzhalter 2">
            <a:extLst>
              <a:ext uri="{FF2B5EF4-FFF2-40B4-BE49-F238E27FC236}">
                <a16:creationId xmlns:a16="http://schemas.microsoft.com/office/drawing/2014/main" id="{41C269E9-C61F-4E5E-ADA5-9C68EACFB6E5}"/>
              </a:ext>
            </a:extLst>
          </p:cNvPr>
          <p:cNvSpPr>
            <a:spLocks noGrp="1"/>
          </p:cNvSpPr>
          <p:nvPr>
            <p:ph idx="1"/>
          </p:nvPr>
        </p:nvSpPr>
        <p:spPr>
          <a:xfrm>
            <a:off x="300038" y="1186586"/>
            <a:ext cx="5528582" cy="5231569"/>
          </a:xfrm>
        </p:spPr>
        <p:txBody>
          <a:bodyPr vert="horz" lIns="0" tIns="0" rIns="0" bIns="0" rtlCol="0" anchor="t">
            <a:noAutofit/>
          </a:bodyPr>
          <a:lstStyle/>
          <a:p>
            <a:pPr marL="0" indent="0">
              <a:buNone/>
            </a:pPr>
            <a:r>
              <a:rPr lang="de-DE" sz="2000" dirty="0"/>
              <a:t>Um die Nachfrage nach neuen Produkten zu reduzieren und damit Ressourcen zu schonen, muss eine </a:t>
            </a:r>
            <a:r>
              <a:rPr lang="de-DE" sz="2000" b="1" dirty="0"/>
              <a:t>intensivere und längere Nutzung der Produkte ermöglicht werden.</a:t>
            </a:r>
          </a:p>
          <a:p>
            <a:pPr marL="0" indent="0">
              <a:buNone/>
            </a:pPr>
            <a:r>
              <a:rPr lang="de-DE" sz="2000" dirty="0"/>
              <a:t>Dies kann durch </a:t>
            </a:r>
            <a:r>
              <a:rPr lang="de-DE" sz="2000" b="1" dirty="0"/>
              <a:t>n</a:t>
            </a:r>
            <a:r>
              <a:rPr lang="de-DE" sz="2000" b="1" dirty="0">
                <a:ea typeface="+mn-lt"/>
                <a:cs typeface="+mn-lt"/>
              </a:rPr>
              <a:t>eue Geschäftsmodelle und bewusstere Konsumpraktiken </a:t>
            </a:r>
            <a:r>
              <a:rPr lang="de-DE" sz="2000" dirty="0">
                <a:ea typeface="+mn-lt"/>
                <a:cs typeface="+mn-lt"/>
              </a:rPr>
              <a:t>mit Fokus auf folgende Strategien</a:t>
            </a:r>
            <a:r>
              <a:rPr lang="de-DE" sz="2000" dirty="0"/>
              <a:t> implementiert werden:</a:t>
            </a:r>
            <a:endParaRPr lang="de-DE" sz="2000" dirty="0">
              <a:ea typeface="Calibri"/>
              <a:cs typeface="Calibri"/>
            </a:endParaRPr>
          </a:p>
          <a:p>
            <a:pPr marL="266700" lvl="1" indent="-266700">
              <a:spcBef>
                <a:spcPts val="1000"/>
              </a:spcBef>
            </a:pPr>
            <a:r>
              <a:rPr lang="de-DE" sz="2000" dirty="0">
                <a:ea typeface="+mn-lt"/>
                <a:cs typeface="+mn-lt"/>
              </a:rPr>
              <a:t>Teilen (Share)</a:t>
            </a:r>
          </a:p>
          <a:p>
            <a:pPr marL="266700" lvl="1" indent="-266700">
              <a:spcBef>
                <a:spcPts val="1000"/>
              </a:spcBef>
            </a:pPr>
            <a:r>
              <a:rPr lang="de-DE" sz="2000" dirty="0">
                <a:ea typeface="+mn-lt"/>
                <a:cs typeface="+mn-lt"/>
              </a:rPr>
              <a:t>Weiter- und Wiederverwendung (Reuse)</a:t>
            </a:r>
            <a:endParaRPr lang="de-DE" sz="2000" dirty="0"/>
          </a:p>
          <a:p>
            <a:pPr marL="0" lvl="1" indent="0">
              <a:spcBef>
                <a:spcPts val="1000"/>
              </a:spcBef>
              <a:buNone/>
            </a:pPr>
            <a:r>
              <a:rPr lang="de-DE" sz="2000" dirty="0"/>
              <a:t>Für die Akzeptanz und damit den Erfolg dieser neuen Geschäftsmodelle ist erforderlich, das Wissen über die </a:t>
            </a:r>
            <a:r>
              <a:rPr lang="de-DE" sz="2000" b="1" dirty="0"/>
              <a:t>Grundprinzipien der Circular Economy in der Breite der Gesellschaft zu verankern</a:t>
            </a:r>
            <a:r>
              <a:rPr lang="de-DE" sz="2000" dirty="0"/>
              <a:t>.</a:t>
            </a:r>
            <a:r>
              <a:rPr lang="de-DE" sz="2000" b="1" dirty="0"/>
              <a:t> </a:t>
            </a:r>
            <a:r>
              <a:rPr lang="de-DE" sz="2000" dirty="0"/>
              <a:t>Über die Bereitstellung entsprechender Informationen </a:t>
            </a:r>
            <a:r>
              <a:rPr lang="de-DE" sz="2000" b="1" dirty="0"/>
              <a:t>können Konsumierende ihr Nutzungsverhalten anpassen. </a:t>
            </a:r>
            <a:endParaRPr lang="de-DE" sz="2000" b="1" dirty="0">
              <a:ea typeface="+mn-lt"/>
              <a:cs typeface="+mn-lt"/>
            </a:endParaRPr>
          </a:p>
          <a:p>
            <a:pPr marL="457200" lvl="1" indent="0">
              <a:spcBef>
                <a:spcPts val="1000"/>
              </a:spcBef>
              <a:buNone/>
            </a:pPr>
            <a:endParaRPr lang="de-DE" sz="1800" dirty="0">
              <a:ea typeface="+mn-lt"/>
              <a:cs typeface="+mn-lt"/>
            </a:endParaRPr>
          </a:p>
          <a:p>
            <a:endParaRPr lang="de-DE" dirty="0"/>
          </a:p>
        </p:txBody>
      </p:sp>
      <p:sp>
        <p:nvSpPr>
          <p:cNvPr id="4" name="Fußzeilenplatzhalter 3">
            <a:extLst>
              <a:ext uri="{FF2B5EF4-FFF2-40B4-BE49-F238E27FC236}">
                <a16:creationId xmlns:a16="http://schemas.microsoft.com/office/drawing/2014/main" id="{48F04F13-0EB7-4192-AC48-C4F3F2AC93AD}"/>
              </a:ext>
            </a:extLst>
          </p:cNvPr>
          <p:cNvSpPr>
            <a:spLocks noGrp="1"/>
          </p:cNvSpPr>
          <p:nvPr>
            <p:ph type="ftr" sz="quarter" idx="11"/>
          </p:nvPr>
        </p:nvSpPr>
        <p:spPr/>
        <p:txBody>
          <a:bodyPr/>
          <a:lstStyle/>
          <a:p>
            <a:r>
              <a:rPr lang="de-DE" dirty="0"/>
              <a:t>Einführung in die Circular Economy</a:t>
            </a:r>
          </a:p>
        </p:txBody>
      </p:sp>
      <p:grpSp>
        <p:nvGrpSpPr>
          <p:cNvPr id="9" name="Gruppieren 6">
            <a:extLst>
              <a:ext uri="{FF2B5EF4-FFF2-40B4-BE49-F238E27FC236}">
                <a16:creationId xmlns:a16="http://schemas.microsoft.com/office/drawing/2014/main" id="{29F12432-C99C-92A8-F406-2A88121C2F7A}"/>
              </a:ext>
            </a:extLst>
          </p:cNvPr>
          <p:cNvGrpSpPr/>
          <p:nvPr/>
        </p:nvGrpSpPr>
        <p:grpSpPr>
          <a:xfrm>
            <a:off x="6204857" y="3923952"/>
            <a:ext cx="5673108" cy="2400657"/>
            <a:chOff x="6383091" y="4454293"/>
            <a:chExt cx="3782604" cy="2400657"/>
          </a:xfrm>
        </p:grpSpPr>
        <p:sp>
          <p:nvSpPr>
            <p:cNvPr id="7" name="Rechteck 7">
              <a:extLst>
                <a:ext uri="{FF2B5EF4-FFF2-40B4-BE49-F238E27FC236}">
                  <a16:creationId xmlns:a16="http://schemas.microsoft.com/office/drawing/2014/main" id="{9C77A1E4-C47E-EE7A-3AB4-38485EFCB955}"/>
                </a:ext>
              </a:extLst>
            </p:cNvPr>
            <p:cNvSpPr/>
            <p:nvPr/>
          </p:nvSpPr>
          <p:spPr>
            <a:xfrm>
              <a:off x="6383092" y="4823625"/>
              <a:ext cx="3782603" cy="2031325"/>
            </a:xfrm>
            <a:prstGeom prst="rect">
              <a:avLst/>
            </a:prstGeom>
            <a:solidFill>
              <a:srgbClr val="EC9B03"/>
            </a:solidFill>
          </p:spPr>
          <p:txBody>
            <a:bodyPr wrap="square" lIns="91440" tIns="45720" rIns="91440" bIns="45720" anchor="t">
              <a:spAutoFit/>
            </a:bodyPr>
            <a:lstStyle/>
            <a:p>
              <a:pPr marL="285750" indent="-285750">
                <a:buFont typeface="Arial,Sans-Serif"/>
                <a:buChar char="•"/>
              </a:pPr>
              <a:r>
                <a:rPr lang="de-DE" b="1" dirty="0">
                  <a:solidFill>
                    <a:schemeClr val="bg1"/>
                  </a:solidFill>
                  <a:cs typeface="Calibri"/>
                </a:rPr>
                <a:t>Mietmodell für Maschinen</a:t>
              </a:r>
              <a:r>
                <a:rPr lang="de-DE" dirty="0">
                  <a:solidFill>
                    <a:schemeClr val="bg1"/>
                  </a:solidFill>
                  <a:cs typeface="Calibri"/>
                </a:rPr>
                <a:t>, z.B. </a:t>
              </a:r>
              <a:r>
                <a:rPr lang="de-DE" dirty="0">
                  <a:solidFill>
                    <a:schemeClr val="bg1"/>
                  </a:solidFill>
                  <a:ea typeface="+mn-lt"/>
                  <a:cs typeface="+mn-lt"/>
                </a:rPr>
                <a:t>Rubble Master Rentals die mobile Recyclingmaschinen vermieten und diese später als Gebrauchtprodukte anbieten </a:t>
              </a:r>
              <a:endParaRPr lang="en-US" dirty="0">
                <a:solidFill>
                  <a:schemeClr val="bg1"/>
                </a:solidFill>
                <a:ea typeface="+mn-lt"/>
                <a:cs typeface="+mn-lt"/>
              </a:endParaRPr>
            </a:p>
            <a:p>
              <a:pPr marL="285750" indent="-285750">
                <a:buFont typeface="Arial,Sans-Serif"/>
                <a:buChar char="•"/>
              </a:pPr>
              <a:r>
                <a:rPr lang="de-DE" b="1" dirty="0">
                  <a:solidFill>
                    <a:schemeClr val="bg1"/>
                  </a:solidFill>
                  <a:ea typeface="+mn-lt"/>
                  <a:cs typeface="+mn-lt"/>
                </a:rPr>
                <a:t>Mehrwegsysteme für Speisen und Getränke</a:t>
              </a:r>
              <a:r>
                <a:rPr lang="de-DE" dirty="0">
                  <a:solidFill>
                    <a:schemeClr val="bg1"/>
                  </a:solidFill>
                  <a:ea typeface="+mn-lt"/>
                  <a:cs typeface="+mn-lt"/>
                </a:rPr>
                <a:t>,</a:t>
              </a:r>
              <a:r>
                <a:rPr lang="de-DE" b="1" dirty="0">
                  <a:solidFill>
                    <a:schemeClr val="bg1"/>
                  </a:solidFill>
                  <a:ea typeface="+mn-lt"/>
                  <a:cs typeface="+mn-lt"/>
                </a:rPr>
                <a:t> </a:t>
              </a:r>
              <a:r>
                <a:rPr lang="de-DE" dirty="0">
                  <a:solidFill>
                    <a:schemeClr val="bg1"/>
                  </a:solidFill>
                  <a:ea typeface="+mn-lt"/>
                  <a:cs typeface="+mn-lt"/>
                </a:rPr>
                <a:t>z.B.</a:t>
              </a:r>
              <a:r>
                <a:rPr lang="de-DE" dirty="0">
                  <a:solidFill>
                    <a:srgbClr val="FF0000"/>
                  </a:solidFill>
                  <a:ea typeface="+mn-lt"/>
                  <a:cs typeface="+mn-lt"/>
                </a:rPr>
                <a:t> </a:t>
              </a:r>
              <a:r>
                <a:rPr lang="de-DE" dirty="0" err="1">
                  <a:solidFill>
                    <a:schemeClr val="bg1"/>
                  </a:solidFill>
                  <a:ea typeface="+mn-lt"/>
                  <a:cs typeface="+mn-lt"/>
                </a:rPr>
                <a:t>Recup</a:t>
              </a:r>
              <a:r>
                <a:rPr lang="de-DE" dirty="0">
                  <a:solidFill>
                    <a:schemeClr val="bg1"/>
                  </a:solidFill>
                  <a:ea typeface="+mn-lt"/>
                  <a:cs typeface="+mn-lt"/>
                </a:rPr>
                <a:t> mit pfandbasiertem und </a:t>
              </a:r>
              <a:r>
                <a:rPr lang="de-DE" dirty="0" err="1">
                  <a:solidFill>
                    <a:schemeClr val="bg1"/>
                  </a:solidFill>
                  <a:ea typeface="+mn-lt"/>
                  <a:cs typeface="+mn-lt"/>
                </a:rPr>
                <a:t>Vytal</a:t>
              </a:r>
              <a:r>
                <a:rPr lang="de-DE" dirty="0">
                  <a:solidFill>
                    <a:schemeClr val="bg1"/>
                  </a:solidFill>
                  <a:ea typeface="+mn-lt"/>
                  <a:cs typeface="+mn-lt"/>
                </a:rPr>
                <a:t> mit pfandfreien System </a:t>
              </a:r>
            </a:p>
            <a:p>
              <a:pPr marL="285750" indent="-285750">
                <a:buFont typeface="Arial,Sans-Serif"/>
                <a:buChar char="•"/>
              </a:pPr>
              <a:r>
                <a:rPr lang="de-DE" b="1" dirty="0">
                  <a:solidFill>
                    <a:schemeClr val="bg1"/>
                  </a:solidFill>
                  <a:ea typeface="+mn-lt"/>
                  <a:cs typeface="+mn-lt"/>
                </a:rPr>
                <a:t>Gebrauchtwarenplattformen</a:t>
              </a:r>
              <a:r>
                <a:rPr lang="de-DE" dirty="0">
                  <a:solidFill>
                    <a:schemeClr val="bg1"/>
                  </a:solidFill>
                  <a:ea typeface="+mn-lt"/>
                  <a:cs typeface="+mn-lt"/>
                </a:rPr>
                <a:t>, </a:t>
              </a:r>
              <a:r>
                <a:rPr lang="de-DE" dirty="0">
                  <a:solidFill>
                    <a:schemeClr val="bg1"/>
                  </a:solidFill>
                  <a:cs typeface="Calibri"/>
                </a:rPr>
                <a:t>z.B.</a:t>
              </a:r>
              <a:r>
                <a:rPr lang="de-DE" dirty="0">
                  <a:solidFill>
                    <a:schemeClr val="bg1"/>
                  </a:solidFill>
                  <a:ea typeface="+mn-lt"/>
                  <a:cs typeface="+mn-lt"/>
                </a:rPr>
                <a:t> </a:t>
              </a:r>
              <a:r>
                <a:rPr lang="de-DE" dirty="0" err="1">
                  <a:solidFill>
                    <a:schemeClr val="bg1"/>
                  </a:solidFill>
                  <a:ea typeface="+mn-lt"/>
                  <a:cs typeface="+mn-lt"/>
                </a:rPr>
                <a:t>ebay</a:t>
              </a:r>
              <a:r>
                <a:rPr lang="de-DE" dirty="0">
                  <a:solidFill>
                    <a:schemeClr val="bg1"/>
                  </a:solidFill>
                  <a:ea typeface="+mn-lt"/>
                  <a:cs typeface="+mn-lt"/>
                </a:rPr>
                <a:t> Kleinanzeigen für Verkaufsangebote zwischen Verbrauchern</a:t>
              </a:r>
            </a:p>
          </p:txBody>
        </p:sp>
        <p:sp>
          <p:nvSpPr>
            <p:cNvPr id="8" name="Rechteck 8">
              <a:extLst>
                <a:ext uri="{FF2B5EF4-FFF2-40B4-BE49-F238E27FC236}">
                  <a16:creationId xmlns:a16="http://schemas.microsoft.com/office/drawing/2014/main" id="{B7EDF61E-7FEB-B5AC-974F-1DB6708C7BB9}"/>
                </a:ext>
              </a:extLst>
            </p:cNvPr>
            <p:cNvSpPr/>
            <p:nvPr/>
          </p:nvSpPr>
          <p:spPr>
            <a:xfrm>
              <a:off x="6383091" y="4454293"/>
              <a:ext cx="872532" cy="369332"/>
            </a:xfrm>
            <a:prstGeom prst="rect">
              <a:avLst/>
            </a:prstGeom>
            <a:solidFill>
              <a:schemeClr val="tx1"/>
            </a:solidFill>
          </p:spPr>
          <p:txBody>
            <a:bodyPr wrap="square">
              <a:spAutoFit/>
            </a:bodyPr>
            <a:lstStyle/>
            <a:p>
              <a:r>
                <a:rPr lang="de-DE" b="1">
                  <a:solidFill>
                    <a:schemeClr val="bg1"/>
                  </a:solidFill>
                </a:rPr>
                <a:t>BEISPIELE</a:t>
              </a:r>
            </a:p>
          </p:txBody>
        </p:sp>
      </p:grpSp>
      <p:pic>
        <p:nvPicPr>
          <p:cNvPr id="11" name="Picture 11">
            <a:extLst>
              <a:ext uri="{FF2B5EF4-FFF2-40B4-BE49-F238E27FC236}">
                <a16:creationId xmlns:a16="http://schemas.microsoft.com/office/drawing/2014/main" id="{394C14CC-D58C-FEA9-B3F8-630FBBF48B45}"/>
              </a:ext>
            </a:extLst>
          </p:cNvPr>
          <p:cNvPicPr>
            <a:picLocks noChangeAspect="1"/>
          </p:cNvPicPr>
          <p:nvPr/>
        </p:nvPicPr>
        <p:blipFill>
          <a:blip r:embed="rId6"/>
          <a:stretch>
            <a:fillRect/>
          </a:stretch>
        </p:blipFill>
        <p:spPr>
          <a:xfrm>
            <a:off x="7845349" y="1066945"/>
            <a:ext cx="4032616" cy="2772000"/>
          </a:xfrm>
          <a:prstGeom prst="rect">
            <a:avLst/>
          </a:prstGeom>
        </p:spPr>
      </p:pic>
    </p:spTree>
    <p:extLst>
      <p:ext uri="{BB962C8B-B14F-4D97-AF65-F5344CB8AC3E}">
        <p14:creationId xmlns:p14="http://schemas.microsoft.com/office/powerpoint/2010/main" val="4058492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80F9EE84-7EFB-484E-A71F-9C671ADEF567}"/>
              </a:ext>
            </a:extLst>
          </p:cNvPr>
          <p:cNvGraphicFramePr>
            <a:graphicFrameLocks noChangeAspect="1"/>
          </p:cNvGraphicFramePr>
          <p:nvPr>
            <p:custDataLst>
              <p:tags r:id="rId1"/>
            </p:custDataLst>
            <p:extLst>
              <p:ext uri="{D42A27DB-BD31-4B8C-83A1-F6EECF244321}">
                <p14:modId xmlns:p14="http://schemas.microsoft.com/office/powerpoint/2010/main" val="17252047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498" imgH="499" progId="TCLayout.ActiveDocument.1">
                  <p:embed/>
                </p:oleObj>
              </mc:Choice>
              <mc:Fallback>
                <p:oleObj name="think-cell Folie" r:id="rId4" imgW="498" imgH="499" progId="TCLayout.ActiveDocument.1">
                  <p:embed/>
                  <p:pic>
                    <p:nvPicPr>
                      <p:cNvPr id="7" name="Objekt 6" hidden="1">
                        <a:extLst>
                          <a:ext uri="{FF2B5EF4-FFF2-40B4-BE49-F238E27FC236}">
                            <a16:creationId xmlns:a16="http://schemas.microsoft.com/office/drawing/2014/main" id="{80F9EE84-7EFB-484E-A71F-9C671ADEF56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Inhaltsplatzhalter 2">
            <a:extLst>
              <a:ext uri="{FF2B5EF4-FFF2-40B4-BE49-F238E27FC236}">
                <a16:creationId xmlns:a16="http://schemas.microsoft.com/office/drawing/2014/main" id="{2DD715F9-4819-8349-8B17-6ACE0D578198}"/>
              </a:ext>
            </a:extLst>
          </p:cNvPr>
          <p:cNvSpPr>
            <a:spLocks noGrp="1"/>
          </p:cNvSpPr>
          <p:nvPr>
            <p:ph idx="1"/>
          </p:nvPr>
        </p:nvSpPr>
        <p:spPr>
          <a:xfrm>
            <a:off x="314037" y="1197061"/>
            <a:ext cx="5625402" cy="4995830"/>
          </a:xfrm>
        </p:spPr>
        <p:txBody>
          <a:bodyPr vert="horz" lIns="0" tIns="0" rIns="0" bIns="0" rtlCol="0" anchor="t">
            <a:noAutofit/>
          </a:bodyPr>
          <a:lstStyle/>
          <a:p>
            <a:pPr marL="0" indent="0">
              <a:buNone/>
            </a:pPr>
            <a:r>
              <a:rPr lang="de-DE" sz="2000" b="1" dirty="0">
                <a:ea typeface="+mn-lt"/>
                <a:cs typeface="+mn-lt"/>
              </a:rPr>
              <a:t>Durch die Verlängerung der Nutzbarkeit und der Funktionalität von Produkten </a:t>
            </a:r>
            <a:r>
              <a:rPr lang="de-DE" sz="2000" dirty="0">
                <a:ea typeface="+mn-lt"/>
                <a:cs typeface="+mn-lt"/>
              </a:rPr>
              <a:t>kann</a:t>
            </a:r>
            <a:r>
              <a:rPr lang="de-DE" sz="2000" b="1" dirty="0">
                <a:ea typeface="+mn-lt"/>
                <a:cs typeface="+mn-lt"/>
              </a:rPr>
              <a:t> </a:t>
            </a:r>
            <a:r>
              <a:rPr lang="de-DE" sz="2000" dirty="0">
                <a:ea typeface="+mn-lt"/>
                <a:cs typeface="+mn-lt"/>
              </a:rPr>
              <a:t>die Notwendigkeit des Kaufs und der Wechsel zu neuen Produkten reduziert werden.</a:t>
            </a:r>
          </a:p>
          <a:p>
            <a:pPr marL="0" indent="0">
              <a:buNone/>
            </a:pPr>
            <a:r>
              <a:rPr lang="de-DE" sz="2000" dirty="0">
                <a:ea typeface="+mn-lt"/>
                <a:cs typeface="+mn-lt"/>
              </a:rPr>
              <a:t>Geschäftsmodelle fokussieren entsprechend auf konkrete</a:t>
            </a:r>
            <a:r>
              <a:rPr lang="de-DE" sz="2000" b="1" dirty="0">
                <a:ea typeface="+mn-lt"/>
                <a:cs typeface="+mn-lt"/>
              </a:rPr>
              <a:t> Maßnahmen, um den Lebenszyklus des Produkts oder seiner Komponenten zu verlängern:</a:t>
            </a:r>
            <a:r>
              <a:rPr lang="de-DE" sz="2000" dirty="0">
                <a:ea typeface="+mn-lt"/>
                <a:cs typeface="+mn-lt"/>
              </a:rPr>
              <a:t> </a:t>
            </a:r>
          </a:p>
          <a:p>
            <a:pPr marL="266700" indent="-266700"/>
            <a:r>
              <a:rPr lang="de-DE" sz="2000" dirty="0">
                <a:cs typeface="Calibri"/>
              </a:rPr>
              <a:t>Wartung, Upgrade, Reparatur (</a:t>
            </a:r>
            <a:r>
              <a:rPr lang="de-DE" sz="2000" dirty="0" err="1">
                <a:cs typeface="Calibri"/>
              </a:rPr>
              <a:t>Repair</a:t>
            </a:r>
            <a:r>
              <a:rPr lang="de-DE" sz="2000" dirty="0">
                <a:cs typeface="Calibri"/>
              </a:rPr>
              <a:t>) </a:t>
            </a:r>
          </a:p>
          <a:p>
            <a:pPr marL="266700" indent="-266700"/>
            <a:r>
              <a:rPr lang="de-DE" sz="2000" dirty="0">
                <a:cs typeface="Calibri"/>
              </a:rPr>
              <a:t>Wiederproduktion (</a:t>
            </a:r>
            <a:r>
              <a:rPr lang="de-DE" sz="2000" dirty="0" err="1">
                <a:cs typeface="Calibri"/>
              </a:rPr>
              <a:t>Remanufacture</a:t>
            </a:r>
            <a:r>
              <a:rPr lang="de-DE" sz="2000" dirty="0">
                <a:cs typeface="Calibri"/>
              </a:rPr>
              <a:t>)</a:t>
            </a:r>
          </a:p>
          <a:p>
            <a:pPr marL="0" lvl="1" indent="0">
              <a:spcBef>
                <a:spcPts val="1000"/>
              </a:spcBef>
              <a:buNone/>
            </a:pPr>
            <a:r>
              <a:rPr lang="de-DE" sz="2000" b="1" dirty="0">
                <a:ea typeface="+mn-lt"/>
                <a:cs typeface="+mn-lt"/>
              </a:rPr>
              <a:t>Wartungs-, Upgrade- und Reparaturdienstleistungen </a:t>
            </a:r>
            <a:r>
              <a:rPr lang="de-DE" sz="2000" dirty="0">
                <a:ea typeface="+mn-lt"/>
                <a:cs typeface="+mn-lt"/>
              </a:rPr>
              <a:t>zielen darauf ab, dass ein Produkt die geforderte Leistung (wieder) erbringt oder diese sich ggf. sogar verbessern lässt. Die </a:t>
            </a:r>
            <a:r>
              <a:rPr lang="de-DE" sz="2000" b="1" dirty="0">
                <a:ea typeface="+mn-lt"/>
                <a:cs typeface="+mn-lt"/>
              </a:rPr>
              <a:t>Wiederproduktion </a:t>
            </a:r>
            <a:r>
              <a:rPr lang="de-DE" sz="2000" dirty="0">
                <a:ea typeface="+mn-lt"/>
                <a:cs typeface="+mn-lt"/>
              </a:rPr>
              <a:t>versetzt zuvor gebrauchte oder nicht funktionsfähige Produkte oder Komponenten in einen „neuwertigen“ oder „Besser-als-neu“-Zustand. </a:t>
            </a:r>
          </a:p>
        </p:txBody>
      </p:sp>
      <p:sp>
        <p:nvSpPr>
          <p:cNvPr id="4" name="Fußzeilenplatzhalter 3">
            <a:extLst>
              <a:ext uri="{FF2B5EF4-FFF2-40B4-BE49-F238E27FC236}">
                <a16:creationId xmlns:a16="http://schemas.microsoft.com/office/drawing/2014/main" id="{F4BAD198-148A-C746-B60B-EC27206CDB53}"/>
              </a:ext>
            </a:extLst>
          </p:cNvPr>
          <p:cNvSpPr>
            <a:spLocks noGrp="1"/>
          </p:cNvSpPr>
          <p:nvPr>
            <p:ph type="ftr" sz="quarter" idx="11"/>
          </p:nvPr>
        </p:nvSpPr>
        <p:spPr>
          <a:xfrm>
            <a:off x="4038600" y="6416783"/>
            <a:ext cx="4114800" cy="365125"/>
          </a:xfrm>
        </p:spPr>
        <p:txBody>
          <a:bodyPr/>
          <a:lstStyle/>
          <a:p>
            <a:r>
              <a:rPr lang="de-DE"/>
              <a:t>Einführung in die Circular Economy</a:t>
            </a:r>
          </a:p>
        </p:txBody>
      </p:sp>
      <p:sp>
        <p:nvSpPr>
          <p:cNvPr id="6" name="Titel 5">
            <a:extLst>
              <a:ext uri="{FF2B5EF4-FFF2-40B4-BE49-F238E27FC236}">
                <a16:creationId xmlns:a16="http://schemas.microsoft.com/office/drawing/2014/main" id="{BF8DE2FC-3ECE-4A3E-847F-219E6088C9CB}"/>
              </a:ext>
            </a:extLst>
          </p:cNvPr>
          <p:cNvSpPr>
            <a:spLocks noGrp="1"/>
          </p:cNvSpPr>
          <p:nvPr>
            <p:ph type="title"/>
          </p:nvPr>
        </p:nvSpPr>
        <p:spPr>
          <a:xfrm>
            <a:off x="300039" y="18487"/>
            <a:ext cx="11591924" cy="687983"/>
          </a:xfrm>
        </p:spPr>
        <p:txBody>
          <a:bodyPr vert="horz"/>
          <a:lstStyle/>
          <a:p>
            <a:r>
              <a:rPr lang="de-DE" dirty="0"/>
              <a:t>Den Lebenszyklus von Produkten und Komponenten verlängern. </a:t>
            </a:r>
            <a:endParaRPr lang="en-US" dirty="0"/>
          </a:p>
        </p:txBody>
      </p:sp>
      <p:grpSp>
        <p:nvGrpSpPr>
          <p:cNvPr id="9" name="Gruppieren 6">
            <a:extLst>
              <a:ext uri="{FF2B5EF4-FFF2-40B4-BE49-F238E27FC236}">
                <a16:creationId xmlns:a16="http://schemas.microsoft.com/office/drawing/2014/main" id="{D90B799F-0703-5402-DF55-BD6B41D43410}"/>
              </a:ext>
            </a:extLst>
          </p:cNvPr>
          <p:cNvGrpSpPr/>
          <p:nvPr/>
        </p:nvGrpSpPr>
        <p:grpSpPr>
          <a:xfrm>
            <a:off x="6189132" y="3897765"/>
            <a:ext cx="5702830" cy="2400657"/>
            <a:chOff x="6383091" y="4454293"/>
            <a:chExt cx="3886962" cy="2400657"/>
          </a:xfrm>
        </p:grpSpPr>
        <p:sp>
          <p:nvSpPr>
            <p:cNvPr id="5" name="Rechteck 7">
              <a:extLst>
                <a:ext uri="{FF2B5EF4-FFF2-40B4-BE49-F238E27FC236}">
                  <a16:creationId xmlns:a16="http://schemas.microsoft.com/office/drawing/2014/main" id="{DB2AFDA6-F238-9D0F-2861-E2FA7A9C678A}"/>
                </a:ext>
              </a:extLst>
            </p:cNvPr>
            <p:cNvSpPr/>
            <p:nvPr/>
          </p:nvSpPr>
          <p:spPr>
            <a:xfrm>
              <a:off x="6383092" y="4823625"/>
              <a:ext cx="3886961" cy="2031325"/>
            </a:xfrm>
            <a:prstGeom prst="rect">
              <a:avLst/>
            </a:prstGeom>
            <a:solidFill>
              <a:srgbClr val="EC9B03"/>
            </a:solidFill>
          </p:spPr>
          <p:txBody>
            <a:bodyPr wrap="square" lIns="91440" tIns="45720" rIns="91440" bIns="45720" anchor="t">
              <a:spAutoFit/>
            </a:bodyPr>
            <a:lstStyle/>
            <a:p>
              <a:pPr marL="285750" indent="-285750">
                <a:buFont typeface="Arial,Sans-Serif"/>
                <a:buChar char="•"/>
              </a:pPr>
              <a:r>
                <a:rPr lang="de-DE" b="1" dirty="0">
                  <a:solidFill>
                    <a:schemeClr val="bg1"/>
                  </a:solidFill>
                </a:rPr>
                <a:t>Reparaturservices für Produkte</a:t>
              </a:r>
              <a:r>
                <a:rPr lang="de-DE" dirty="0">
                  <a:solidFill>
                    <a:schemeClr val="bg1"/>
                  </a:solidFill>
                </a:rPr>
                <a:t>, z.B. Mieles Reparatur- und Wartungsverträge für Weiße Ware, Boschs „Blue Movement“, Deuters „Lebenslanger Reparaturservice“ für Outdoor-Ausrüstung</a:t>
              </a:r>
            </a:p>
            <a:p>
              <a:pPr marL="285750" indent="-285750">
                <a:buFont typeface="Arial,Sans-Serif"/>
                <a:buChar char="•"/>
              </a:pPr>
              <a:r>
                <a:rPr lang="de-DE" b="1" dirty="0">
                  <a:solidFill>
                    <a:schemeClr val="bg1"/>
                  </a:solidFill>
                </a:rPr>
                <a:t>Wartung, Reparatur und Wiederproduktion von Komponenten</a:t>
              </a:r>
              <a:r>
                <a:rPr lang="de-DE" dirty="0">
                  <a:solidFill>
                    <a:schemeClr val="bg1"/>
                  </a:solidFill>
                </a:rPr>
                <a:t>, z.B. SKF „Rotation for Life“ für Wälzlager, </a:t>
              </a:r>
              <a:r>
                <a:rPr lang="de-DE" dirty="0">
                  <a:solidFill>
                    <a:schemeClr val="bg1"/>
                  </a:solidFill>
                  <a:ea typeface="+mn-lt"/>
                  <a:cs typeface="+mn-lt"/>
                </a:rPr>
                <a:t>TRUMPF Gebrauchtmaschinen, Liebherr </a:t>
              </a:r>
              <a:r>
                <a:rPr lang="de-DE" dirty="0" err="1">
                  <a:solidFill>
                    <a:schemeClr val="bg1"/>
                  </a:solidFill>
                  <a:ea typeface="+mn-lt"/>
                  <a:cs typeface="+mn-lt"/>
                </a:rPr>
                <a:t>Reman</a:t>
              </a:r>
              <a:endParaRPr lang="de-DE" dirty="0">
                <a:solidFill>
                  <a:schemeClr val="bg1"/>
                </a:solidFill>
                <a:ea typeface="+mn-lt"/>
                <a:cs typeface="+mn-lt"/>
              </a:endParaRPr>
            </a:p>
          </p:txBody>
        </p:sp>
        <p:sp>
          <p:nvSpPr>
            <p:cNvPr id="8" name="Rechteck 8">
              <a:extLst>
                <a:ext uri="{FF2B5EF4-FFF2-40B4-BE49-F238E27FC236}">
                  <a16:creationId xmlns:a16="http://schemas.microsoft.com/office/drawing/2014/main" id="{7D98034A-5AC8-B5CD-00ED-5B0AA0350230}"/>
                </a:ext>
              </a:extLst>
            </p:cNvPr>
            <p:cNvSpPr/>
            <p:nvPr/>
          </p:nvSpPr>
          <p:spPr>
            <a:xfrm>
              <a:off x="6383091" y="4454293"/>
              <a:ext cx="872532" cy="369332"/>
            </a:xfrm>
            <a:prstGeom prst="rect">
              <a:avLst/>
            </a:prstGeom>
            <a:solidFill>
              <a:schemeClr val="tx1"/>
            </a:solidFill>
          </p:spPr>
          <p:txBody>
            <a:bodyPr wrap="square">
              <a:spAutoFit/>
            </a:bodyPr>
            <a:lstStyle/>
            <a:p>
              <a:r>
                <a:rPr lang="de-DE" b="1">
                  <a:solidFill>
                    <a:schemeClr val="bg1"/>
                  </a:solidFill>
                </a:rPr>
                <a:t>BEISPIELE</a:t>
              </a:r>
            </a:p>
          </p:txBody>
        </p:sp>
      </p:grpSp>
      <p:pic>
        <p:nvPicPr>
          <p:cNvPr id="2" name="Picture 9">
            <a:extLst>
              <a:ext uri="{FF2B5EF4-FFF2-40B4-BE49-F238E27FC236}">
                <a16:creationId xmlns:a16="http://schemas.microsoft.com/office/drawing/2014/main" id="{C8FE97CC-11B8-CE41-4097-F95EE29D9C5F}"/>
              </a:ext>
            </a:extLst>
          </p:cNvPr>
          <p:cNvPicPr>
            <a:picLocks noChangeAspect="1"/>
          </p:cNvPicPr>
          <p:nvPr/>
        </p:nvPicPr>
        <p:blipFill>
          <a:blip r:embed="rId6"/>
          <a:stretch>
            <a:fillRect/>
          </a:stretch>
        </p:blipFill>
        <p:spPr>
          <a:xfrm>
            <a:off x="7831018" y="1091531"/>
            <a:ext cx="4060944" cy="2772000"/>
          </a:xfrm>
          <a:prstGeom prst="rect">
            <a:avLst/>
          </a:prstGeom>
        </p:spPr>
      </p:pic>
    </p:spTree>
    <p:extLst>
      <p:ext uri="{BB962C8B-B14F-4D97-AF65-F5344CB8AC3E}">
        <p14:creationId xmlns:p14="http://schemas.microsoft.com/office/powerpoint/2010/main" val="2022568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80F9EE84-7EFB-484E-A71F-9C671ADEF56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498" imgH="499" progId="TCLayout.ActiveDocument.1">
                  <p:embed/>
                </p:oleObj>
              </mc:Choice>
              <mc:Fallback>
                <p:oleObj name="think-cell Folie" r:id="rId4" imgW="498" imgH="499" progId="TCLayout.ActiveDocument.1">
                  <p:embed/>
                  <p:pic>
                    <p:nvPicPr>
                      <p:cNvPr id="7" name="Objekt 6" hidden="1">
                        <a:extLst>
                          <a:ext uri="{FF2B5EF4-FFF2-40B4-BE49-F238E27FC236}">
                            <a16:creationId xmlns:a16="http://schemas.microsoft.com/office/drawing/2014/main" id="{80F9EE84-7EFB-484E-A71F-9C671ADEF56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Inhaltsplatzhalter 2">
            <a:extLst>
              <a:ext uri="{FF2B5EF4-FFF2-40B4-BE49-F238E27FC236}">
                <a16:creationId xmlns:a16="http://schemas.microsoft.com/office/drawing/2014/main" id="{2DD715F9-4819-8349-8B17-6ACE0D578198}"/>
              </a:ext>
            </a:extLst>
          </p:cNvPr>
          <p:cNvSpPr>
            <a:spLocks noGrp="1"/>
          </p:cNvSpPr>
          <p:nvPr>
            <p:ph idx="1"/>
          </p:nvPr>
        </p:nvSpPr>
        <p:spPr>
          <a:xfrm>
            <a:off x="292949" y="1267041"/>
            <a:ext cx="6099384" cy="5149742"/>
          </a:xfrm>
        </p:spPr>
        <p:txBody>
          <a:bodyPr vert="horz" lIns="0" tIns="0" rIns="0" bIns="0" rtlCol="0" anchor="t">
            <a:noAutofit/>
          </a:bodyPr>
          <a:lstStyle/>
          <a:p>
            <a:pPr marL="0" indent="0">
              <a:buNone/>
            </a:pPr>
            <a:r>
              <a:rPr lang="de-DE" sz="2000" dirty="0"/>
              <a:t>Beim Recycling geht es um die </a:t>
            </a:r>
            <a:r>
              <a:rPr lang="de-DE" sz="2000" b="1" dirty="0"/>
              <a:t>Wiederverwertung von Materialien</a:t>
            </a:r>
            <a:r>
              <a:rPr lang="de-DE" sz="2000" dirty="0"/>
              <a:t> </a:t>
            </a:r>
            <a:r>
              <a:rPr lang="de-DE" sz="2000" b="1" dirty="0"/>
              <a:t>für den gleichen oder einen neuen Zweck</a:t>
            </a:r>
            <a:r>
              <a:rPr lang="de-DE" sz="2000" dirty="0"/>
              <a:t>,  um dadurch den Bedarf an Primärrohstoffen zu reduzieren.</a:t>
            </a:r>
          </a:p>
          <a:p>
            <a:pPr marL="0" indent="0">
              <a:buNone/>
            </a:pPr>
            <a:r>
              <a:rPr lang="de-DE" sz="2000" b="1" dirty="0"/>
              <a:t>Heutige Recyclingprozesse gehen allerdings oft noch              mit einer Reduktion der Materialqualität</a:t>
            </a:r>
            <a:r>
              <a:rPr lang="de-DE" sz="2000" dirty="0"/>
              <a:t> einher. Dies bedeutet, dass recycelte Materialien nicht in ähnlich hochwertigen Anwendungen genutzt werden können             und mit einem Wertverlust verbunden sind. </a:t>
            </a:r>
          </a:p>
          <a:p>
            <a:pPr marL="266700" indent="-266700"/>
            <a:r>
              <a:rPr lang="de-DE" sz="2000" dirty="0"/>
              <a:t>Um die Qualität von Rezyklat zu erhöhen, muss der Fokus im Recycling künftig neben der Verbesserung             des Input-Stroms in die Recyclingsysteme auch auf der </a:t>
            </a:r>
            <a:r>
              <a:rPr lang="de-DE" sz="2000" b="1" dirty="0"/>
              <a:t>Qualität des Outputs</a:t>
            </a:r>
            <a:r>
              <a:rPr lang="de-DE" sz="2000" dirty="0"/>
              <a:t> liegen. </a:t>
            </a:r>
          </a:p>
          <a:p>
            <a:pPr marL="266700" indent="-266700">
              <a:buFont typeface="Arial,Sans-Serif"/>
              <a:buChar char="•"/>
            </a:pPr>
            <a:r>
              <a:rPr lang="de-DE" sz="2000" dirty="0"/>
              <a:t>Da der in den Produkten und Komponenten erhaltene Wert beim Recycling verloren geht, sollte </a:t>
            </a:r>
            <a:r>
              <a:rPr lang="de-DE" sz="2000" b="1" dirty="0"/>
              <a:t>diese Maßnahme stets als letzte Möglichkeit betrachtet </a:t>
            </a:r>
            <a:r>
              <a:rPr lang="de-DE" sz="2000" dirty="0"/>
              <a:t>werden. </a:t>
            </a:r>
            <a:endParaRPr lang="de-DE" sz="2000" dirty="0">
              <a:cs typeface="Calibri"/>
            </a:endParaRPr>
          </a:p>
        </p:txBody>
      </p:sp>
      <p:sp>
        <p:nvSpPr>
          <p:cNvPr id="4" name="Fußzeilenplatzhalter 3">
            <a:extLst>
              <a:ext uri="{FF2B5EF4-FFF2-40B4-BE49-F238E27FC236}">
                <a16:creationId xmlns:a16="http://schemas.microsoft.com/office/drawing/2014/main" id="{F4BAD198-148A-C746-B60B-EC27206CDB53}"/>
              </a:ext>
            </a:extLst>
          </p:cNvPr>
          <p:cNvSpPr>
            <a:spLocks noGrp="1"/>
          </p:cNvSpPr>
          <p:nvPr>
            <p:ph type="ftr" sz="quarter" idx="11"/>
          </p:nvPr>
        </p:nvSpPr>
        <p:spPr>
          <a:xfrm>
            <a:off x="4038600" y="6416783"/>
            <a:ext cx="4114800" cy="365125"/>
          </a:xfrm>
        </p:spPr>
        <p:txBody>
          <a:bodyPr/>
          <a:lstStyle/>
          <a:p>
            <a:r>
              <a:rPr lang="de-DE"/>
              <a:t>Einführung in die Circular Economy</a:t>
            </a:r>
          </a:p>
        </p:txBody>
      </p:sp>
      <p:sp>
        <p:nvSpPr>
          <p:cNvPr id="6" name="Titel 5">
            <a:extLst>
              <a:ext uri="{FF2B5EF4-FFF2-40B4-BE49-F238E27FC236}">
                <a16:creationId xmlns:a16="http://schemas.microsoft.com/office/drawing/2014/main" id="{BF8DE2FC-3ECE-4A3E-847F-219E6088C9CB}"/>
              </a:ext>
            </a:extLst>
          </p:cNvPr>
          <p:cNvSpPr>
            <a:spLocks noGrp="1"/>
          </p:cNvSpPr>
          <p:nvPr>
            <p:ph type="title"/>
          </p:nvPr>
        </p:nvSpPr>
        <p:spPr>
          <a:xfrm>
            <a:off x="300038" y="0"/>
            <a:ext cx="11591924" cy="687983"/>
          </a:xfrm>
        </p:spPr>
        <p:txBody>
          <a:bodyPr vert="horz"/>
          <a:lstStyle/>
          <a:p>
            <a:r>
              <a:rPr lang="de-DE" dirty="0"/>
              <a:t>Nur durch hochwertiges Recycling können Primärrohstoffe ersetzt werden. </a:t>
            </a:r>
          </a:p>
        </p:txBody>
      </p:sp>
      <p:grpSp>
        <p:nvGrpSpPr>
          <p:cNvPr id="17" name="Gruppieren 6">
            <a:extLst>
              <a:ext uri="{FF2B5EF4-FFF2-40B4-BE49-F238E27FC236}">
                <a16:creationId xmlns:a16="http://schemas.microsoft.com/office/drawing/2014/main" id="{528F1F74-C4D0-CED1-E6D8-36C6C3BBA9D8}"/>
              </a:ext>
            </a:extLst>
          </p:cNvPr>
          <p:cNvGrpSpPr/>
          <p:nvPr/>
        </p:nvGrpSpPr>
        <p:grpSpPr>
          <a:xfrm>
            <a:off x="6282266" y="3661485"/>
            <a:ext cx="5609697" cy="2677656"/>
            <a:chOff x="6383091" y="4454293"/>
            <a:chExt cx="3803558" cy="2677656"/>
          </a:xfrm>
        </p:grpSpPr>
        <p:sp>
          <p:nvSpPr>
            <p:cNvPr id="15" name="Rechteck 7">
              <a:extLst>
                <a:ext uri="{FF2B5EF4-FFF2-40B4-BE49-F238E27FC236}">
                  <a16:creationId xmlns:a16="http://schemas.microsoft.com/office/drawing/2014/main" id="{1EEE602C-0499-A710-68DD-D9C011E98C30}"/>
                </a:ext>
              </a:extLst>
            </p:cNvPr>
            <p:cNvSpPr/>
            <p:nvPr/>
          </p:nvSpPr>
          <p:spPr>
            <a:xfrm>
              <a:off x="6383092" y="4823625"/>
              <a:ext cx="3803557" cy="2308324"/>
            </a:xfrm>
            <a:prstGeom prst="rect">
              <a:avLst/>
            </a:prstGeom>
            <a:solidFill>
              <a:srgbClr val="EC9B03"/>
            </a:solidFill>
          </p:spPr>
          <p:txBody>
            <a:bodyPr wrap="square" lIns="91440" tIns="45720" rIns="91440" bIns="45720" anchor="t">
              <a:spAutoFit/>
            </a:bodyPr>
            <a:lstStyle/>
            <a:p>
              <a:pPr marL="285750" indent="-285750">
                <a:buFont typeface="Arial,Sans-Serif"/>
                <a:buChar char="•"/>
              </a:pPr>
              <a:r>
                <a:rPr lang="de-DE" b="1" dirty="0">
                  <a:solidFill>
                    <a:schemeClr val="bg1"/>
                  </a:solidFill>
                  <a:cs typeface="Calibri"/>
                </a:rPr>
                <a:t>Molekül-</a:t>
              </a:r>
              <a:r>
                <a:rPr lang="de-DE" b="1" dirty="0">
                  <a:solidFill>
                    <a:schemeClr val="bg1"/>
                  </a:solidFill>
                </a:rPr>
                <a:t> und Materialrecycling</a:t>
              </a:r>
              <a:r>
                <a:rPr lang="de-DE" dirty="0">
                  <a:solidFill>
                    <a:schemeClr val="bg1"/>
                  </a:solidFill>
                  <a:cs typeface="Calibri"/>
                </a:rPr>
                <a:t>, z.B. </a:t>
              </a:r>
              <a:r>
                <a:rPr lang="de-DE" b="1" dirty="0">
                  <a:solidFill>
                    <a:schemeClr val="bg1"/>
                  </a:solidFill>
                  <a:cs typeface="Calibri"/>
                </a:rPr>
                <a:t> </a:t>
              </a:r>
              <a:r>
                <a:rPr lang="de-DE" dirty="0">
                  <a:solidFill>
                    <a:schemeClr val="bg1"/>
                  </a:solidFill>
                  <a:cs typeface="Calibri"/>
                </a:rPr>
                <a:t>Borealis AG als Lieferant reiner als auch recycelter Polyolefine</a:t>
              </a:r>
            </a:p>
            <a:p>
              <a:pPr marL="285750" indent="-285750">
                <a:buFont typeface="Arial,Sans-Serif"/>
                <a:buChar char="•"/>
              </a:pPr>
              <a:r>
                <a:rPr lang="de-DE" b="1" dirty="0">
                  <a:solidFill>
                    <a:schemeClr val="bg1"/>
                  </a:solidFill>
                  <a:ea typeface="+mn-lt"/>
                  <a:cs typeface="Calibri"/>
                </a:rPr>
                <a:t>Marktplatz für Rezyklate und Kunststoffabfälle</a:t>
              </a:r>
              <a:r>
                <a:rPr lang="de-DE" dirty="0">
                  <a:solidFill>
                    <a:schemeClr val="bg1"/>
                  </a:solidFill>
                  <a:ea typeface="+mn-lt"/>
                  <a:cs typeface="Calibri"/>
                </a:rPr>
                <a:t>, z.B. von </a:t>
              </a:r>
              <a:r>
                <a:rPr lang="de-DE" dirty="0" err="1">
                  <a:solidFill>
                    <a:schemeClr val="bg1"/>
                  </a:solidFill>
                  <a:ea typeface="+mn-lt"/>
                  <a:cs typeface="Calibri"/>
                </a:rPr>
                <a:t>cirplus</a:t>
              </a:r>
              <a:r>
                <a:rPr lang="de-DE" dirty="0">
                  <a:solidFill>
                    <a:schemeClr val="bg1"/>
                  </a:solidFill>
                  <a:ea typeface="+mn-lt"/>
                  <a:cs typeface="Calibri"/>
                </a:rPr>
                <a:t> für Kunststoff- und Recyclingindustrie. </a:t>
              </a:r>
            </a:p>
            <a:p>
              <a:pPr marL="285750" indent="-285750">
                <a:buFont typeface="Arial,Sans-Serif"/>
                <a:buChar char="•"/>
              </a:pPr>
              <a:r>
                <a:rPr lang="de-DE" b="1" dirty="0">
                  <a:solidFill>
                    <a:schemeClr val="bg1"/>
                  </a:solidFill>
                  <a:ea typeface="+mn-lt"/>
                  <a:cs typeface="Calibri"/>
                </a:rPr>
                <a:t>Recycling-Strategie im Einzelhandel</a:t>
              </a:r>
              <a:r>
                <a:rPr lang="de-DE" dirty="0">
                  <a:solidFill>
                    <a:schemeClr val="bg1"/>
                  </a:solidFill>
                  <a:ea typeface="+mn-lt"/>
                  <a:cs typeface="Calibri"/>
                </a:rPr>
                <a:t>, z.B. Schwarz Gruppe, die Materialströme durch vertikale Integration ins Rückgewinnungsmanagement und Recycling koordiniert. </a:t>
              </a:r>
              <a:endParaRPr lang="en-US" dirty="0">
                <a:solidFill>
                  <a:schemeClr val="bg1"/>
                </a:solidFill>
                <a:ea typeface="+mn-lt"/>
                <a:cs typeface="+mn-lt"/>
              </a:endParaRPr>
            </a:p>
          </p:txBody>
        </p:sp>
        <p:sp>
          <p:nvSpPr>
            <p:cNvPr id="16" name="Rechteck 8">
              <a:extLst>
                <a:ext uri="{FF2B5EF4-FFF2-40B4-BE49-F238E27FC236}">
                  <a16:creationId xmlns:a16="http://schemas.microsoft.com/office/drawing/2014/main" id="{E0BD088F-1B16-CB3F-C216-B158CED1530F}"/>
                </a:ext>
              </a:extLst>
            </p:cNvPr>
            <p:cNvSpPr/>
            <p:nvPr/>
          </p:nvSpPr>
          <p:spPr>
            <a:xfrm>
              <a:off x="6383091" y="4454293"/>
              <a:ext cx="872532" cy="369332"/>
            </a:xfrm>
            <a:prstGeom prst="rect">
              <a:avLst/>
            </a:prstGeom>
            <a:solidFill>
              <a:schemeClr val="tx1"/>
            </a:solidFill>
          </p:spPr>
          <p:txBody>
            <a:bodyPr wrap="square">
              <a:spAutoFit/>
            </a:bodyPr>
            <a:lstStyle/>
            <a:p>
              <a:r>
                <a:rPr lang="de-DE" b="1">
                  <a:solidFill>
                    <a:schemeClr val="bg1"/>
                  </a:solidFill>
                </a:rPr>
                <a:t>BEISPIELE</a:t>
              </a:r>
            </a:p>
          </p:txBody>
        </p:sp>
      </p:grpSp>
      <p:pic>
        <p:nvPicPr>
          <p:cNvPr id="8" name="Grafik 7">
            <a:extLst>
              <a:ext uri="{FF2B5EF4-FFF2-40B4-BE49-F238E27FC236}">
                <a16:creationId xmlns:a16="http://schemas.microsoft.com/office/drawing/2014/main" id="{545E7242-5751-4B6C-AA9B-2D59C8500A6C}"/>
              </a:ext>
            </a:extLst>
          </p:cNvPr>
          <p:cNvPicPr>
            <a:picLocks noChangeAspect="1"/>
          </p:cNvPicPr>
          <p:nvPr/>
        </p:nvPicPr>
        <p:blipFill>
          <a:blip r:embed="rId6"/>
          <a:stretch>
            <a:fillRect/>
          </a:stretch>
        </p:blipFill>
        <p:spPr>
          <a:xfrm>
            <a:off x="7854484" y="1070015"/>
            <a:ext cx="4037478" cy="2772000"/>
          </a:xfrm>
          <a:prstGeom prst="rect">
            <a:avLst/>
          </a:prstGeom>
        </p:spPr>
      </p:pic>
    </p:spTree>
    <p:extLst>
      <p:ext uri="{BB962C8B-B14F-4D97-AF65-F5344CB8AC3E}">
        <p14:creationId xmlns:p14="http://schemas.microsoft.com/office/powerpoint/2010/main" val="2230244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6B6F12-07DF-B54B-B1AD-BC5F42D21334}"/>
              </a:ext>
            </a:extLst>
          </p:cNvPr>
          <p:cNvSpPr>
            <a:spLocks noGrp="1"/>
          </p:cNvSpPr>
          <p:nvPr>
            <p:ph type="title"/>
          </p:nvPr>
        </p:nvSpPr>
        <p:spPr/>
        <p:txBody>
          <a:bodyPr/>
          <a:lstStyle/>
          <a:p>
            <a:r>
              <a:rPr lang="de-DE" dirty="0"/>
              <a:t>Diskussion</a:t>
            </a:r>
          </a:p>
        </p:txBody>
      </p:sp>
      <p:sp>
        <p:nvSpPr>
          <p:cNvPr id="3" name="Fußzeilenplatzhalter 2">
            <a:extLst>
              <a:ext uri="{FF2B5EF4-FFF2-40B4-BE49-F238E27FC236}">
                <a16:creationId xmlns:a16="http://schemas.microsoft.com/office/drawing/2014/main" id="{E0E8B815-9B45-3F43-B511-B082C7B507E7}"/>
              </a:ext>
            </a:extLst>
          </p:cNvPr>
          <p:cNvSpPr>
            <a:spLocks noGrp="1"/>
          </p:cNvSpPr>
          <p:nvPr>
            <p:ph type="ftr" sz="quarter" idx="11"/>
          </p:nvPr>
        </p:nvSpPr>
        <p:spPr/>
        <p:txBody>
          <a:bodyPr/>
          <a:lstStyle/>
          <a:p>
            <a:r>
              <a:rPr lang="de-DE"/>
              <a:t>Einführung in die Circular Economy</a:t>
            </a:r>
          </a:p>
        </p:txBody>
      </p:sp>
      <p:pic>
        <p:nvPicPr>
          <p:cNvPr id="4" name="Grafik 3">
            <a:extLst>
              <a:ext uri="{FF2B5EF4-FFF2-40B4-BE49-F238E27FC236}">
                <a16:creationId xmlns:a16="http://schemas.microsoft.com/office/drawing/2014/main" id="{9AA19AFA-D830-654B-A240-F2ABDAD461EA}"/>
              </a:ext>
            </a:extLst>
          </p:cNvPr>
          <p:cNvPicPr>
            <a:picLocks noChangeAspect="1"/>
          </p:cNvPicPr>
          <p:nvPr/>
        </p:nvPicPr>
        <p:blipFill rotWithShape="1">
          <a:blip r:embed="rId3"/>
          <a:srcRect l="32283" t="4313" r="30707" b="9565"/>
          <a:stretch/>
        </p:blipFill>
        <p:spPr>
          <a:xfrm>
            <a:off x="4038600" y="1236518"/>
            <a:ext cx="3793642" cy="4965499"/>
          </a:xfrm>
          <a:prstGeom prst="rect">
            <a:avLst/>
          </a:prstGeom>
        </p:spPr>
      </p:pic>
      <p:sp>
        <p:nvSpPr>
          <p:cNvPr id="6" name="Rechteck 5">
            <a:extLst>
              <a:ext uri="{FF2B5EF4-FFF2-40B4-BE49-F238E27FC236}">
                <a16:creationId xmlns:a16="http://schemas.microsoft.com/office/drawing/2014/main" id="{D6F6D3C8-66B4-6844-9463-D49C05D85A43}"/>
              </a:ext>
            </a:extLst>
          </p:cNvPr>
          <p:cNvSpPr/>
          <p:nvPr/>
        </p:nvSpPr>
        <p:spPr>
          <a:xfrm>
            <a:off x="1556265" y="3200614"/>
            <a:ext cx="8758312" cy="1200329"/>
          </a:xfrm>
          <a:prstGeom prst="rect">
            <a:avLst/>
          </a:prstGeom>
        </p:spPr>
        <p:txBody>
          <a:bodyPr wrap="square">
            <a:spAutoFit/>
          </a:bodyPr>
          <a:lstStyle/>
          <a:p>
            <a:pPr algn="ctr"/>
            <a:r>
              <a:rPr lang="de-DE" sz="3600"/>
              <a:t>Welche </a:t>
            </a:r>
            <a:r>
              <a:rPr lang="de-DE" sz="3600" b="1"/>
              <a:t>Anwendungen oder Praxisbeispiele </a:t>
            </a:r>
            <a:r>
              <a:rPr lang="de-DE" sz="3600"/>
              <a:t>für zirkuläre Strategien fallen Ihnen ein?</a:t>
            </a:r>
          </a:p>
        </p:txBody>
      </p:sp>
    </p:spTree>
    <p:extLst>
      <p:ext uri="{BB962C8B-B14F-4D97-AF65-F5344CB8AC3E}">
        <p14:creationId xmlns:p14="http://schemas.microsoft.com/office/powerpoint/2010/main" val="2997022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
            <a:extLst>
              <a:ext uri="{FF2B5EF4-FFF2-40B4-BE49-F238E27FC236}">
                <a16:creationId xmlns:a16="http://schemas.microsoft.com/office/drawing/2014/main" id="{97554935-309B-7847-9B41-0AD4E88CC6DD}"/>
              </a:ext>
            </a:extLst>
          </p:cNvPr>
          <p:cNvSpPr/>
          <p:nvPr/>
        </p:nvSpPr>
        <p:spPr>
          <a:xfrm>
            <a:off x="-1" y="1"/>
            <a:ext cx="9960430" cy="6857999"/>
          </a:xfrm>
          <a:prstGeom prst="rect">
            <a:avLst/>
          </a:prstGeom>
          <a:solidFill>
            <a:schemeClr val="bg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3" name="TextBox 39">
            <a:extLst>
              <a:ext uri="{FF2B5EF4-FFF2-40B4-BE49-F238E27FC236}">
                <a16:creationId xmlns:a16="http://schemas.microsoft.com/office/drawing/2014/main" id="{ED1CECFC-67E8-254E-B02C-3DCD83313C4B}"/>
              </a:ext>
            </a:extLst>
          </p:cNvPr>
          <p:cNvSpPr txBox="1"/>
          <p:nvPr/>
        </p:nvSpPr>
        <p:spPr>
          <a:xfrm>
            <a:off x="-640682" y="0"/>
            <a:ext cx="4009930" cy="3785652"/>
          </a:xfrm>
          <a:prstGeom prst="rect">
            <a:avLst/>
          </a:prstGeom>
          <a:noFill/>
        </p:spPr>
        <p:txBody>
          <a:bodyPr wrap="square" rtlCol="0" anchor="ctr">
            <a:spAutoFit/>
          </a:bodyPr>
          <a:lstStyle/>
          <a:p>
            <a:r>
              <a:rPr lang="en-US" sz="24000" kern="3000" spc="600">
                <a:latin typeface="Calibri" panose="020F0502020204030204" pitchFamily="34" charset="0"/>
                <a:ea typeface="Montserrat Thin" charset="0"/>
                <a:cs typeface="Calibri" panose="020F0502020204030204" pitchFamily="34" charset="0"/>
              </a:rPr>
              <a:t>03</a:t>
            </a:r>
          </a:p>
        </p:txBody>
      </p:sp>
      <p:sp>
        <p:nvSpPr>
          <p:cNvPr id="6" name="TextBox 30">
            <a:extLst>
              <a:ext uri="{FF2B5EF4-FFF2-40B4-BE49-F238E27FC236}">
                <a16:creationId xmlns:a16="http://schemas.microsoft.com/office/drawing/2014/main" id="{147EB74E-31F3-E64B-8877-5FFFA5959F27}"/>
              </a:ext>
            </a:extLst>
          </p:cNvPr>
          <p:cNvSpPr txBox="1"/>
          <p:nvPr/>
        </p:nvSpPr>
        <p:spPr>
          <a:xfrm>
            <a:off x="3012797" y="2136223"/>
            <a:ext cx="6868622" cy="3683060"/>
          </a:xfrm>
          <a:prstGeom prst="rect">
            <a:avLst/>
          </a:prstGeom>
          <a:noFill/>
        </p:spPr>
        <p:txBody>
          <a:bodyPr wrap="square" rtlCol="0">
            <a:spAutoFit/>
          </a:bodyPr>
          <a:lstStyle/>
          <a:p>
            <a:pPr>
              <a:lnSpc>
                <a:spcPts val="7000"/>
              </a:lnSpc>
            </a:pPr>
            <a:r>
              <a:rPr lang="de-DE" sz="6600">
                <a:solidFill>
                  <a:srgbClr val="FFFFFF"/>
                </a:solidFill>
                <a:cs typeface="Calibri" panose="020F0502020204030204" pitchFamily="34" charset="0"/>
              </a:rPr>
              <a:t>Was braucht es für die Umsetzung einer nachhaltigen Circular Economy ? </a:t>
            </a:r>
          </a:p>
        </p:txBody>
      </p:sp>
      <p:pic>
        <p:nvPicPr>
          <p:cNvPr id="7" name="Graphic 86">
            <a:extLst>
              <a:ext uri="{FF2B5EF4-FFF2-40B4-BE49-F238E27FC236}">
                <a16:creationId xmlns:a16="http://schemas.microsoft.com/office/drawing/2014/main" id="{5D98C249-E5EF-2340-9AFD-67B4260335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0449" y="1183239"/>
            <a:ext cx="1419174" cy="1419174"/>
          </a:xfrm>
          <a:prstGeom prst="rect">
            <a:avLst/>
          </a:prstGeom>
        </p:spPr>
      </p:pic>
    </p:spTree>
    <p:extLst>
      <p:ext uri="{BB962C8B-B14F-4D97-AF65-F5344CB8AC3E}">
        <p14:creationId xmlns:p14="http://schemas.microsoft.com/office/powerpoint/2010/main" val="585470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778EECD0-D5FB-DF42-967C-C73A0182DD0E}"/>
              </a:ext>
            </a:extLst>
          </p:cNvPr>
          <p:cNvSpPr>
            <a:spLocks noGrp="1"/>
          </p:cNvSpPr>
          <p:nvPr>
            <p:ph type="ftr" sz="quarter" idx="11"/>
          </p:nvPr>
        </p:nvSpPr>
        <p:spPr/>
        <p:txBody>
          <a:bodyPr/>
          <a:lstStyle/>
          <a:p>
            <a:r>
              <a:rPr lang="de-DE" dirty="0"/>
              <a:t>Einführung in die Circular Economy</a:t>
            </a:r>
          </a:p>
        </p:txBody>
      </p:sp>
      <p:sp>
        <p:nvSpPr>
          <p:cNvPr id="3" name="Titel 2">
            <a:extLst>
              <a:ext uri="{FF2B5EF4-FFF2-40B4-BE49-F238E27FC236}">
                <a16:creationId xmlns:a16="http://schemas.microsoft.com/office/drawing/2014/main" id="{703D4184-60FE-AD4F-BA45-37D2763F3CD5}"/>
              </a:ext>
            </a:extLst>
          </p:cNvPr>
          <p:cNvSpPr>
            <a:spLocks noGrp="1"/>
          </p:cNvSpPr>
          <p:nvPr>
            <p:ph type="title"/>
          </p:nvPr>
        </p:nvSpPr>
        <p:spPr/>
        <p:txBody>
          <a:bodyPr/>
          <a:lstStyle/>
          <a:p>
            <a:r>
              <a:rPr lang="de-DE" dirty="0"/>
              <a:t>Agenda</a:t>
            </a:r>
          </a:p>
        </p:txBody>
      </p:sp>
      <p:sp>
        <p:nvSpPr>
          <p:cNvPr id="4" name="TextBox 39">
            <a:extLst>
              <a:ext uri="{FF2B5EF4-FFF2-40B4-BE49-F238E27FC236}">
                <a16:creationId xmlns:a16="http://schemas.microsoft.com/office/drawing/2014/main" id="{BC1C6A54-F4E6-CB45-B4AA-E078EBB3F014}"/>
              </a:ext>
            </a:extLst>
          </p:cNvPr>
          <p:cNvSpPr txBox="1"/>
          <p:nvPr/>
        </p:nvSpPr>
        <p:spPr>
          <a:xfrm>
            <a:off x="300038" y="1268413"/>
            <a:ext cx="1058236" cy="4708981"/>
          </a:xfrm>
          <a:prstGeom prst="rect">
            <a:avLst/>
          </a:prstGeom>
          <a:noFill/>
        </p:spPr>
        <p:txBody>
          <a:bodyPr wrap="square" rtlCol="0" anchor="ctr">
            <a:spAutoFit/>
          </a:bodyPr>
          <a:lstStyle/>
          <a:p>
            <a:pPr>
              <a:lnSpc>
                <a:spcPts val="7000"/>
              </a:lnSpc>
            </a:pPr>
            <a:r>
              <a:rPr lang="en-US" sz="6000" kern="3000" dirty="0">
                <a:solidFill>
                  <a:schemeClr val="bg1">
                    <a:alpha val="30000"/>
                  </a:schemeClr>
                </a:solidFill>
                <a:latin typeface="Calibri" panose="020F0502020204030204" pitchFamily="34" charset="0"/>
                <a:ea typeface="Montserrat Thin" charset="0"/>
                <a:cs typeface="Calibri" panose="020F0502020204030204" pitchFamily="34" charset="0"/>
              </a:rPr>
              <a:t>01</a:t>
            </a:r>
          </a:p>
          <a:p>
            <a:pPr>
              <a:lnSpc>
                <a:spcPts val="7000"/>
              </a:lnSpc>
            </a:pPr>
            <a:r>
              <a:rPr lang="en-US" sz="6000" kern="3000" dirty="0">
                <a:solidFill>
                  <a:schemeClr val="bg1">
                    <a:alpha val="30000"/>
                  </a:schemeClr>
                </a:solidFill>
                <a:latin typeface="Calibri" panose="020F0502020204030204" pitchFamily="34" charset="0"/>
                <a:ea typeface="Montserrat Thin" charset="0"/>
                <a:cs typeface="Calibri" panose="020F0502020204030204" pitchFamily="34" charset="0"/>
              </a:rPr>
              <a:t>02</a:t>
            </a:r>
          </a:p>
          <a:p>
            <a:pPr>
              <a:lnSpc>
                <a:spcPts val="7000"/>
              </a:lnSpc>
            </a:pPr>
            <a:r>
              <a:rPr lang="en-US" sz="6000" kern="3000" dirty="0">
                <a:solidFill>
                  <a:schemeClr val="bg1">
                    <a:alpha val="30000"/>
                  </a:schemeClr>
                </a:solidFill>
                <a:latin typeface="Calibri" panose="020F0502020204030204" pitchFamily="34" charset="0"/>
                <a:ea typeface="Montserrat Thin" charset="0"/>
                <a:cs typeface="Calibri" panose="020F0502020204030204" pitchFamily="34" charset="0"/>
              </a:rPr>
              <a:t>03</a:t>
            </a:r>
          </a:p>
          <a:p>
            <a:pPr>
              <a:lnSpc>
                <a:spcPts val="7000"/>
              </a:lnSpc>
            </a:pPr>
            <a:r>
              <a:rPr lang="en-US" sz="6000" kern="3000" dirty="0">
                <a:solidFill>
                  <a:schemeClr val="bg1">
                    <a:alpha val="30000"/>
                  </a:schemeClr>
                </a:solidFill>
                <a:latin typeface="Calibri" panose="020F0502020204030204" pitchFamily="34" charset="0"/>
                <a:ea typeface="Montserrat Thin" charset="0"/>
                <a:cs typeface="Calibri" panose="020F0502020204030204" pitchFamily="34" charset="0"/>
              </a:rPr>
              <a:t>04</a:t>
            </a:r>
          </a:p>
          <a:p>
            <a:pPr>
              <a:lnSpc>
                <a:spcPts val="7000"/>
              </a:lnSpc>
            </a:pPr>
            <a:r>
              <a:rPr lang="en-US" sz="6000" kern="3000" dirty="0">
                <a:solidFill>
                  <a:schemeClr val="bg1">
                    <a:alpha val="30000"/>
                  </a:schemeClr>
                </a:solidFill>
                <a:latin typeface="Calibri" panose="020F0502020204030204" pitchFamily="34" charset="0"/>
                <a:ea typeface="Montserrat Thin" charset="0"/>
                <a:cs typeface="Calibri" panose="020F0502020204030204" pitchFamily="34" charset="0"/>
              </a:rPr>
              <a:t>05</a:t>
            </a:r>
            <a:endParaRPr lang="en-US" sz="4000" kern="3000" dirty="0">
              <a:solidFill>
                <a:schemeClr val="bg1">
                  <a:alpha val="30000"/>
                </a:schemeClr>
              </a:solidFill>
              <a:latin typeface="Calibri" panose="020F0502020204030204" pitchFamily="34" charset="0"/>
              <a:ea typeface="Montserrat Thin" charset="0"/>
              <a:cs typeface="Calibri" panose="020F0502020204030204" pitchFamily="34" charset="0"/>
            </a:endParaRPr>
          </a:p>
        </p:txBody>
      </p:sp>
      <p:sp>
        <p:nvSpPr>
          <p:cNvPr id="5" name="TextBox 30">
            <a:extLst>
              <a:ext uri="{FF2B5EF4-FFF2-40B4-BE49-F238E27FC236}">
                <a16:creationId xmlns:a16="http://schemas.microsoft.com/office/drawing/2014/main" id="{879D9FB1-54B4-E840-B9B4-7E3399D97DCC}"/>
              </a:ext>
            </a:extLst>
          </p:cNvPr>
          <p:cNvSpPr txBox="1"/>
          <p:nvPr/>
        </p:nvSpPr>
        <p:spPr>
          <a:xfrm>
            <a:off x="1358273" y="1340664"/>
            <a:ext cx="10533689" cy="4464684"/>
          </a:xfrm>
          <a:prstGeom prst="rect">
            <a:avLst/>
          </a:prstGeom>
          <a:noFill/>
        </p:spPr>
        <p:txBody>
          <a:bodyPr wrap="square" lIns="91440" tIns="45720" rIns="91440" bIns="45720" rtlCol="0" anchor="t">
            <a:spAutoFit/>
          </a:bodyPr>
          <a:lstStyle/>
          <a:p>
            <a:pPr>
              <a:lnSpc>
                <a:spcPts val="7000"/>
              </a:lnSpc>
            </a:pPr>
            <a:r>
              <a:rPr lang="de-DE" sz="3200" dirty="0">
                <a:solidFill>
                  <a:srgbClr val="FFFFFF"/>
                </a:solidFill>
                <a:cs typeface="Calibri"/>
              </a:rPr>
              <a:t>Warum</a:t>
            </a:r>
            <a:r>
              <a:rPr lang="en-US" sz="3200" dirty="0">
                <a:solidFill>
                  <a:srgbClr val="FFFFFF"/>
                </a:solidFill>
                <a:cs typeface="Calibri"/>
              </a:rPr>
              <a:t> braucht es eine Circular Economy? </a:t>
            </a:r>
            <a:endParaRPr lang="en-US" sz="3200" dirty="0">
              <a:solidFill>
                <a:srgbClr val="FFFFFF"/>
              </a:solidFill>
              <a:cs typeface="Calibri" panose="020F0502020204030204" pitchFamily="34" charset="0"/>
            </a:endParaRPr>
          </a:p>
          <a:p>
            <a:pPr>
              <a:lnSpc>
                <a:spcPts val="7000"/>
              </a:lnSpc>
            </a:pPr>
            <a:r>
              <a:rPr lang="en-US" sz="3200" dirty="0">
                <a:solidFill>
                  <a:srgbClr val="FFFFFF"/>
                </a:solidFill>
                <a:cs typeface="Calibri"/>
              </a:rPr>
              <a:t>Was </a:t>
            </a:r>
            <a:r>
              <a:rPr lang="de-DE" sz="3200" dirty="0">
                <a:solidFill>
                  <a:srgbClr val="FFFFFF"/>
                </a:solidFill>
                <a:cs typeface="Calibri"/>
              </a:rPr>
              <a:t>ist</a:t>
            </a:r>
            <a:r>
              <a:rPr lang="en-US" sz="3200" dirty="0">
                <a:solidFill>
                  <a:srgbClr val="FFFFFF"/>
                </a:solidFill>
                <a:cs typeface="Calibri"/>
              </a:rPr>
              <a:t> eine Circular Economy?</a:t>
            </a:r>
          </a:p>
          <a:p>
            <a:pPr>
              <a:lnSpc>
                <a:spcPts val="7000"/>
              </a:lnSpc>
            </a:pPr>
            <a:r>
              <a:rPr lang="de-DE" sz="3200" dirty="0">
                <a:solidFill>
                  <a:srgbClr val="FFFFFF"/>
                </a:solidFill>
                <a:cs typeface="Calibri"/>
              </a:rPr>
              <a:t>Was braucht es für die Umsetzung? </a:t>
            </a:r>
          </a:p>
          <a:p>
            <a:pPr>
              <a:lnSpc>
                <a:spcPts val="7000"/>
              </a:lnSpc>
            </a:pPr>
            <a:r>
              <a:rPr lang="en-US" sz="3200" dirty="0">
                <a:solidFill>
                  <a:srgbClr val="FFFFFF"/>
                </a:solidFill>
                <a:cs typeface="Calibri"/>
              </a:rPr>
              <a:t>Was beinhalten zirkuläre Geschäftsmodelle?</a:t>
            </a:r>
          </a:p>
          <a:p>
            <a:pPr>
              <a:lnSpc>
                <a:spcPts val="7000"/>
              </a:lnSpc>
            </a:pPr>
            <a:r>
              <a:rPr lang="en-US" sz="3200" dirty="0">
                <a:solidFill>
                  <a:srgbClr val="FFFFFF"/>
                </a:solidFill>
                <a:cs typeface="Calibri"/>
              </a:rPr>
              <a:t>Vorstellung des Strategiespiels</a:t>
            </a:r>
            <a:endParaRPr lang="en-US" sz="3200" dirty="0">
              <a:solidFill>
                <a:srgbClr val="FFFFFF"/>
              </a:solidFill>
              <a:cs typeface="Calibri" panose="020F0502020204030204" pitchFamily="34" charset="0"/>
            </a:endParaRPr>
          </a:p>
        </p:txBody>
      </p:sp>
      <p:sp>
        <p:nvSpPr>
          <p:cNvPr id="6" name="Oval 5">
            <a:extLst>
              <a:ext uri="{FF2B5EF4-FFF2-40B4-BE49-F238E27FC236}">
                <a16:creationId xmlns:a16="http://schemas.microsoft.com/office/drawing/2014/main" id="{C4046536-D146-0740-A8DD-FC0FC04F2B6C}"/>
              </a:ext>
            </a:extLst>
          </p:cNvPr>
          <p:cNvSpPr/>
          <p:nvPr/>
        </p:nvSpPr>
        <p:spPr>
          <a:xfrm>
            <a:off x="9813448" y="-670220"/>
            <a:ext cx="3671822" cy="3671822"/>
          </a:xfrm>
          <a:prstGeom prst="ellipse">
            <a:avLst/>
          </a:prstGeom>
          <a:solidFill>
            <a:schemeClr val="bg1">
              <a:alpha val="30000"/>
            </a:schemeClr>
          </a:solidFill>
          <a:ln w="508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ontserrat"/>
              <a:ea typeface="+mn-ea"/>
              <a:cs typeface="+mn-cs"/>
            </a:endParaRPr>
          </a:p>
        </p:txBody>
      </p:sp>
      <p:sp>
        <p:nvSpPr>
          <p:cNvPr id="7" name="Oval 6">
            <a:extLst>
              <a:ext uri="{FF2B5EF4-FFF2-40B4-BE49-F238E27FC236}">
                <a16:creationId xmlns:a16="http://schemas.microsoft.com/office/drawing/2014/main" id="{C43D23B0-38C4-7444-889A-73413913EFCD}"/>
              </a:ext>
            </a:extLst>
          </p:cNvPr>
          <p:cNvSpPr/>
          <p:nvPr/>
        </p:nvSpPr>
        <p:spPr>
          <a:xfrm>
            <a:off x="10252095" y="-1561561"/>
            <a:ext cx="5173080" cy="5173080"/>
          </a:xfrm>
          <a:prstGeom prst="ellipse">
            <a:avLst/>
          </a:prstGeom>
          <a:noFill/>
          <a:ln w="38100" cap="flat" cmpd="sng" algn="ctr">
            <a:solidFill>
              <a:schemeClr val="bg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ontserrat"/>
              <a:ea typeface="+mn-ea"/>
              <a:cs typeface="+mn-cs"/>
            </a:endParaRPr>
          </a:p>
        </p:txBody>
      </p:sp>
    </p:spTree>
    <p:extLst>
      <p:ext uri="{BB962C8B-B14F-4D97-AF65-F5344CB8AC3E}">
        <p14:creationId xmlns:p14="http://schemas.microsoft.com/office/powerpoint/2010/main" val="3080931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9528FF51-4275-408B-AAC6-1032BC50620C}"/>
              </a:ext>
            </a:extLst>
          </p:cNvPr>
          <p:cNvGraphicFramePr>
            <a:graphicFrameLocks noChangeAspect="1"/>
          </p:cNvGraphicFramePr>
          <p:nvPr>
            <p:custDataLst>
              <p:tags r:id="rId1"/>
            </p:custDataLst>
            <p:extLst>
              <p:ext uri="{D42A27DB-BD31-4B8C-83A1-F6EECF244321}">
                <p14:modId xmlns:p14="http://schemas.microsoft.com/office/powerpoint/2010/main" val="32466185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7" imgH="348" progId="TCLayout.ActiveDocument.1">
                  <p:embed/>
                </p:oleObj>
              </mc:Choice>
              <mc:Fallback>
                <p:oleObj name="think-cell Folie" r:id="rId4" imgW="347" imgH="348" progId="TCLayout.ActiveDocument.1">
                  <p:embed/>
                  <p:pic>
                    <p:nvPicPr>
                      <p:cNvPr id="6" name="Objekt 5" hidden="1">
                        <a:extLst>
                          <a:ext uri="{FF2B5EF4-FFF2-40B4-BE49-F238E27FC236}">
                            <a16:creationId xmlns:a16="http://schemas.microsoft.com/office/drawing/2014/main" id="{9528FF51-4275-408B-AAC6-1032BC50620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176576" y="14842"/>
            <a:ext cx="11591924" cy="995697"/>
          </a:xfrm>
        </p:spPr>
        <p:txBody>
          <a:bodyPr vert="horz"/>
          <a:lstStyle/>
          <a:p>
            <a:r>
              <a:rPr lang="de-DE" dirty="0"/>
              <a:t>Eine Circular Economy erfordert Zusammenarbeit in zirkulären Ökosystemen.</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a:t>
            </a:r>
            <a:r>
              <a:rPr lang="de-DE" err="1"/>
              <a:t>Circular</a:t>
            </a:r>
            <a:r>
              <a:rPr lang="de-DE"/>
              <a:t> Economy</a:t>
            </a:r>
          </a:p>
        </p:txBody>
      </p:sp>
      <p:sp>
        <p:nvSpPr>
          <p:cNvPr id="19" name="Inhaltsplatzhalter 2">
            <a:extLst>
              <a:ext uri="{FF2B5EF4-FFF2-40B4-BE49-F238E27FC236}">
                <a16:creationId xmlns:a16="http://schemas.microsoft.com/office/drawing/2014/main" id="{7197E2F1-06BD-BC48-B0BC-AA5A550143A6}"/>
              </a:ext>
            </a:extLst>
          </p:cNvPr>
          <p:cNvSpPr>
            <a:spLocks noGrp="1"/>
          </p:cNvSpPr>
          <p:nvPr>
            <p:ph idx="1"/>
          </p:nvPr>
        </p:nvSpPr>
        <p:spPr>
          <a:xfrm>
            <a:off x="300038" y="1470594"/>
            <a:ext cx="7640755" cy="2926332"/>
          </a:xfrm>
        </p:spPr>
        <p:txBody>
          <a:bodyPr vert="horz" lIns="0" tIns="0" rIns="0" bIns="0" rtlCol="0" anchor="t">
            <a:noAutofit/>
          </a:bodyPr>
          <a:lstStyle/>
          <a:p>
            <a:pPr marL="0" indent="0">
              <a:buNone/>
            </a:pPr>
            <a:r>
              <a:rPr lang="de-DE" sz="2000" dirty="0"/>
              <a:t>Zirkuläre Geschäftsmodelle...</a:t>
            </a:r>
            <a:br>
              <a:rPr lang="de-DE" sz="2000" dirty="0"/>
            </a:br>
            <a:endParaRPr lang="de-DE" sz="2000" dirty="0">
              <a:ea typeface="+mn-lt"/>
              <a:cs typeface="+mn-lt"/>
            </a:endParaRPr>
          </a:p>
          <a:p>
            <a:pPr marL="0" indent="0">
              <a:buNone/>
            </a:pPr>
            <a:r>
              <a:rPr lang="de-DE" sz="2000" dirty="0">
                <a:ea typeface="+mn-lt"/>
                <a:cs typeface="+mn-lt"/>
              </a:rPr>
              <a:t>...schaffen einen</a:t>
            </a:r>
            <a:r>
              <a:rPr lang="de-DE" sz="2000" b="1" dirty="0">
                <a:ea typeface="+mn-lt"/>
                <a:cs typeface="+mn-lt"/>
              </a:rPr>
              <a:t> unternehmerischen Mehrwert. </a:t>
            </a:r>
            <a:endParaRPr lang="en-US" sz="2000" dirty="0">
              <a:ea typeface="+mn-lt"/>
              <a:cs typeface="+mn-lt"/>
            </a:endParaRPr>
          </a:p>
          <a:p>
            <a:pPr marL="0" indent="0">
              <a:buNone/>
            </a:pPr>
            <a:r>
              <a:rPr lang="de-DE" sz="2000" dirty="0">
                <a:ea typeface="+mn-lt"/>
                <a:cs typeface="+mn-lt"/>
              </a:rPr>
              <a:t>...tragen zum </a:t>
            </a:r>
            <a:r>
              <a:rPr lang="de-DE" sz="2000" b="1" dirty="0">
                <a:ea typeface="+mn-lt"/>
                <a:cs typeface="+mn-lt"/>
              </a:rPr>
              <a:t>systemischen Wandel hin zu einer Circular Economy </a:t>
            </a:r>
            <a:r>
              <a:rPr lang="de-DE" sz="2000" dirty="0">
                <a:ea typeface="+mn-lt"/>
                <a:cs typeface="+mn-lt"/>
              </a:rPr>
              <a:t>bei.</a:t>
            </a:r>
            <a:endParaRPr lang="en-US" sz="2000" dirty="0">
              <a:ea typeface="+mn-lt"/>
              <a:cs typeface="+mn-lt"/>
            </a:endParaRPr>
          </a:p>
          <a:p>
            <a:pPr marL="0" indent="0">
              <a:buNone/>
            </a:pPr>
            <a:r>
              <a:rPr lang="de-DE" sz="2000" dirty="0">
                <a:ea typeface="+mn-lt"/>
                <a:cs typeface="+mn-lt"/>
              </a:rPr>
              <a:t>...müssen </a:t>
            </a:r>
            <a:r>
              <a:rPr lang="de-DE" sz="2000" b="1" dirty="0">
                <a:ea typeface="+mn-lt"/>
                <a:cs typeface="+mn-lt"/>
              </a:rPr>
              <a:t>aufeinander abgestimmt </a:t>
            </a:r>
            <a:r>
              <a:rPr lang="de-DE" sz="2000" dirty="0">
                <a:ea typeface="+mn-lt"/>
                <a:cs typeface="+mn-lt"/>
              </a:rPr>
              <a:t>werden. </a:t>
            </a:r>
          </a:p>
          <a:p>
            <a:pPr marL="0" indent="0">
              <a:buNone/>
            </a:pPr>
            <a:endParaRPr lang="de-DE" sz="2000" dirty="0">
              <a:ea typeface="+mn-lt"/>
              <a:cs typeface="+mn-lt"/>
            </a:endParaRPr>
          </a:p>
          <a:p>
            <a:pPr marL="0" indent="0">
              <a:buNone/>
            </a:pPr>
            <a:r>
              <a:rPr lang="de-DE" sz="2000" dirty="0">
                <a:ea typeface="+mn-lt"/>
                <a:cs typeface="+mn-lt"/>
              </a:rPr>
              <a:t>In einem </a:t>
            </a:r>
            <a:r>
              <a:rPr lang="de-DE" sz="2000" b="1" dirty="0">
                <a:ea typeface="+mn-lt"/>
                <a:cs typeface="+mn-lt"/>
              </a:rPr>
              <a:t>Geschäftsmodell-Ökosystem </a:t>
            </a:r>
            <a:r>
              <a:rPr lang="de-DE" sz="2000" dirty="0">
                <a:ea typeface="+mn-lt"/>
                <a:cs typeface="+mn-lt"/>
              </a:rPr>
              <a:t>ist dies möglich.  </a:t>
            </a:r>
            <a:endParaRPr lang="de-DE" sz="2000" dirty="0"/>
          </a:p>
        </p:txBody>
      </p:sp>
      <p:sp>
        <p:nvSpPr>
          <p:cNvPr id="20" name="TextBox 3">
            <a:extLst>
              <a:ext uri="{FF2B5EF4-FFF2-40B4-BE49-F238E27FC236}">
                <a16:creationId xmlns:a16="http://schemas.microsoft.com/office/drawing/2014/main" id="{B43C25D1-DF26-7B49-9129-A0A7AF8375DC}"/>
              </a:ext>
            </a:extLst>
          </p:cNvPr>
          <p:cNvSpPr txBox="1"/>
          <p:nvPr/>
        </p:nvSpPr>
        <p:spPr>
          <a:xfrm>
            <a:off x="300038" y="6187323"/>
            <a:ext cx="11468462"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 </a:t>
            </a:r>
            <a:r>
              <a:rPr lang="en-US" sz="900" dirty="0">
                <a:latin typeface="Arial"/>
                <a:cs typeface="Arial"/>
              </a:rPr>
              <a:t>Abb: </a:t>
            </a:r>
            <a:r>
              <a:rPr lang="de-DE" sz="900" dirty="0">
                <a:latin typeface="Arial"/>
                <a:cs typeface="Arial"/>
              </a:rPr>
              <a:t>Ökosystemperspektive auf zirkuläres Geschäftsmodell</a:t>
            </a:r>
            <a:r>
              <a:rPr lang="en-US" sz="900" dirty="0">
                <a:latin typeface="Arial"/>
                <a:cs typeface="Arial"/>
              </a:rPr>
              <a:t>, Quelle: </a:t>
            </a:r>
            <a:r>
              <a:rPr lang="en-US" sz="900" dirty="0" err="1">
                <a:latin typeface="Arial"/>
                <a:cs typeface="Arial"/>
              </a:rPr>
              <a:t>Konietzko</a:t>
            </a:r>
            <a:r>
              <a:rPr lang="en-US" sz="900" dirty="0">
                <a:latin typeface="Arial"/>
                <a:cs typeface="Arial"/>
              </a:rPr>
              <a:t> et al. (2020)</a:t>
            </a:r>
            <a:endParaRPr lang="de-DE" sz="900" dirty="0">
              <a:latin typeface="Arial" panose="020B0604020202020204"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E256E07D-B12D-2F42-9729-7C780D1159D2}"/>
              </a:ext>
            </a:extLst>
          </p:cNvPr>
          <p:cNvGrpSpPr/>
          <p:nvPr/>
        </p:nvGrpSpPr>
        <p:grpSpPr>
          <a:xfrm>
            <a:off x="7224007" y="2096574"/>
            <a:ext cx="4646726" cy="3549489"/>
            <a:chOff x="7145224" y="2197061"/>
            <a:chExt cx="4646726" cy="3549489"/>
          </a:xfrm>
        </p:grpSpPr>
        <p:sp>
          <p:nvSpPr>
            <p:cNvPr id="22" name="Oval 21">
              <a:extLst>
                <a:ext uri="{FF2B5EF4-FFF2-40B4-BE49-F238E27FC236}">
                  <a16:creationId xmlns:a16="http://schemas.microsoft.com/office/drawing/2014/main" id="{601C41CA-EF2D-B245-863D-597ADB99D9D5}"/>
                </a:ext>
              </a:extLst>
            </p:cNvPr>
            <p:cNvSpPr/>
            <p:nvPr/>
          </p:nvSpPr>
          <p:spPr>
            <a:xfrm>
              <a:off x="8242461" y="2197061"/>
              <a:ext cx="3549489" cy="35494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3"/>
                </a:solidFill>
              </a:endParaRPr>
            </a:p>
          </p:txBody>
        </p:sp>
        <p:grpSp>
          <p:nvGrpSpPr>
            <p:cNvPr id="23" name="Gruppieren 22">
              <a:extLst>
                <a:ext uri="{FF2B5EF4-FFF2-40B4-BE49-F238E27FC236}">
                  <a16:creationId xmlns:a16="http://schemas.microsoft.com/office/drawing/2014/main" id="{F9596C8F-D306-1F40-A892-71B66047AC52}"/>
                </a:ext>
              </a:extLst>
            </p:cNvPr>
            <p:cNvGrpSpPr/>
            <p:nvPr/>
          </p:nvGrpSpPr>
          <p:grpSpPr>
            <a:xfrm>
              <a:off x="7145224" y="3647130"/>
              <a:ext cx="947412" cy="947412"/>
              <a:chOff x="6734128" y="4339313"/>
              <a:chExt cx="690598" cy="690598"/>
            </a:xfrm>
          </p:grpSpPr>
          <p:pic>
            <p:nvPicPr>
              <p:cNvPr id="54" name="Graphic 50">
                <a:extLst>
                  <a:ext uri="{FF2B5EF4-FFF2-40B4-BE49-F238E27FC236}">
                    <a16:creationId xmlns:a16="http://schemas.microsoft.com/office/drawing/2014/main" id="{6B159630-19DA-9446-B587-7EFF571442B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34128" y="4339313"/>
                <a:ext cx="690598" cy="690598"/>
              </a:xfrm>
              <a:prstGeom prst="rect">
                <a:avLst/>
              </a:prstGeom>
            </p:spPr>
          </p:pic>
          <p:sp>
            <p:nvSpPr>
              <p:cNvPr id="55" name="Oval 54">
                <a:extLst>
                  <a:ext uri="{FF2B5EF4-FFF2-40B4-BE49-F238E27FC236}">
                    <a16:creationId xmlns:a16="http://schemas.microsoft.com/office/drawing/2014/main" id="{38C31364-CD87-5944-A01E-321AE968CB48}"/>
                  </a:ext>
                </a:extLst>
              </p:cNvPr>
              <p:cNvSpPr/>
              <p:nvPr/>
            </p:nvSpPr>
            <p:spPr>
              <a:xfrm>
                <a:off x="7134131" y="4427817"/>
                <a:ext cx="77122" cy="77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4" name="Oval 23">
              <a:extLst>
                <a:ext uri="{FF2B5EF4-FFF2-40B4-BE49-F238E27FC236}">
                  <a16:creationId xmlns:a16="http://schemas.microsoft.com/office/drawing/2014/main" id="{7B152617-92EE-7A49-94CB-5B707327E5CF}"/>
                </a:ext>
              </a:extLst>
            </p:cNvPr>
            <p:cNvSpPr/>
            <p:nvPr/>
          </p:nvSpPr>
          <p:spPr>
            <a:xfrm>
              <a:off x="8242461" y="2881566"/>
              <a:ext cx="2180477" cy="21804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Oval 37">
              <a:extLst>
                <a:ext uri="{FF2B5EF4-FFF2-40B4-BE49-F238E27FC236}">
                  <a16:creationId xmlns:a16="http://schemas.microsoft.com/office/drawing/2014/main" id="{6E64B2DC-87EC-DB4C-A0B2-69866272C3B3}"/>
                </a:ext>
              </a:extLst>
            </p:cNvPr>
            <p:cNvSpPr/>
            <p:nvPr/>
          </p:nvSpPr>
          <p:spPr>
            <a:xfrm>
              <a:off x="8261916" y="3398988"/>
              <a:ext cx="1063785" cy="10637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39" name="Gruppieren 38">
              <a:extLst>
                <a:ext uri="{FF2B5EF4-FFF2-40B4-BE49-F238E27FC236}">
                  <a16:creationId xmlns:a16="http://schemas.microsoft.com/office/drawing/2014/main" id="{6F643474-64AC-8C44-A959-7CC1FF62F8F1}"/>
                </a:ext>
              </a:extLst>
            </p:cNvPr>
            <p:cNvGrpSpPr/>
            <p:nvPr/>
          </p:nvGrpSpPr>
          <p:grpSpPr>
            <a:xfrm>
              <a:off x="9858504" y="2319146"/>
              <a:ext cx="753169" cy="753169"/>
              <a:chOff x="9989519" y="2326296"/>
              <a:chExt cx="753169" cy="753169"/>
            </a:xfrm>
          </p:grpSpPr>
          <p:sp>
            <p:nvSpPr>
              <p:cNvPr id="52" name="Oval 51">
                <a:extLst>
                  <a:ext uri="{FF2B5EF4-FFF2-40B4-BE49-F238E27FC236}">
                    <a16:creationId xmlns:a16="http://schemas.microsoft.com/office/drawing/2014/main" id="{2CAF94C3-4D54-6A4C-9F9D-7A252799C889}"/>
                  </a:ext>
                </a:extLst>
              </p:cNvPr>
              <p:cNvSpPr/>
              <p:nvPr/>
            </p:nvSpPr>
            <p:spPr>
              <a:xfrm>
                <a:off x="9989519" y="2326296"/>
                <a:ext cx="753169" cy="753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a:extLst>
                  <a:ext uri="{FF2B5EF4-FFF2-40B4-BE49-F238E27FC236}">
                    <a16:creationId xmlns:a16="http://schemas.microsoft.com/office/drawing/2014/main" id="{4925C51E-BFAF-A541-B058-C2C5A2DA1126}"/>
                  </a:ext>
                </a:extLst>
              </p:cNvPr>
              <p:cNvSpPr/>
              <p:nvPr/>
            </p:nvSpPr>
            <p:spPr>
              <a:xfrm>
                <a:off x="10020015" y="2491333"/>
                <a:ext cx="692177" cy="369332"/>
              </a:xfrm>
              <a:prstGeom prst="rect">
                <a:avLst/>
              </a:prstGeom>
            </p:spPr>
            <p:txBody>
              <a:bodyPr wrap="none">
                <a:spAutoFit/>
              </a:bodyPr>
              <a:lstStyle/>
              <a:p>
                <a:pPr algn="ctr"/>
                <a:r>
                  <a:rPr lang="de-DE">
                    <a:solidFill>
                      <a:schemeClr val="bg1"/>
                    </a:solidFill>
                  </a:rPr>
                  <a:t>Actor</a:t>
                </a:r>
              </a:p>
            </p:txBody>
          </p:sp>
        </p:grpSp>
        <p:grpSp>
          <p:nvGrpSpPr>
            <p:cNvPr id="40" name="Gruppieren 39">
              <a:extLst>
                <a:ext uri="{FF2B5EF4-FFF2-40B4-BE49-F238E27FC236}">
                  <a16:creationId xmlns:a16="http://schemas.microsoft.com/office/drawing/2014/main" id="{D09CDC88-5001-7541-9571-6AF0E5678509}"/>
                </a:ext>
              </a:extLst>
            </p:cNvPr>
            <p:cNvGrpSpPr/>
            <p:nvPr/>
          </p:nvGrpSpPr>
          <p:grpSpPr>
            <a:xfrm>
              <a:off x="10640802" y="2949534"/>
              <a:ext cx="753169" cy="753169"/>
              <a:chOff x="9950609" y="2384661"/>
              <a:chExt cx="753169" cy="753169"/>
            </a:xfrm>
          </p:grpSpPr>
          <p:sp>
            <p:nvSpPr>
              <p:cNvPr id="50" name="Oval 49">
                <a:extLst>
                  <a:ext uri="{FF2B5EF4-FFF2-40B4-BE49-F238E27FC236}">
                    <a16:creationId xmlns:a16="http://schemas.microsoft.com/office/drawing/2014/main" id="{C261EF48-3C23-9C44-8EE3-0339F3D21438}"/>
                  </a:ext>
                </a:extLst>
              </p:cNvPr>
              <p:cNvSpPr/>
              <p:nvPr/>
            </p:nvSpPr>
            <p:spPr>
              <a:xfrm>
                <a:off x="9950609" y="2384661"/>
                <a:ext cx="753169" cy="753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a:extLst>
                  <a:ext uri="{FF2B5EF4-FFF2-40B4-BE49-F238E27FC236}">
                    <a16:creationId xmlns:a16="http://schemas.microsoft.com/office/drawing/2014/main" id="{7424258A-CF8F-F44B-AD7B-EFD85F2BD4D0}"/>
                  </a:ext>
                </a:extLst>
              </p:cNvPr>
              <p:cNvSpPr/>
              <p:nvPr/>
            </p:nvSpPr>
            <p:spPr>
              <a:xfrm>
                <a:off x="9981105" y="2549698"/>
                <a:ext cx="692177" cy="369332"/>
              </a:xfrm>
              <a:prstGeom prst="rect">
                <a:avLst/>
              </a:prstGeom>
            </p:spPr>
            <p:txBody>
              <a:bodyPr wrap="none">
                <a:spAutoFit/>
              </a:bodyPr>
              <a:lstStyle/>
              <a:p>
                <a:pPr algn="ctr"/>
                <a:r>
                  <a:rPr lang="de-DE">
                    <a:solidFill>
                      <a:schemeClr val="bg1"/>
                    </a:solidFill>
                  </a:rPr>
                  <a:t>Actor</a:t>
                </a:r>
              </a:p>
            </p:txBody>
          </p:sp>
        </p:grpSp>
        <p:grpSp>
          <p:nvGrpSpPr>
            <p:cNvPr id="41" name="Gruppieren 40">
              <a:extLst>
                <a:ext uri="{FF2B5EF4-FFF2-40B4-BE49-F238E27FC236}">
                  <a16:creationId xmlns:a16="http://schemas.microsoft.com/office/drawing/2014/main" id="{3EE07B28-01A5-CB44-966A-CA9C16F95D41}"/>
                </a:ext>
              </a:extLst>
            </p:cNvPr>
            <p:cNvGrpSpPr/>
            <p:nvPr/>
          </p:nvGrpSpPr>
          <p:grpSpPr>
            <a:xfrm>
              <a:off x="9877958" y="4847614"/>
              <a:ext cx="753169" cy="753169"/>
              <a:chOff x="10008974" y="2404116"/>
              <a:chExt cx="753169" cy="753169"/>
            </a:xfrm>
          </p:grpSpPr>
          <p:sp>
            <p:nvSpPr>
              <p:cNvPr id="48" name="Oval 47">
                <a:extLst>
                  <a:ext uri="{FF2B5EF4-FFF2-40B4-BE49-F238E27FC236}">
                    <a16:creationId xmlns:a16="http://schemas.microsoft.com/office/drawing/2014/main" id="{0552FE7A-BF70-0949-850F-07EE929EEB61}"/>
                  </a:ext>
                </a:extLst>
              </p:cNvPr>
              <p:cNvSpPr/>
              <p:nvPr/>
            </p:nvSpPr>
            <p:spPr>
              <a:xfrm>
                <a:off x="10008974" y="2404116"/>
                <a:ext cx="753169" cy="753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a:extLst>
                  <a:ext uri="{FF2B5EF4-FFF2-40B4-BE49-F238E27FC236}">
                    <a16:creationId xmlns:a16="http://schemas.microsoft.com/office/drawing/2014/main" id="{DFB582CF-8502-154A-BAFA-87DA46A9F0C6}"/>
                  </a:ext>
                </a:extLst>
              </p:cNvPr>
              <p:cNvSpPr/>
              <p:nvPr/>
            </p:nvSpPr>
            <p:spPr>
              <a:xfrm>
                <a:off x="10039470" y="2569153"/>
                <a:ext cx="692177" cy="369332"/>
              </a:xfrm>
              <a:prstGeom prst="rect">
                <a:avLst/>
              </a:prstGeom>
            </p:spPr>
            <p:txBody>
              <a:bodyPr wrap="none">
                <a:spAutoFit/>
              </a:bodyPr>
              <a:lstStyle/>
              <a:p>
                <a:pPr algn="ctr"/>
                <a:r>
                  <a:rPr lang="de-DE">
                    <a:solidFill>
                      <a:schemeClr val="bg1"/>
                    </a:solidFill>
                  </a:rPr>
                  <a:t>Actor</a:t>
                </a:r>
              </a:p>
            </p:txBody>
          </p:sp>
        </p:grpSp>
        <p:grpSp>
          <p:nvGrpSpPr>
            <p:cNvPr id="42" name="Gruppieren 41">
              <a:extLst>
                <a:ext uri="{FF2B5EF4-FFF2-40B4-BE49-F238E27FC236}">
                  <a16:creationId xmlns:a16="http://schemas.microsoft.com/office/drawing/2014/main" id="{A00FFE75-20D4-EB4F-B4F8-3B763D6F9355}"/>
                </a:ext>
              </a:extLst>
            </p:cNvPr>
            <p:cNvGrpSpPr/>
            <p:nvPr/>
          </p:nvGrpSpPr>
          <p:grpSpPr>
            <a:xfrm>
              <a:off x="10640802" y="4280092"/>
              <a:ext cx="753169" cy="753169"/>
              <a:chOff x="9950609" y="2384661"/>
              <a:chExt cx="753169" cy="753169"/>
            </a:xfrm>
          </p:grpSpPr>
          <p:sp>
            <p:nvSpPr>
              <p:cNvPr id="46" name="Oval 45">
                <a:extLst>
                  <a:ext uri="{FF2B5EF4-FFF2-40B4-BE49-F238E27FC236}">
                    <a16:creationId xmlns:a16="http://schemas.microsoft.com/office/drawing/2014/main" id="{86DA98C1-A2F1-D94E-8122-D3DA8D4F0B61}"/>
                  </a:ext>
                </a:extLst>
              </p:cNvPr>
              <p:cNvSpPr/>
              <p:nvPr/>
            </p:nvSpPr>
            <p:spPr>
              <a:xfrm>
                <a:off x="9950609" y="2384661"/>
                <a:ext cx="753169" cy="753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a:extLst>
                  <a:ext uri="{FF2B5EF4-FFF2-40B4-BE49-F238E27FC236}">
                    <a16:creationId xmlns:a16="http://schemas.microsoft.com/office/drawing/2014/main" id="{098E883C-D559-EC47-9A69-3340D20940CB}"/>
                  </a:ext>
                </a:extLst>
              </p:cNvPr>
              <p:cNvSpPr/>
              <p:nvPr/>
            </p:nvSpPr>
            <p:spPr>
              <a:xfrm>
                <a:off x="9981105" y="2549698"/>
                <a:ext cx="692177" cy="369332"/>
              </a:xfrm>
              <a:prstGeom prst="rect">
                <a:avLst/>
              </a:prstGeom>
            </p:spPr>
            <p:txBody>
              <a:bodyPr wrap="none">
                <a:spAutoFit/>
              </a:bodyPr>
              <a:lstStyle/>
              <a:p>
                <a:pPr algn="ctr"/>
                <a:r>
                  <a:rPr lang="de-DE">
                    <a:solidFill>
                      <a:schemeClr val="bg1"/>
                    </a:solidFill>
                  </a:rPr>
                  <a:t>Actor</a:t>
                </a:r>
              </a:p>
            </p:txBody>
          </p:sp>
        </p:grpSp>
        <p:sp>
          <p:nvSpPr>
            <p:cNvPr id="43" name="Rechteck 42">
              <a:extLst>
                <a:ext uri="{FF2B5EF4-FFF2-40B4-BE49-F238E27FC236}">
                  <a16:creationId xmlns:a16="http://schemas.microsoft.com/office/drawing/2014/main" id="{9F596145-9F13-F247-9C4E-33F2E47E91F5}"/>
                </a:ext>
              </a:extLst>
            </p:cNvPr>
            <p:cNvSpPr/>
            <p:nvPr/>
          </p:nvSpPr>
          <p:spPr>
            <a:xfrm>
              <a:off x="10542266" y="3768096"/>
              <a:ext cx="1177053" cy="369332"/>
            </a:xfrm>
            <a:prstGeom prst="rect">
              <a:avLst/>
            </a:prstGeom>
          </p:spPr>
          <p:txBody>
            <a:bodyPr wrap="none">
              <a:spAutoFit/>
            </a:bodyPr>
            <a:lstStyle/>
            <a:p>
              <a:pPr algn="ctr"/>
              <a:r>
                <a:rPr lang="de-DE" b="1" err="1">
                  <a:solidFill>
                    <a:schemeClr val="bg1"/>
                  </a:solidFill>
                </a:rPr>
                <a:t>Ecosystem</a:t>
              </a:r>
              <a:endParaRPr lang="de-DE" b="1">
                <a:solidFill>
                  <a:schemeClr val="bg1"/>
                </a:solidFill>
              </a:endParaRPr>
            </a:p>
          </p:txBody>
        </p:sp>
        <p:sp>
          <p:nvSpPr>
            <p:cNvPr id="44" name="Rechteck 43">
              <a:extLst>
                <a:ext uri="{FF2B5EF4-FFF2-40B4-BE49-F238E27FC236}">
                  <a16:creationId xmlns:a16="http://schemas.microsoft.com/office/drawing/2014/main" id="{589EB60E-097C-464F-B79E-82EADA3EBF78}"/>
                </a:ext>
              </a:extLst>
            </p:cNvPr>
            <p:cNvSpPr/>
            <p:nvPr/>
          </p:nvSpPr>
          <p:spPr>
            <a:xfrm>
              <a:off x="9378138" y="3610087"/>
              <a:ext cx="1007006" cy="646331"/>
            </a:xfrm>
            <a:prstGeom prst="rect">
              <a:avLst/>
            </a:prstGeom>
          </p:spPr>
          <p:txBody>
            <a:bodyPr wrap="none" lIns="91440" tIns="45720" rIns="91440" bIns="45720" anchor="t">
              <a:spAutoFit/>
            </a:bodyPr>
            <a:lstStyle/>
            <a:p>
              <a:pPr algn="ctr"/>
              <a:r>
                <a:rPr lang="de-DE" b="1">
                  <a:solidFill>
                    <a:schemeClr val="bg1"/>
                  </a:solidFill>
                </a:rPr>
                <a:t>Business</a:t>
              </a:r>
              <a:br>
                <a:rPr lang="de-DE" b="1"/>
              </a:br>
              <a:r>
                <a:rPr lang="de-DE" b="1">
                  <a:solidFill>
                    <a:schemeClr val="bg1"/>
                  </a:solidFill>
                </a:rPr>
                <a:t>Model</a:t>
              </a:r>
            </a:p>
          </p:txBody>
        </p:sp>
        <p:sp>
          <p:nvSpPr>
            <p:cNvPr id="45" name="Rechteck 44">
              <a:extLst>
                <a:ext uri="{FF2B5EF4-FFF2-40B4-BE49-F238E27FC236}">
                  <a16:creationId xmlns:a16="http://schemas.microsoft.com/office/drawing/2014/main" id="{DA943301-91A5-BC46-9DAF-D37A3CA48254}"/>
                </a:ext>
              </a:extLst>
            </p:cNvPr>
            <p:cNvSpPr/>
            <p:nvPr/>
          </p:nvSpPr>
          <p:spPr>
            <a:xfrm>
              <a:off x="8326981" y="3626331"/>
              <a:ext cx="933653" cy="646331"/>
            </a:xfrm>
            <a:prstGeom prst="rect">
              <a:avLst/>
            </a:prstGeom>
          </p:spPr>
          <p:txBody>
            <a:bodyPr wrap="none">
              <a:spAutoFit/>
            </a:bodyPr>
            <a:lstStyle/>
            <a:p>
              <a:pPr algn="ctr"/>
              <a:r>
                <a:rPr lang="de-DE" b="1" err="1">
                  <a:solidFill>
                    <a:schemeClr val="tx2"/>
                  </a:solidFill>
                </a:rPr>
                <a:t>Product</a:t>
              </a:r>
              <a:br>
                <a:rPr lang="de-DE" b="1">
                  <a:solidFill>
                    <a:schemeClr val="tx2"/>
                  </a:solidFill>
                </a:rPr>
              </a:br>
              <a:r>
                <a:rPr lang="de-DE" b="1">
                  <a:solidFill>
                    <a:schemeClr val="tx2"/>
                  </a:solidFill>
                </a:rPr>
                <a:t>Service</a:t>
              </a:r>
            </a:p>
          </p:txBody>
        </p:sp>
      </p:grpSp>
      <p:sp>
        <p:nvSpPr>
          <p:cNvPr id="3" name="TextBox 2">
            <a:extLst>
              <a:ext uri="{FF2B5EF4-FFF2-40B4-BE49-F238E27FC236}">
                <a16:creationId xmlns:a16="http://schemas.microsoft.com/office/drawing/2014/main" id="{B6E3973E-5C9B-6C58-AE86-37FB6E0B1BE4}"/>
              </a:ext>
            </a:extLst>
          </p:cNvPr>
          <p:cNvSpPr txBox="1"/>
          <p:nvPr/>
        </p:nvSpPr>
        <p:spPr>
          <a:xfrm>
            <a:off x="183842" y="4344642"/>
            <a:ext cx="7725134"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dirty="0">
                <a:solidFill>
                  <a:srgbClr val="032C3A"/>
                </a:solidFill>
                <a:latin typeface="Calibri"/>
                <a:ea typeface="Segoe UI"/>
                <a:cs typeface="Segoe UI"/>
              </a:rPr>
              <a:t>​</a:t>
            </a:r>
            <a:r>
              <a:rPr lang="de-DE" sz="2000" b="1" dirty="0">
                <a:solidFill>
                  <a:srgbClr val="032C3A"/>
                </a:solidFill>
                <a:latin typeface="Calibri"/>
                <a:ea typeface="Segoe UI"/>
                <a:cs typeface="Calibri"/>
              </a:rPr>
              <a:t>Entscheidungsträger auf der Meso- und Makroebene </a:t>
            </a:r>
            <a:r>
              <a:rPr lang="de-DE" sz="2000" dirty="0">
                <a:solidFill>
                  <a:srgbClr val="032C3A"/>
                </a:solidFill>
                <a:latin typeface="Calibri"/>
                <a:ea typeface="Segoe UI"/>
                <a:cs typeface="Calibri"/>
              </a:rPr>
              <a:t>können einen Mehrwert für das Geschäftsmodell-Ökosystem schaffen und </a:t>
            </a:r>
            <a:r>
              <a:rPr lang="de-DE" sz="2000" b="1" dirty="0">
                <a:solidFill>
                  <a:srgbClr val="032C3A"/>
                </a:solidFill>
                <a:latin typeface="Calibri"/>
                <a:ea typeface="Segoe UI"/>
                <a:cs typeface="Calibri"/>
              </a:rPr>
              <a:t>den systemischen Wandel hin zu einer Circular Economy unterstützen. </a:t>
            </a:r>
            <a:r>
              <a:rPr lang="de-DE" sz="2000" dirty="0">
                <a:solidFill>
                  <a:srgbClr val="032C3A"/>
                </a:solidFill>
                <a:latin typeface="Calibri"/>
                <a:ea typeface="Segoe UI"/>
                <a:cs typeface="Calibri"/>
              </a:rPr>
              <a:t> </a:t>
            </a:r>
            <a:endParaRPr lang="de-DE" sz="2000" dirty="0">
              <a:cs typeface="Segoe UI"/>
            </a:endParaRPr>
          </a:p>
        </p:txBody>
      </p:sp>
    </p:spTree>
    <p:extLst>
      <p:ext uri="{BB962C8B-B14F-4D97-AF65-F5344CB8AC3E}">
        <p14:creationId xmlns:p14="http://schemas.microsoft.com/office/powerpoint/2010/main" val="16899973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984A89-E807-C940-9C66-FB43F1EDEC28}"/>
              </a:ext>
            </a:extLst>
          </p:cNvPr>
          <p:cNvSpPr>
            <a:spLocks noGrp="1"/>
          </p:cNvSpPr>
          <p:nvPr>
            <p:ph type="title"/>
          </p:nvPr>
        </p:nvSpPr>
        <p:spPr>
          <a:xfrm>
            <a:off x="206993" y="30582"/>
            <a:ext cx="11591924" cy="687983"/>
          </a:xfrm>
        </p:spPr>
        <p:txBody>
          <a:bodyPr/>
          <a:lstStyle/>
          <a:p>
            <a:r>
              <a:rPr lang="de-DE" dirty="0"/>
              <a:t>Digitale Technologien sind ein Schlüsselelement für die Umsetzung zirkulärer Strategien. </a:t>
            </a:r>
          </a:p>
        </p:txBody>
      </p:sp>
      <p:sp>
        <p:nvSpPr>
          <p:cNvPr id="3" name="Inhaltsplatzhalter 2">
            <a:extLst>
              <a:ext uri="{FF2B5EF4-FFF2-40B4-BE49-F238E27FC236}">
                <a16:creationId xmlns:a16="http://schemas.microsoft.com/office/drawing/2014/main" id="{CA525E05-D420-DA45-A48F-86165B9D4F8C}"/>
              </a:ext>
            </a:extLst>
          </p:cNvPr>
          <p:cNvSpPr>
            <a:spLocks noGrp="1"/>
          </p:cNvSpPr>
          <p:nvPr>
            <p:ph idx="1"/>
          </p:nvPr>
        </p:nvSpPr>
        <p:spPr>
          <a:xfrm>
            <a:off x="206993" y="3098398"/>
            <a:ext cx="5889007" cy="2684470"/>
          </a:xfrm>
        </p:spPr>
        <p:txBody>
          <a:bodyPr/>
          <a:lstStyle/>
          <a:p>
            <a:pPr marL="0" indent="0">
              <a:buNone/>
            </a:pPr>
            <a:r>
              <a:rPr lang="de-DE" sz="2000" b="1" dirty="0"/>
              <a:t>Somit leistet Digitalisierung einen Beitrag zur</a:t>
            </a:r>
            <a:br>
              <a:rPr lang="de-DE" sz="2000" b="1" dirty="0"/>
            </a:br>
            <a:endParaRPr lang="de-DE" sz="500" b="1" dirty="0"/>
          </a:p>
          <a:p>
            <a:pPr marL="266700" indent="-266700"/>
            <a:r>
              <a:rPr lang="de-DE" sz="2000" dirty="0"/>
              <a:t>Verlängerung der Lebensdauer von Produkten und Werterhalt </a:t>
            </a:r>
          </a:p>
          <a:p>
            <a:pPr marL="266700" indent="-266700"/>
            <a:r>
              <a:rPr lang="de-DE" sz="2000" dirty="0"/>
              <a:t>Schließung von Materialkreisläufen</a:t>
            </a:r>
          </a:p>
          <a:p>
            <a:pPr marL="266700" indent="-266700"/>
            <a:r>
              <a:rPr lang="de-DE" sz="2000" dirty="0"/>
              <a:t>Überwindung von Barrieren in                                                 Hinblick auf die Implementierung                                   zirkulärer Geschäftsmodelle </a:t>
            </a:r>
          </a:p>
        </p:txBody>
      </p:sp>
      <p:sp>
        <p:nvSpPr>
          <p:cNvPr id="4" name="Fußzeilenplatzhalter 3">
            <a:extLst>
              <a:ext uri="{FF2B5EF4-FFF2-40B4-BE49-F238E27FC236}">
                <a16:creationId xmlns:a16="http://schemas.microsoft.com/office/drawing/2014/main" id="{6FA1FF74-79DC-484F-9101-0152D3F65225}"/>
              </a:ext>
            </a:extLst>
          </p:cNvPr>
          <p:cNvSpPr>
            <a:spLocks noGrp="1"/>
          </p:cNvSpPr>
          <p:nvPr>
            <p:ph type="ftr" sz="quarter" idx="11"/>
          </p:nvPr>
        </p:nvSpPr>
        <p:spPr/>
        <p:txBody>
          <a:bodyPr/>
          <a:lstStyle/>
          <a:p>
            <a:r>
              <a:rPr lang="de-DE" dirty="0"/>
              <a:t>Einführung in die Circular Economy</a:t>
            </a:r>
          </a:p>
        </p:txBody>
      </p:sp>
      <p:grpSp>
        <p:nvGrpSpPr>
          <p:cNvPr id="11" name="Gruppieren 10">
            <a:extLst>
              <a:ext uri="{FF2B5EF4-FFF2-40B4-BE49-F238E27FC236}">
                <a16:creationId xmlns:a16="http://schemas.microsoft.com/office/drawing/2014/main" id="{04BB3D27-4990-B741-ABC5-091CD461C58F}"/>
              </a:ext>
            </a:extLst>
          </p:cNvPr>
          <p:cNvGrpSpPr/>
          <p:nvPr/>
        </p:nvGrpSpPr>
        <p:grpSpPr>
          <a:xfrm>
            <a:off x="4363688" y="3971045"/>
            <a:ext cx="7528275" cy="2400657"/>
            <a:chOff x="6134209" y="4454293"/>
            <a:chExt cx="5860860" cy="2400657"/>
          </a:xfrm>
        </p:grpSpPr>
        <p:sp>
          <p:nvSpPr>
            <p:cNvPr id="12" name="Rechteck 11">
              <a:extLst>
                <a:ext uri="{FF2B5EF4-FFF2-40B4-BE49-F238E27FC236}">
                  <a16:creationId xmlns:a16="http://schemas.microsoft.com/office/drawing/2014/main" id="{3BCB3779-0156-A94D-B813-05EC67D430BC}"/>
                </a:ext>
              </a:extLst>
            </p:cNvPr>
            <p:cNvSpPr/>
            <p:nvPr/>
          </p:nvSpPr>
          <p:spPr>
            <a:xfrm>
              <a:off x="6134209" y="4823625"/>
              <a:ext cx="5860860" cy="2031325"/>
            </a:xfrm>
            <a:prstGeom prst="rect">
              <a:avLst/>
            </a:prstGeom>
            <a:solidFill>
              <a:srgbClr val="EC9B03"/>
            </a:solidFill>
          </p:spPr>
          <p:txBody>
            <a:bodyPr wrap="square">
              <a:spAutoFit/>
            </a:bodyPr>
            <a:lstStyle/>
            <a:p>
              <a:pPr marL="285750" indent="-285750">
                <a:buFont typeface="Arial" panose="020B0604020202020204" pitchFamily="34" charset="0"/>
                <a:buChar char="•"/>
              </a:pPr>
              <a:r>
                <a:rPr lang="de-DE" b="1" dirty="0">
                  <a:solidFill>
                    <a:schemeClr val="bg1"/>
                  </a:solidFill>
                </a:rPr>
                <a:t>Eindeutiger Identifikator oder Trackingcode </a:t>
              </a:r>
              <a:r>
                <a:rPr lang="de-DE" dirty="0">
                  <a:solidFill>
                    <a:schemeClr val="bg1"/>
                  </a:solidFill>
                </a:rPr>
                <a:t>(Barcode oder Radio-Frequenz-Identifikations-Tag) zur Kennzeichnung von Produkten, Komponenten und Materialien </a:t>
              </a:r>
            </a:p>
            <a:p>
              <a:pPr marL="285750" indent="-285750">
                <a:buFont typeface="Arial" panose="020B0604020202020204" pitchFamily="34" charset="0"/>
                <a:buChar char="•"/>
              </a:pPr>
              <a:r>
                <a:rPr lang="de-DE" b="1" dirty="0">
                  <a:solidFill>
                    <a:schemeClr val="bg1"/>
                  </a:solidFill>
                </a:rPr>
                <a:t>Digitaler Produkt- bzw. Materialpass </a:t>
              </a:r>
              <a:r>
                <a:rPr lang="de-DE" dirty="0">
                  <a:solidFill>
                    <a:schemeClr val="bg1"/>
                  </a:solidFill>
                </a:rPr>
                <a:t>für Informationen über Herkunft, Zusammensetzung, Reparatur- und Demontageanleitungen &amp; Richtlinien für die Handhabung am Ende des Lebenszyklus</a:t>
              </a:r>
            </a:p>
            <a:p>
              <a:pPr marL="285750" indent="-285750">
                <a:buFont typeface="Arial" panose="020B0604020202020204" pitchFamily="34" charset="0"/>
                <a:buChar char="•"/>
              </a:pPr>
              <a:r>
                <a:rPr lang="de-DE" b="1" dirty="0">
                  <a:solidFill>
                    <a:schemeClr val="bg1"/>
                  </a:solidFill>
                </a:rPr>
                <a:t>Datenbanken </a:t>
              </a:r>
              <a:r>
                <a:rPr lang="de-DE" dirty="0">
                  <a:solidFill>
                    <a:schemeClr val="bg1"/>
                  </a:solidFill>
                </a:rPr>
                <a:t>mit</a:t>
              </a:r>
              <a:r>
                <a:rPr lang="de-DE" b="1" dirty="0">
                  <a:solidFill>
                    <a:schemeClr val="bg1"/>
                  </a:solidFill>
                </a:rPr>
                <a:t> </a:t>
              </a:r>
              <a:r>
                <a:rPr lang="de-DE" dirty="0">
                  <a:solidFill>
                    <a:schemeClr val="bg1"/>
                  </a:solidFill>
                </a:rPr>
                <a:t>Informationen zum Lebenszyklus für bestimmte Produkte</a:t>
              </a:r>
            </a:p>
          </p:txBody>
        </p:sp>
        <p:sp>
          <p:nvSpPr>
            <p:cNvPr id="13" name="Rechteck 12">
              <a:extLst>
                <a:ext uri="{FF2B5EF4-FFF2-40B4-BE49-F238E27FC236}">
                  <a16:creationId xmlns:a16="http://schemas.microsoft.com/office/drawing/2014/main" id="{3D5B0901-BDE2-8B47-A2BD-1F73C59210C6}"/>
                </a:ext>
              </a:extLst>
            </p:cNvPr>
            <p:cNvSpPr/>
            <p:nvPr/>
          </p:nvSpPr>
          <p:spPr>
            <a:xfrm>
              <a:off x="6134209" y="4454293"/>
              <a:ext cx="872532" cy="369332"/>
            </a:xfrm>
            <a:prstGeom prst="rect">
              <a:avLst/>
            </a:prstGeom>
            <a:solidFill>
              <a:schemeClr val="tx1"/>
            </a:solidFill>
          </p:spPr>
          <p:txBody>
            <a:bodyPr wrap="square">
              <a:spAutoFit/>
            </a:bodyPr>
            <a:lstStyle/>
            <a:p>
              <a:r>
                <a:rPr lang="de-DE" b="1" dirty="0">
                  <a:solidFill>
                    <a:schemeClr val="bg1"/>
                  </a:solidFill>
                </a:rPr>
                <a:t>BEISPIELE</a:t>
              </a:r>
            </a:p>
          </p:txBody>
        </p:sp>
      </p:grpSp>
      <p:sp>
        <p:nvSpPr>
          <p:cNvPr id="5" name="Textfeld 4">
            <a:extLst>
              <a:ext uri="{FF2B5EF4-FFF2-40B4-BE49-F238E27FC236}">
                <a16:creationId xmlns:a16="http://schemas.microsoft.com/office/drawing/2014/main" id="{A4563F16-E2EB-4238-A226-6060D8257AD7}"/>
              </a:ext>
            </a:extLst>
          </p:cNvPr>
          <p:cNvSpPr txBox="1"/>
          <p:nvPr/>
        </p:nvSpPr>
        <p:spPr>
          <a:xfrm>
            <a:off x="139442" y="1339555"/>
            <a:ext cx="6629978" cy="1631216"/>
          </a:xfrm>
          <a:prstGeom prst="rect">
            <a:avLst/>
          </a:prstGeom>
          <a:noFill/>
        </p:spPr>
        <p:txBody>
          <a:bodyPr wrap="square" rtlCol="0">
            <a:spAutoFit/>
          </a:bodyPr>
          <a:lstStyle/>
          <a:p>
            <a:r>
              <a:rPr lang="de-DE" sz="2000" b="1" dirty="0"/>
              <a:t>Digitale Technologien fungieren als Verbindungselement</a:t>
            </a:r>
            <a:r>
              <a:rPr lang="de-DE" sz="2000" dirty="0"/>
              <a:t>,              das die zirkulären Geschäftsmodelle der Partner im Wertschöpfungskreislauf und der dazugehörigen</a:t>
            </a:r>
          </a:p>
          <a:p>
            <a:r>
              <a:rPr lang="de-DE" sz="2000" dirty="0"/>
              <a:t>Stakeholder zusammenhält, indem sie </a:t>
            </a:r>
            <a:r>
              <a:rPr lang="de-DE" sz="2000" b="1" dirty="0"/>
              <a:t>für Datenaustausch</a:t>
            </a:r>
          </a:p>
          <a:p>
            <a:r>
              <a:rPr lang="de-DE" sz="2000" b="1" dirty="0"/>
              <a:t>und erhöhte Transparenz sorgen</a:t>
            </a:r>
            <a:r>
              <a:rPr lang="de-DE" sz="2000" dirty="0"/>
              <a:t>. </a:t>
            </a:r>
          </a:p>
        </p:txBody>
      </p:sp>
      <p:sp>
        <p:nvSpPr>
          <p:cNvPr id="6" name="TextBox 3">
            <a:extLst>
              <a:ext uri="{FF2B5EF4-FFF2-40B4-BE49-F238E27FC236}">
                <a16:creationId xmlns:a16="http://schemas.microsoft.com/office/drawing/2014/main" id="{AED84BD3-286E-C460-2E4D-66FC7B9137B8}"/>
              </a:ext>
            </a:extLst>
          </p:cNvPr>
          <p:cNvSpPr txBox="1"/>
          <p:nvPr/>
        </p:nvSpPr>
        <p:spPr>
          <a:xfrm>
            <a:off x="300039" y="6022183"/>
            <a:ext cx="41398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 Abb.: </a:t>
            </a:r>
            <a:r>
              <a:rPr lang="de-DE" sz="900" dirty="0" err="1">
                <a:latin typeface="Calibri"/>
                <a:cs typeface="Calibri"/>
              </a:rPr>
              <a:t>Photo</a:t>
            </a:r>
            <a:r>
              <a:rPr lang="de-DE" sz="900" dirty="0">
                <a:latin typeface="Calibri"/>
                <a:cs typeface="Calibri"/>
              </a:rPr>
              <a:t> by NASA on </a:t>
            </a:r>
            <a:r>
              <a:rPr lang="de-DE" sz="900" dirty="0" err="1">
                <a:latin typeface="Calibri"/>
                <a:cs typeface="Calibri"/>
              </a:rPr>
              <a:t>Unsplash</a:t>
            </a:r>
            <a:r>
              <a:rPr lang="de-DE" sz="900" dirty="0">
                <a:latin typeface="Calibri"/>
                <a:cs typeface="Calibri"/>
              </a:rPr>
              <a:t>.</a:t>
            </a:r>
          </a:p>
        </p:txBody>
      </p:sp>
      <p:pic>
        <p:nvPicPr>
          <p:cNvPr id="8" name="Grafik 7" descr="Ein Bild, das Outdoorobjekt, Nacht enthält.&#10;&#10;Automatisch generierte Beschreibung">
            <a:extLst>
              <a:ext uri="{FF2B5EF4-FFF2-40B4-BE49-F238E27FC236}">
                <a16:creationId xmlns:a16="http://schemas.microsoft.com/office/drawing/2014/main" id="{A3EECE04-919D-989D-7956-B675E1AEB129}"/>
              </a:ext>
            </a:extLst>
          </p:cNvPr>
          <p:cNvPicPr>
            <a:picLocks noChangeAspect="1"/>
          </p:cNvPicPr>
          <p:nvPr/>
        </p:nvPicPr>
        <p:blipFill>
          <a:blip r:embed="rId3"/>
          <a:stretch>
            <a:fillRect/>
          </a:stretch>
        </p:blipFill>
        <p:spPr>
          <a:xfrm>
            <a:off x="7280354" y="1270880"/>
            <a:ext cx="4612917" cy="3069497"/>
          </a:xfrm>
          <a:prstGeom prst="rect">
            <a:avLst/>
          </a:prstGeom>
        </p:spPr>
      </p:pic>
    </p:spTree>
    <p:extLst>
      <p:ext uri="{BB962C8B-B14F-4D97-AF65-F5344CB8AC3E}">
        <p14:creationId xmlns:p14="http://schemas.microsoft.com/office/powerpoint/2010/main" val="2234416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984A89-E807-C940-9C66-FB43F1EDEC28}"/>
              </a:ext>
            </a:extLst>
          </p:cNvPr>
          <p:cNvSpPr>
            <a:spLocks noGrp="1"/>
          </p:cNvSpPr>
          <p:nvPr>
            <p:ph type="title"/>
          </p:nvPr>
        </p:nvSpPr>
        <p:spPr/>
        <p:txBody>
          <a:bodyPr/>
          <a:lstStyle/>
          <a:p>
            <a:r>
              <a:rPr lang="de-DE"/>
              <a:t>Mehrwert durch gezielte Nutzung von Daten</a:t>
            </a:r>
          </a:p>
        </p:txBody>
      </p:sp>
      <p:sp>
        <p:nvSpPr>
          <p:cNvPr id="4" name="Fußzeilenplatzhalter 3">
            <a:extLst>
              <a:ext uri="{FF2B5EF4-FFF2-40B4-BE49-F238E27FC236}">
                <a16:creationId xmlns:a16="http://schemas.microsoft.com/office/drawing/2014/main" id="{6FA1FF74-79DC-484F-9101-0152D3F65225}"/>
              </a:ext>
            </a:extLst>
          </p:cNvPr>
          <p:cNvSpPr>
            <a:spLocks noGrp="1"/>
          </p:cNvSpPr>
          <p:nvPr>
            <p:ph type="ftr" sz="quarter" idx="11"/>
          </p:nvPr>
        </p:nvSpPr>
        <p:spPr/>
        <p:txBody>
          <a:bodyPr/>
          <a:lstStyle/>
          <a:p>
            <a:r>
              <a:rPr lang="de-DE"/>
              <a:t>Einführung in die </a:t>
            </a:r>
            <a:r>
              <a:rPr lang="de-DE" err="1"/>
              <a:t>Circular</a:t>
            </a:r>
            <a:r>
              <a:rPr lang="de-DE"/>
              <a:t> Economy</a:t>
            </a:r>
          </a:p>
        </p:txBody>
      </p:sp>
      <p:sp>
        <p:nvSpPr>
          <p:cNvPr id="5" name="Inhaltsplatzhalter 2">
            <a:extLst>
              <a:ext uri="{FF2B5EF4-FFF2-40B4-BE49-F238E27FC236}">
                <a16:creationId xmlns:a16="http://schemas.microsoft.com/office/drawing/2014/main" id="{08244C30-2EF6-362F-D841-EFDC78FB3281}"/>
              </a:ext>
            </a:extLst>
          </p:cNvPr>
          <p:cNvSpPr>
            <a:spLocks noGrp="1"/>
          </p:cNvSpPr>
          <p:nvPr>
            <p:ph idx="1"/>
          </p:nvPr>
        </p:nvSpPr>
        <p:spPr>
          <a:xfrm>
            <a:off x="300038" y="1327915"/>
            <a:ext cx="5701533" cy="3910224"/>
          </a:xfrm>
        </p:spPr>
        <p:txBody>
          <a:bodyPr vert="horz" lIns="0" tIns="0" rIns="0" bIns="0" rtlCol="0" anchor="t">
            <a:noAutofit/>
          </a:bodyPr>
          <a:lstStyle/>
          <a:p>
            <a:pPr marL="0" indent="0">
              <a:buNone/>
            </a:pPr>
            <a:r>
              <a:rPr lang="de-DE" sz="2000" dirty="0"/>
              <a:t>Smarte Produkte stellen wichtige Informationen zur Verfügung, die für </a:t>
            </a:r>
            <a:r>
              <a:rPr lang="de-DE" sz="2000" b="1" dirty="0"/>
              <a:t>Entscheidungsprozesse genutzt werden können. </a:t>
            </a:r>
          </a:p>
          <a:p>
            <a:pPr marL="266700" indent="-266700"/>
            <a:r>
              <a:rPr lang="de-DE" sz="2000" dirty="0"/>
              <a:t>Auf dieser Basis lassen sich </a:t>
            </a:r>
            <a:r>
              <a:rPr lang="de-DE" sz="2000" b="1" dirty="0"/>
              <a:t>unterschiedliche Dienstleistungen in verschiedenen Lebenszyklusphasen </a:t>
            </a:r>
            <a:r>
              <a:rPr lang="de-DE" sz="2000" dirty="0"/>
              <a:t>umsetzen.</a:t>
            </a:r>
          </a:p>
          <a:p>
            <a:pPr marL="266700" indent="-266700"/>
            <a:r>
              <a:rPr lang="de-DE" sz="2000" dirty="0"/>
              <a:t>Die </a:t>
            </a:r>
            <a:r>
              <a:rPr lang="de-DE" sz="2000" b="1" dirty="0"/>
              <a:t>Häufigkeit der Transaktionen </a:t>
            </a:r>
            <a:r>
              <a:rPr lang="de-DE" sz="2000" dirty="0"/>
              <a:t>und der damit verbundenen Datenabfragen nimmt entlang des Lebenszyklus ab.</a:t>
            </a:r>
          </a:p>
          <a:p>
            <a:pPr marL="266700" indent="-266700"/>
            <a:r>
              <a:rPr lang="de-DE" sz="2000" dirty="0"/>
              <a:t>Die Nutzung von Produktlebenszyklusdaten ermöglicht, das </a:t>
            </a:r>
            <a:r>
              <a:rPr lang="de-DE" sz="2000" b="1" dirty="0"/>
              <a:t>zirkuläre Design zukünftiger Produktgenerationen zu verbessern</a:t>
            </a:r>
            <a:r>
              <a:rPr lang="de-DE" sz="2000" dirty="0"/>
              <a:t>. </a:t>
            </a:r>
          </a:p>
          <a:p>
            <a:pPr marL="0" indent="0">
              <a:buNone/>
            </a:pPr>
            <a:endParaRPr lang="de-DE" sz="2000" dirty="0"/>
          </a:p>
        </p:txBody>
      </p:sp>
      <p:pic>
        <p:nvPicPr>
          <p:cNvPr id="7" name="Grafik 6">
            <a:extLst>
              <a:ext uri="{FF2B5EF4-FFF2-40B4-BE49-F238E27FC236}">
                <a16:creationId xmlns:a16="http://schemas.microsoft.com/office/drawing/2014/main" id="{DFF3F332-F353-CCB1-80D0-2CF6D8467D63}"/>
              </a:ext>
            </a:extLst>
          </p:cNvPr>
          <p:cNvPicPr>
            <a:picLocks noChangeAspect="1"/>
          </p:cNvPicPr>
          <p:nvPr/>
        </p:nvPicPr>
        <p:blipFill rotWithShape="1">
          <a:blip r:embed="rId3">
            <a:clrChange>
              <a:clrFrom>
                <a:srgbClr val="FFFFFF"/>
              </a:clrFrom>
              <a:clrTo>
                <a:srgbClr val="FFFFFF">
                  <a:alpha val="0"/>
                </a:srgbClr>
              </a:clrTo>
            </a:clrChange>
          </a:blip>
          <a:srcRect l="8583" t="26799" r="10165" b="13870"/>
          <a:stretch/>
        </p:blipFill>
        <p:spPr>
          <a:xfrm>
            <a:off x="6570575" y="1022394"/>
            <a:ext cx="5321387" cy="5395761"/>
          </a:xfrm>
          <a:prstGeom prst="rect">
            <a:avLst/>
          </a:prstGeom>
        </p:spPr>
      </p:pic>
      <p:sp>
        <p:nvSpPr>
          <p:cNvPr id="3" name="TextBox 3">
            <a:extLst>
              <a:ext uri="{FF2B5EF4-FFF2-40B4-BE49-F238E27FC236}">
                <a16:creationId xmlns:a16="http://schemas.microsoft.com/office/drawing/2014/main" id="{7EEFDBE3-7314-3539-F3A6-B80A10158AAD}"/>
              </a:ext>
            </a:extLst>
          </p:cNvPr>
          <p:cNvSpPr txBox="1"/>
          <p:nvPr/>
        </p:nvSpPr>
        <p:spPr>
          <a:xfrm>
            <a:off x="300038" y="6156476"/>
            <a:ext cx="6283659"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a:t>
            </a:r>
          </a:p>
        </p:txBody>
      </p:sp>
    </p:spTree>
    <p:extLst>
      <p:ext uri="{BB962C8B-B14F-4D97-AF65-F5344CB8AC3E}">
        <p14:creationId xmlns:p14="http://schemas.microsoft.com/office/powerpoint/2010/main" val="315860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
            <a:extLst>
              <a:ext uri="{FF2B5EF4-FFF2-40B4-BE49-F238E27FC236}">
                <a16:creationId xmlns:a16="http://schemas.microsoft.com/office/drawing/2014/main" id="{97554935-309B-7847-9B41-0AD4E88CC6DD}"/>
              </a:ext>
            </a:extLst>
          </p:cNvPr>
          <p:cNvSpPr/>
          <p:nvPr/>
        </p:nvSpPr>
        <p:spPr>
          <a:xfrm>
            <a:off x="-1" y="1"/>
            <a:ext cx="9960430" cy="6857999"/>
          </a:xfrm>
          <a:prstGeom prst="rect">
            <a:avLst/>
          </a:prstGeom>
          <a:solidFill>
            <a:schemeClr val="bg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3" name="TextBox 39">
            <a:extLst>
              <a:ext uri="{FF2B5EF4-FFF2-40B4-BE49-F238E27FC236}">
                <a16:creationId xmlns:a16="http://schemas.microsoft.com/office/drawing/2014/main" id="{ED1CECFC-67E8-254E-B02C-3DCD83313C4B}"/>
              </a:ext>
            </a:extLst>
          </p:cNvPr>
          <p:cNvSpPr txBox="1"/>
          <p:nvPr/>
        </p:nvSpPr>
        <p:spPr>
          <a:xfrm>
            <a:off x="-640682" y="0"/>
            <a:ext cx="4009930" cy="3785652"/>
          </a:xfrm>
          <a:prstGeom prst="rect">
            <a:avLst/>
          </a:prstGeom>
          <a:noFill/>
        </p:spPr>
        <p:txBody>
          <a:bodyPr wrap="square" rtlCol="0" anchor="ctr">
            <a:spAutoFit/>
          </a:bodyPr>
          <a:lstStyle/>
          <a:p>
            <a:r>
              <a:rPr lang="en-US" sz="24000" kern="3000" spc="600">
                <a:latin typeface="Calibri" panose="020F0502020204030204" pitchFamily="34" charset="0"/>
                <a:ea typeface="Montserrat Thin" charset="0"/>
                <a:cs typeface="Calibri" panose="020F0502020204030204" pitchFamily="34" charset="0"/>
              </a:rPr>
              <a:t>04</a:t>
            </a:r>
          </a:p>
        </p:txBody>
      </p:sp>
      <p:sp>
        <p:nvSpPr>
          <p:cNvPr id="6" name="TextBox 30">
            <a:extLst>
              <a:ext uri="{FF2B5EF4-FFF2-40B4-BE49-F238E27FC236}">
                <a16:creationId xmlns:a16="http://schemas.microsoft.com/office/drawing/2014/main" id="{37388E95-84C7-074D-8513-4D9EABA85B09}"/>
              </a:ext>
            </a:extLst>
          </p:cNvPr>
          <p:cNvSpPr txBox="1"/>
          <p:nvPr/>
        </p:nvSpPr>
        <p:spPr>
          <a:xfrm>
            <a:off x="3012797" y="2136223"/>
            <a:ext cx="6947632" cy="2785378"/>
          </a:xfrm>
          <a:prstGeom prst="rect">
            <a:avLst/>
          </a:prstGeom>
          <a:noFill/>
        </p:spPr>
        <p:txBody>
          <a:bodyPr wrap="square" rtlCol="0">
            <a:spAutoFit/>
          </a:bodyPr>
          <a:lstStyle/>
          <a:p>
            <a:pPr>
              <a:lnSpc>
                <a:spcPts val="7000"/>
              </a:lnSpc>
            </a:pPr>
            <a:r>
              <a:rPr lang="en-US" sz="6600">
                <a:solidFill>
                  <a:srgbClr val="FFFFFF"/>
                </a:solidFill>
                <a:cs typeface="Calibri" panose="020F0502020204030204" pitchFamily="34" charset="0"/>
              </a:rPr>
              <a:t>Was </a:t>
            </a:r>
            <a:r>
              <a:rPr lang="en-US" sz="6600" err="1">
                <a:solidFill>
                  <a:srgbClr val="FFFFFF"/>
                </a:solidFill>
                <a:cs typeface="Calibri" panose="020F0502020204030204" pitchFamily="34" charset="0"/>
              </a:rPr>
              <a:t>beinhalten</a:t>
            </a:r>
            <a:r>
              <a:rPr lang="en-US" sz="6600">
                <a:solidFill>
                  <a:srgbClr val="FFFFFF"/>
                </a:solidFill>
                <a:cs typeface="Calibri" panose="020F0502020204030204" pitchFamily="34" charset="0"/>
              </a:rPr>
              <a:t> </a:t>
            </a:r>
            <a:r>
              <a:rPr lang="en-US" sz="6600" err="1">
                <a:solidFill>
                  <a:srgbClr val="FFFFFF"/>
                </a:solidFill>
                <a:cs typeface="Calibri" panose="020F0502020204030204" pitchFamily="34" charset="0"/>
              </a:rPr>
              <a:t>zirkuläre</a:t>
            </a:r>
            <a:r>
              <a:rPr lang="en-US" sz="6600">
                <a:solidFill>
                  <a:srgbClr val="FFFFFF"/>
                </a:solidFill>
                <a:cs typeface="Calibri" panose="020F0502020204030204" pitchFamily="34" charset="0"/>
              </a:rPr>
              <a:t> </a:t>
            </a:r>
            <a:r>
              <a:rPr lang="en-US" sz="6600" err="1">
                <a:solidFill>
                  <a:srgbClr val="FFFFFF"/>
                </a:solidFill>
                <a:cs typeface="Calibri" panose="020F0502020204030204" pitchFamily="34" charset="0"/>
              </a:rPr>
              <a:t>Geschäftsmodelle</a:t>
            </a:r>
            <a:r>
              <a:rPr lang="en-US" sz="6600">
                <a:solidFill>
                  <a:srgbClr val="FFFFFF"/>
                </a:solidFill>
                <a:cs typeface="Calibri" panose="020F0502020204030204" pitchFamily="34" charset="0"/>
              </a:rPr>
              <a:t>?</a:t>
            </a:r>
          </a:p>
        </p:txBody>
      </p:sp>
      <p:pic>
        <p:nvPicPr>
          <p:cNvPr id="7" name="Graphic 94">
            <a:extLst>
              <a:ext uri="{FF2B5EF4-FFF2-40B4-BE49-F238E27FC236}">
                <a16:creationId xmlns:a16="http://schemas.microsoft.com/office/drawing/2014/main" id="{013FA093-ACD0-ED49-BEF0-E44CCABDA3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05167" y="1232857"/>
            <a:ext cx="1319938" cy="1319938"/>
          </a:xfrm>
          <a:prstGeom prst="rect">
            <a:avLst/>
          </a:prstGeom>
        </p:spPr>
      </p:pic>
    </p:spTree>
    <p:extLst>
      <p:ext uri="{BB962C8B-B14F-4D97-AF65-F5344CB8AC3E}">
        <p14:creationId xmlns:p14="http://schemas.microsoft.com/office/powerpoint/2010/main" val="613541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a:extLst>
              <a:ext uri="{FF2B5EF4-FFF2-40B4-BE49-F238E27FC236}">
                <a16:creationId xmlns:a16="http://schemas.microsoft.com/office/drawing/2014/main" id="{2BB72BDF-5107-96E9-55B3-9B23A5D20A9B}"/>
              </a:ext>
            </a:extLst>
          </p:cNvPr>
          <p:cNvPicPr>
            <a:picLocks noChangeAspect="1"/>
          </p:cNvPicPr>
          <p:nvPr/>
        </p:nvPicPr>
        <p:blipFill>
          <a:blip r:embed="rId3"/>
          <a:stretch>
            <a:fillRect/>
          </a:stretch>
        </p:blipFill>
        <p:spPr>
          <a:xfrm>
            <a:off x="9232900" y="3272367"/>
            <a:ext cx="1581150" cy="2222802"/>
          </a:xfrm>
          <a:prstGeom prst="rect">
            <a:avLst/>
          </a:prstGeom>
          <a:ln>
            <a:solidFill>
              <a:schemeClr val="tx1"/>
            </a:solidFill>
          </a:ln>
        </p:spPr>
      </p:pic>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300038" y="30137"/>
            <a:ext cx="11591924" cy="995697"/>
          </a:xfrm>
        </p:spPr>
        <p:txBody>
          <a:bodyPr/>
          <a:lstStyle/>
          <a:p>
            <a:r>
              <a:rPr lang="de-DE" dirty="0"/>
              <a:t>Das Strategiespiel baut auf wissenschaftlichen Erkenntnissen zu zirkulären Geschäftsmodellen auf.</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9" name="Rechteck 8">
            <a:extLst>
              <a:ext uri="{FF2B5EF4-FFF2-40B4-BE49-F238E27FC236}">
                <a16:creationId xmlns:a16="http://schemas.microsoft.com/office/drawing/2014/main" id="{1C4328DA-CF65-8D4F-AFE0-AEE3E3B2287A}"/>
              </a:ext>
            </a:extLst>
          </p:cNvPr>
          <p:cNvSpPr/>
          <p:nvPr/>
        </p:nvSpPr>
        <p:spPr>
          <a:xfrm>
            <a:off x="300038" y="1736725"/>
            <a:ext cx="3543300" cy="307777"/>
          </a:xfrm>
          <a:prstGeom prst="rect">
            <a:avLst/>
          </a:prstGeom>
        </p:spPr>
        <p:txBody>
          <a:bodyPr wrap="square" lIns="0" tIns="0" rIns="0" bIns="0" anchor="t">
            <a:spAutoFit/>
          </a:bodyPr>
          <a:lstStyle/>
          <a:p>
            <a:endParaRPr lang="de-DE" sz="2000">
              <a:cs typeface="Calibri"/>
            </a:endParaRPr>
          </a:p>
        </p:txBody>
      </p:sp>
      <p:sp>
        <p:nvSpPr>
          <p:cNvPr id="26" name="Rechteck 25">
            <a:extLst>
              <a:ext uri="{FF2B5EF4-FFF2-40B4-BE49-F238E27FC236}">
                <a16:creationId xmlns:a16="http://schemas.microsoft.com/office/drawing/2014/main" id="{08EA31E2-E6CE-CB46-8717-7F82A1D9A476}"/>
              </a:ext>
            </a:extLst>
          </p:cNvPr>
          <p:cNvSpPr/>
          <p:nvPr/>
        </p:nvSpPr>
        <p:spPr>
          <a:xfrm>
            <a:off x="978198" y="2320962"/>
            <a:ext cx="5119690" cy="307777"/>
          </a:xfrm>
          <a:prstGeom prst="rect">
            <a:avLst/>
          </a:prstGeom>
        </p:spPr>
        <p:txBody>
          <a:bodyPr wrap="square" lIns="0" tIns="0" rIns="0" bIns="0" anchor="t">
            <a:spAutoFit/>
          </a:bodyPr>
          <a:lstStyle/>
          <a:p>
            <a:endParaRPr lang="de-DE" sz="2000">
              <a:cs typeface="Calibri"/>
            </a:endParaRPr>
          </a:p>
        </p:txBody>
      </p:sp>
      <p:sp>
        <p:nvSpPr>
          <p:cNvPr id="12" name="Rechteck 11">
            <a:extLst>
              <a:ext uri="{FF2B5EF4-FFF2-40B4-BE49-F238E27FC236}">
                <a16:creationId xmlns:a16="http://schemas.microsoft.com/office/drawing/2014/main" id="{FAB940B6-A61A-8041-B651-92D40A3894A7}"/>
              </a:ext>
            </a:extLst>
          </p:cNvPr>
          <p:cNvSpPr/>
          <p:nvPr/>
        </p:nvSpPr>
        <p:spPr>
          <a:xfrm>
            <a:off x="313565" y="4017841"/>
            <a:ext cx="5015189" cy="1846659"/>
          </a:xfrm>
          <a:prstGeom prst="rect">
            <a:avLst/>
          </a:prstGeom>
        </p:spPr>
        <p:txBody>
          <a:bodyPr wrap="square" lIns="0" tIns="0" rIns="0" bIns="0" anchor="t">
            <a:spAutoFit/>
          </a:bodyPr>
          <a:lstStyle/>
          <a:p>
            <a:r>
              <a:rPr lang="de-DE" sz="2400" dirty="0"/>
              <a:t>Die Arbeit der i</a:t>
            </a:r>
            <a:r>
              <a:rPr lang="de-DE" sz="2400" dirty="0">
                <a:ea typeface="+mn-lt"/>
                <a:cs typeface="+mn-lt"/>
              </a:rPr>
              <a:t>nterdisziplinären und branchenübergreifenden Arbeitsgruppe </a:t>
            </a:r>
            <a:r>
              <a:rPr lang="de-DE" sz="2400" dirty="0"/>
              <a:t>zu zirkulären Geschäftsmodellen bildet die Grundlage des Strategiespiels und der Workshopmaterialien.</a:t>
            </a:r>
          </a:p>
        </p:txBody>
      </p:sp>
      <p:pic>
        <p:nvPicPr>
          <p:cNvPr id="6" name="Picture 6">
            <a:extLst>
              <a:ext uri="{FF2B5EF4-FFF2-40B4-BE49-F238E27FC236}">
                <a16:creationId xmlns:a16="http://schemas.microsoft.com/office/drawing/2014/main" id="{D389E7BA-1FB0-755B-FA1F-CC820D82F520}"/>
              </a:ext>
            </a:extLst>
          </p:cNvPr>
          <p:cNvPicPr>
            <a:picLocks noChangeAspect="1"/>
          </p:cNvPicPr>
          <p:nvPr/>
        </p:nvPicPr>
        <p:blipFill rotWithShape="1">
          <a:blip r:embed="rId4"/>
          <a:srcRect t="1002" b="532"/>
          <a:stretch/>
        </p:blipFill>
        <p:spPr>
          <a:xfrm>
            <a:off x="6626524" y="1875385"/>
            <a:ext cx="2247900" cy="3114307"/>
          </a:xfrm>
          <a:prstGeom prst="rect">
            <a:avLst/>
          </a:prstGeom>
          <a:ln>
            <a:solidFill>
              <a:schemeClr val="tx1"/>
            </a:solidFill>
          </a:ln>
        </p:spPr>
      </p:pic>
      <p:pic>
        <p:nvPicPr>
          <p:cNvPr id="7" name="Picture 7">
            <a:extLst>
              <a:ext uri="{FF2B5EF4-FFF2-40B4-BE49-F238E27FC236}">
                <a16:creationId xmlns:a16="http://schemas.microsoft.com/office/drawing/2014/main" id="{E5221369-C19A-0C40-D888-854743FAAEEE}"/>
              </a:ext>
            </a:extLst>
          </p:cNvPr>
          <p:cNvPicPr>
            <a:picLocks noChangeAspect="1"/>
          </p:cNvPicPr>
          <p:nvPr/>
        </p:nvPicPr>
        <p:blipFill>
          <a:blip r:embed="rId5"/>
          <a:stretch>
            <a:fillRect/>
          </a:stretch>
        </p:blipFill>
        <p:spPr>
          <a:xfrm>
            <a:off x="9637486" y="3561442"/>
            <a:ext cx="1581150" cy="2223407"/>
          </a:xfrm>
          <a:prstGeom prst="rect">
            <a:avLst/>
          </a:prstGeom>
          <a:ln>
            <a:solidFill>
              <a:schemeClr val="tx1"/>
            </a:solidFill>
          </a:ln>
        </p:spPr>
      </p:pic>
      <p:pic>
        <p:nvPicPr>
          <p:cNvPr id="10" name="Picture 10">
            <a:extLst>
              <a:ext uri="{FF2B5EF4-FFF2-40B4-BE49-F238E27FC236}">
                <a16:creationId xmlns:a16="http://schemas.microsoft.com/office/drawing/2014/main" id="{5CAE53C3-2FE3-5735-E1C2-E8ACB282B2FA}"/>
              </a:ext>
            </a:extLst>
          </p:cNvPr>
          <p:cNvPicPr>
            <a:picLocks noChangeAspect="1"/>
          </p:cNvPicPr>
          <p:nvPr/>
        </p:nvPicPr>
        <p:blipFill>
          <a:blip r:embed="rId6"/>
          <a:stretch>
            <a:fillRect/>
          </a:stretch>
        </p:blipFill>
        <p:spPr>
          <a:xfrm>
            <a:off x="10134600" y="3848791"/>
            <a:ext cx="1581150" cy="2227468"/>
          </a:xfrm>
          <a:prstGeom prst="rect">
            <a:avLst/>
          </a:prstGeom>
          <a:ln>
            <a:solidFill>
              <a:schemeClr val="tx1"/>
            </a:solidFill>
          </a:ln>
        </p:spPr>
      </p:pic>
      <p:sp>
        <p:nvSpPr>
          <p:cNvPr id="11" name="Rechteck 8">
            <a:extLst>
              <a:ext uri="{FF2B5EF4-FFF2-40B4-BE49-F238E27FC236}">
                <a16:creationId xmlns:a16="http://schemas.microsoft.com/office/drawing/2014/main" id="{1968B8C1-7DF5-E300-BBB4-18231FBA6916}"/>
              </a:ext>
            </a:extLst>
          </p:cNvPr>
          <p:cNvSpPr/>
          <p:nvPr/>
        </p:nvSpPr>
        <p:spPr>
          <a:xfrm>
            <a:off x="313565" y="1576613"/>
            <a:ext cx="5987450" cy="2599700"/>
          </a:xfrm>
          <a:prstGeom prst="rect">
            <a:avLst/>
          </a:prstGeom>
        </p:spPr>
        <p:txBody>
          <a:bodyPr wrap="square" lIns="0" tIns="0" rIns="0" bIns="0" anchor="t">
            <a:spAutoFit/>
          </a:bodyPr>
          <a:lstStyle/>
          <a:p>
            <a:r>
              <a:rPr lang="de-DE" sz="2400" dirty="0"/>
              <a:t>Im Rahmen der </a:t>
            </a:r>
            <a:r>
              <a:rPr lang="de-DE" sz="2400" i="1" dirty="0"/>
              <a:t>Circular Economy Initiative Deutschland (CEID) </a:t>
            </a:r>
            <a:r>
              <a:rPr lang="de-DE" sz="2400" dirty="0"/>
              <a:t>entstand die </a:t>
            </a:r>
            <a:r>
              <a:rPr lang="de-DE" sz="2400" b="1" dirty="0"/>
              <a:t>„Circular Economy Roadmap für Deutschland“</a:t>
            </a:r>
            <a:r>
              <a:rPr lang="de-DE" sz="2400" dirty="0"/>
              <a:t>, die</a:t>
            </a:r>
            <a:r>
              <a:rPr lang="de-DE" sz="2400" b="1" dirty="0"/>
              <a:t> </a:t>
            </a:r>
            <a:r>
              <a:rPr lang="de-DE" sz="2400" dirty="0"/>
              <a:t>Handlungsempfehlungen für einen Übergang Deutschlands zu einer Circular Economy gibt.</a:t>
            </a:r>
            <a:endParaRPr lang="de-DE" sz="2400" dirty="0">
              <a:cs typeface="Calibri"/>
            </a:endParaRPr>
          </a:p>
          <a:p>
            <a:endParaRPr lang="de-DE" sz="2400" dirty="0">
              <a:cs typeface="Calibri"/>
            </a:endParaRPr>
          </a:p>
        </p:txBody>
      </p:sp>
    </p:spTree>
    <p:extLst>
      <p:ext uri="{BB962C8B-B14F-4D97-AF65-F5344CB8AC3E}">
        <p14:creationId xmlns:p14="http://schemas.microsoft.com/office/powerpoint/2010/main" val="2315364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290513" y="205286"/>
            <a:ext cx="11591924" cy="995697"/>
          </a:xfrm>
        </p:spPr>
        <p:txBody>
          <a:bodyPr/>
          <a:lstStyle/>
          <a:p>
            <a:r>
              <a:rPr lang="de-DE" dirty="0"/>
              <a:t>In drei Schritten zum zirkulären Geschäftsmodell...</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10" name="TextBox 3">
            <a:extLst>
              <a:ext uri="{FF2B5EF4-FFF2-40B4-BE49-F238E27FC236}">
                <a16:creationId xmlns:a16="http://schemas.microsoft.com/office/drawing/2014/main" id="{ED3D37F2-C39D-7F4E-AABF-1AA90F9563BE}"/>
              </a:ext>
            </a:extLst>
          </p:cNvPr>
          <p:cNvSpPr txBox="1"/>
          <p:nvPr/>
        </p:nvSpPr>
        <p:spPr>
          <a:xfrm>
            <a:off x="300038" y="5910324"/>
            <a:ext cx="609799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 Tabelle: Übersicht über zirkuläre Geschäftsmodellmuster und Submuster, Quelle: eigene Darstellung basierend auf Hansen et al. (2020a, S. 13)</a:t>
            </a:r>
          </a:p>
        </p:txBody>
      </p:sp>
      <p:sp>
        <p:nvSpPr>
          <p:cNvPr id="14" name="Inhaltsplatzhalter 2">
            <a:extLst>
              <a:ext uri="{FF2B5EF4-FFF2-40B4-BE49-F238E27FC236}">
                <a16:creationId xmlns:a16="http://schemas.microsoft.com/office/drawing/2014/main" id="{C3B14FDC-11C6-4143-8069-E336A0DA0FB8}"/>
              </a:ext>
            </a:extLst>
          </p:cNvPr>
          <p:cNvSpPr txBox="1">
            <a:spLocks/>
          </p:cNvSpPr>
          <p:nvPr/>
        </p:nvSpPr>
        <p:spPr>
          <a:xfrm>
            <a:off x="6207265" y="1353626"/>
            <a:ext cx="5984735" cy="506755"/>
          </a:xfrm>
          <a:prstGeom prst="rect">
            <a:avLst/>
          </a:prstGeom>
        </p:spPr>
        <p:txBody>
          <a:bodyPr vert="horz"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dirty="0"/>
              <a:t>Aus diesem Vorgehen ergibt sich eine Typologie mit                                           22 Geschäftsmodellmustern und 43 Geschäftsmodellvarianten</a:t>
            </a:r>
            <a:endParaRPr lang="de-DE" sz="1800" dirty="0">
              <a:cs typeface="Calibri"/>
            </a:endParaRPr>
          </a:p>
        </p:txBody>
      </p:sp>
      <p:pic>
        <p:nvPicPr>
          <p:cNvPr id="25" name="Grafik 24" descr="Zielgruppe">
            <a:extLst>
              <a:ext uri="{FF2B5EF4-FFF2-40B4-BE49-F238E27FC236}">
                <a16:creationId xmlns:a16="http://schemas.microsoft.com/office/drawing/2014/main" id="{F69F0C63-30E5-9745-99A1-6483F7CFA5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0038" y="1654288"/>
            <a:ext cx="1151568" cy="1151568"/>
          </a:xfrm>
          <a:prstGeom prst="rect">
            <a:avLst/>
          </a:prstGeom>
        </p:spPr>
      </p:pic>
      <p:pic>
        <p:nvPicPr>
          <p:cNvPr id="15" name="Grafik 15">
            <a:extLst>
              <a:ext uri="{FF2B5EF4-FFF2-40B4-BE49-F238E27FC236}">
                <a16:creationId xmlns:a16="http://schemas.microsoft.com/office/drawing/2014/main" id="{09658E65-0496-CE72-A57F-7DF89075EED5}"/>
              </a:ext>
            </a:extLst>
          </p:cNvPr>
          <p:cNvPicPr>
            <a:picLocks noChangeAspect="1"/>
          </p:cNvPicPr>
          <p:nvPr/>
        </p:nvPicPr>
        <p:blipFill>
          <a:blip r:embed="rId5"/>
          <a:stretch>
            <a:fillRect/>
          </a:stretch>
        </p:blipFill>
        <p:spPr>
          <a:xfrm>
            <a:off x="290513" y="5069536"/>
            <a:ext cx="2121152" cy="763430"/>
          </a:xfrm>
          <a:prstGeom prst="rect">
            <a:avLst/>
          </a:prstGeom>
        </p:spPr>
      </p:pic>
      <p:sp>
        <p:nvSpPr>
          <p:cNvPr id="6" name="TextBox 5">
            <a:extLst>
              <a:ext uri="{FF2B5EF4-FFF2-40B4-BE49-F238E27FC236}">
                <a16:creationId xmlns:a16="http://schemas.microsoft.com/office/drawing/2014/main" id="{EE444853-9A06-B8ED-46B9-C56BA9AD08EB}"/>
              </a:ext>
            </a:extLst>
          </p:cNvPr>
          <p:cNvSpPr txBox="1"/>
          <p:nvPr/>
        </p:nvSpPr>
        <p:spPr>
          <a:xfrm>
            <a:off x="1785547" y="2897708"/>
            <a:ext cx="5129645" cy="7017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de-DE" sz="2200" dirty="0">
                <a:ea typeface="+mn-lt"/>
                <a:cs typeface="+mn-lt"/>
              </a:rPr>
              <a:t>Die daraus resultierenden, möglichen                           </a:t>
            </a:r>
            <a:r>
              <a:rPr lang="de-DE" sz="2200" b="1" dirty="0">
                <a:ea typeface="+mn-lt"/>
                <a:cs typeface="+mn-lt"/>
              </a:rPr>
              <a:t>zirkulären Geschäftsmodellmuster</a:t>
            </a:r>
            <a:endParaRPr lang="de-DE" sz="2200" b="1" dirty="0">
              <a:cs typeface="Calibri"/>
            </a:endParaRPr>
          </a:p>
        </p:txBody>
      </p:sp>
      <p:sp>
        <p:nvSpPr>
          <p:cNvPr id="7" name="TextBox 6">
            <a:extLst>
              <a:ext uri="{FF2B5EF4-FFF2-40B4-BE49-F238E27FC236}">
                <a16:creationId xmlns:a16="http://schemas.microsoft.com/office/drawing/2014/main" id="{DCD34829-38A0-EEAD-3659-B95ABF1D8847}"/>
              </a:ext>
            </a:extLst>
          </p:cNvPr>
          <p:cNvSpPr txBox="1"/>
          <p:nvPr/>
        </p:nvSpPr>
        <p:spPr>
          <a:xfrm>
            <a:off x="1791032" y="4645325"/>
            <a:ext cx="5476368" cy="7017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de-DE" sz="2200" b="1" dirty="0"/>
              <a:t>Varianten der Geschäftsmodellmuster </a:t>
            </a:r>
            <a:r>
              <a:rPr lang="de-DE" sz="2200" dirty="0"/>
              <a:t>mit unterschiedlichen Servicegraden</a:t>
            </a:r>
            <a:endParaRPr lang="de-DE" sz="2200" dirty="0">
              <a:ea typeface="+mn-lt"/>
              <a:cs typeface="+mn-lt"/>
            </a:endParaRPr>
          </a:p>
        </p:txBody>
      </p:sp>
      <p:sp>
        <p:nvSpPr>
          <p:cNvPr id="8" name="TextBox 7">
            <a:extLst>
              <a:ext uri="{FF2B5EF4-FFF2-40B4-BE49-F238E27FC236}">
                <a16:creationId xmlns:a16="http://schemas.microsoft.com/office/drawing/2014/main" id="{E0B6CFF2-30D0-6AF4-FC67-B743329167A6}"/>
              </a:ext>
            </a:extLst>
          </p:cNvPr>
          <p:cNvSpPr txBox="1"/>
          <p:nvPr/>
        </p:nvSpPr>
        <p:spPr>
          <a:xfrm>
            <a:off x="1785547" y="1537577"/>
            <a:ext cx="4241814" cy="7017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de-DE" sz="2200" dirty="0">
                <a:ea typeface="+mn-lt"/>
                <a:cs typeface="+mn-lt"/>
              </a:rPr>
              <a:t>Die </a:t>
            </a:r>
            <a:r>
              <a:rPr lang="de-DE" sz="2200" b="1" dirty="0">
                <a:ea typeface="+mn-lt"/>
                <a:cs typeface="+mn-lt"/>
              </a:rPr>
              <a:t>primäre (aktuelle) Rolle            </a:t>
            </a:r>
            <a:r>
              <a:rPr lang="de-DE" sz="2200" dirty="0">
                <a:ea typeface="+mn-lt"/>
                <a:cs typeface="+mn-lt"/>
              </a:rPr>
              <a:t>des Akteurs in der Wertschöpfung</a:t>
            </a:r>
            <a:endParaRPr lang="en-US" sz="2200" dirty="0">
              <a:ea typeface="+mn-lt"/>
              <a:cs typeface="+mn-lt"/>
            </a:endParaRPr>
          </a:p>
        </p:txBody>
      </p:sp>
      <p:pic>
        <p:nvPicPr>
          <p:cNvPr id="17" name="Grafik 16" descr="Ein Bild, das Text, Poolball, ClipArt enthält.&#10;&#10;Automatisch generierte Beschreibung">
            <a:extLst>
              <a:ext uri="{FF2B5EF4-FFF2-40B4-BE49-F238E27FC236}">
                <a16:creationId xmlns:a16="http://schemas.microsoft.com/office/drawing/2014/main" id="{F9BA601F-B66D-4483-A565-CB621C783A47}"/>
              </a:ext>
            </a:extLst>
          </p:cNvPr>
          <p:cNvPicPr>
            <a:picLocks noChangeAspect="1"/>
          </p:cNvPicPr>
          <p:nvPr/>
        </p:nvPicPr>
        <p:blipFill>
          <a:blip r:embed="rId6"/>
          <a:stretch>
            <a:fillRect/>
          </a:stretch>
        </p:blipFill>
        <p:spPr>
          <a:xfrm>
            <a:off x="313502" y="3075115"/>
            <a:ext cx="708507" cy="773454"/>
          </a:xfrm>
          <a:prstGeom prst="rect">
            <a:avLst/>
          </a:prstGeom>
        </p:spPr>
      </p:pic>
      <p:pic>
        <p:nvPicPr>
          <p:cNvPr id="19" name="Grafik 18" descr="Ein Bild, das Text, Poolball, ClipArt enthält.&#10;&#10;Automatisch generierte Beschreibung">
            <a:extLst>
              <a:ext uri="{FF2B5EF4-FFF2-40B4-BE49-F238E27FC236}">
                <a16:creationId xmlns:a16="http://schemas.microsoft.com/office/drawing/2014/main" id="{2C25BFF2-387B-4C69-8CCE-3BF0604BAD0D}"/>
              </a:ext>
            </a:extLst>
          </p:cNvPr>
          <p:cNvPicPr>
            <a:picLocks noChangeAspect="1"/>
          </p:cNvPicPr>
          <p:nvPr/>
        </p:nvPicPr>
        <p:blipFill>
          <a:blip r:embed="rId7"/>
          <a:stretch>
            <a:fillRect/>
          </a:stretch>
        </p:blipFill>
        <p:spPr>
          <a:xfrm>
            <a:off x="1064841" y="3638118"/>
            <a:ext cx="726191" cy="763431"/>
          </a:xfrm>
          <a:prstGeom prst="rect">
            <a:avLst/>
          </a:prstGeom>
        </p:spPr>
      </p:pic>
      <p:pic>
        <p:nvPicPr>
          <p:cNvPr id="9" name="Picture 12">
            <a:extLst>
              <a:ext uri="{FF2B5EF4-FFF2-40B4-BE49-F238E27FC236}">
                <a16:creationId xmlns:a16="http://schemas.microsoft.com/office/drawing/2014/main" id="{28EC7F7A-0F32-7E1D-EA4C-4DB25462D585}"/>
              </a:ext>
            </a:extLst>
          </p:cNvPr>
          <p:cNvPicPr>
            <a:picLocks noChangeAspect="1"/>
          </p:cNvPicPr>
          <p:nvPr/>
        </p:nvPicPr>
        <p:blipFill>
          <a:blip r:embed="rId8"/>
          <a:stretch>
            <a:fillRect/>
          </a:stretch>
        </p:blipFill>
        <p:spPr>
          <a:xfrm>
            <a:off x="6336823" y="1900388"/>
            <a:ext cx="5641664" cy="3603986"/>
          </a:xfrm>
          <a:prstGeom prst="rect">
            <a:avLst/>
          </a:prstGeom>
          <a:ln>
            <a:solidFill>
              <a:schemeClr val="bg1">
                <a:lumMod val="65000"/>
              </a:schemeClr>
            </a:solidFill>
          </a:ln>
        </p:spPr>
      </p:pic>
    </p:spTree>
    <p:extLst>
      <p:ext uri="{BB962C8B-B14F-4D97-AF65-F5344CB8AC3E}">
        <p14:creationId xmlns:p14="http://schemas.microsoft.com/office/powerpoint/2010/main" val="1671051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0C332813-E081-43B1-AC08-D2A2EBEB9DD0}"/>
              </a:ext>
            </a:extLst>
          </p:cNvPr>
          <p:cNvGraphicFramePr>
            <a:graphicFrameLocks noChangeAspect="1"/>
          </p:cNvGraphicFramePr>
          <p:nvPr>
            <p:custDataLst>
              <p:tags r:id="rId1"/>
            </p:custDataLst>
            <p:extLst>
              <p:ext uri="{D42A27DB-BD31-4B8C-83A1-F6EECF244321}">
                <p14:modId xmlns:p14="http://schemas.microsoft.com/office/powerpoint/2010/main" val="38961951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7" imgH="348" progId="TCLayout.ActiveDocument.1">
                  <p:embed/>
                </p:oleObj>
              </mc:Choice>
              <mc:Fallback>
                <p:oleObj name="think-cell Folie" r:id="rId4" imgW="347" imgH="348" progId="TCLayout.ActiveDocument.1">
                  <p:embed/>
                  <p:pic>
                    <p:nvPicPr>
                      <p:cNvPr id="6" name="Objekt 5" hidden="1">
                        <a:extLst>
                          <a:ext uri="{FF2B5EF4-FFF2-40B4-BE49-F238E27FC236}">
                            <a16:creationId xmlns:a16="http://schemas.microsoft.com/office/drawing/2014/main" id="{0C332813-E081-43B1-AC08-D2A2EBEB9D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259048" y="13616"/>
            <a:ext cx="11591924" cy="687983"/>
          </a:xfrm>
        </p:spPr>
        <p:txBody>
          <a:bodyPr vert="horz"/>
          <a:lstStyle/>
          <a:p>
            <a:r>
              <a:rPr lang="de-DE" dirty="0"/>
              <a:t>Die zirkulären Geschäftsmodelle können aus unterschiedlichen Akteurs-Perspektiven entwickelt werden.  </a:t>
            </a:r>
          </a:p>
        </p:txBody>
      </p:sp>
      <p:sp>
        <p:nvSpPr>
          <p:cNvPr id="13" name="Inhaltsplatzhalter 2">
            <a:extLst>
              <a:ext uri="{FF2B5EF4-FFF2-40B4-BE49-F238E27FC236}">
                <a16:creationId xmlns:a16="http://schemas.microsoft.com/office/drawing/2014/main" id="{A4FF622C-B62C-B243-B7CC-221C62A84EB1}"/>
              </a:ext>
            </a:extLst>
          </p:cNvPr>
          <p:cNvSpPr>
            <a:spLocks noGrp="1"/>
          </p:cNvSpPr>
          <p:nvPr>
            <p:ph idx="1"/>
          </p:nvPr>
        </p:nvSpPr>
        <p:spPr>
          <a:xfrm>
            <a:off x="354132" y="1786060"/>
            <a:ext cx="5989809" cy="4041046"/>
          </a:xfrm>
        </p:spPr>
        <p:txBody>
          <a:bodyPr vert="horz" lIns="0" tIns="0" rIns="0" bIns="0" rtlCol="0" anchor="t">
            <a:noAutofit/>
          </a:bodyPr>
          <a:lstStyle/>
          <a:p>
            <a:pPr marL="0" indent="0">
              <a:buNone/>
            </a:pPr>
            <a:r>
              <a:rPr lang="de-DE" sz="2000" b="1" dirty="0"/>
              <a:t>                     </a:t>
            </a:r>
            <a:r>
              <a:rPr lang="de-DE" sz="2400" b="1" dirty="0"/>
              <a:t>Primäre Rolle in der Wertschöpfung</a:t>
            </a:r>
            <a:endParaRPr lang="de-DE" sz="2400" i="1" dirty="0"/>
          </a:p>
          <a:p>
            <a:pPr marL="0" indent="0">
              <a:buNone/>
            </a:pPr>
            <a:br>
              <a:rPr lang="de-DE" sz="2000" i="1" dirty="0"/>
            </a:br>
            <a:r>
              <a:rPr lang="de-DE" sz="2000" dirty="0"/>
              <a:t>Für die primäre (aktuelle) Rolle in der Wertschöpfung gibt es eine </a:t>
            </a:r>
            <a:r>
              <a:rPr lang="de-DE" sz="2000" b="1" dirty="0"/>
              <a:t>Vielzahl an Möglichkeiten</a:t>
            </a:r>
            <a:r>
              <a:rPr lang="de-DE" sz="2000" dirty="0"/>
              <a:t>:    </a:t>
            </a:r>
          </a:p>
          <a:p>
            <a:pPr marL="0" indent="0">
              <a:buNone/>
            </a:pPr>
            <a:r>
              <a:rPr lang="de-DE" sz="2000" dirty="0"/>
              <a:t>Lieferant, Hersteller, Einzelhändler, Reparaturdienstleister, </a:t>
            </a:r>
            <a:r>
              <a:rPr lang="de-DE" sz="2000" dirty="0" err="1"/>
              <a:t>Prosumentin</a:t>
            </a:r>
            <a:r>
              <a:rPr lang="de-DE" sz="2000" dirty="0"/>
              <a:t>/Prosument, Logistikdienstleister, Rückgewinnungsmanager, Vermittler oder neuer Akteur. </a:t>
            </a:r>
            <a:endParaRPr lang="de-DE" sz="2000" dirty="0">
              <a:cs typeface="Calibri"/>
            </a:endParaRPr>
          </a:p>
          <a:p>
            <a:pPr marL="0" indent="0">
              <a:buNone/>
            </a:pPr>
            <a:r>
              <a:rPr lang="de-DE" sz="2000" dirty="0"/>
              <a:t>In einer Circular Economy können sich die </a:t>
            </a:r>
            <a:r>
              <a:rPr lang="de-DE" sz="2000" b="1" dirty="0"/>
              <a:t>Positionen der Akteure in der Wertschöpfungskette ändern</a:t>
            </a:r>
            <a:r>
              <a:rPr lang="de-DE" sz="2000" dirty="0"/>
              <a:t>.</a:t>
            </a:r>
            <a:endParaRPr lang="de-DE" sz="2000" dirty="0">
              <a:cs typeface="Calibri"/>
            </a:endParaRPr>
          </a:p>
          <a:p>
            <a:pPr marL="0" indent="0">
              <a:buNone/>
            </a:pPr>
            <a:r>
              <a:rPr lang="de-DE" sz="2000" dirty="0"/>
              <a:t>Akteure müssen ggf. </a:t>
            </a:r>
            <a:r>
              <a:rPr lang="de-DE" sz="2000" b="1" dirty="0"/>
              <a:t>jenseits ihrer traditionellen Rollen agieren </a:t>
            </a:r>
            <a:r>
              <a:rPr lang="de-DE" sz="2000" dirty="0"/>
              <a:t>und zusätzliche Rollen übernehmen. </a:t>
            </a:r>
            <a:endParaRPr lang="de-DE" sz="2000" dirty="0">
              <a:cs typeface="Calibri"/>
            </a:endParaRPr>
          </a:p>
          <a:p>
            <a:pPr marL="0" indent="0">
              <a:buNone/>
            </a:pPr>
            <a:endParaRPr lang="de-DE" sz="2000" b="1" dirty="0"/>
          </a:p>
          <a:p>
            <a:pPr marL="0" indent="0">
              <a:buNone/>
            </a:pPr>
            <a:endParaRPr lang="de-DE" sz="2000" b="1" dirty="0"/>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a:xfrm>
            <a:off x="4038600" y="6418155"/>
            <a:ext cx="4114800" cy="365125"/>
          </a:xfrm>
        </p:spPr>
        <p:txBody>
          <a:bodyPr/>
          <a:lstStyle/>
          <a:p>
            <a:r>
              <a:rPr lang="de-DE" dirty="0"/>
              <a:t>Einführung in die Circular Economy</a:t>
            </a:r>
          </a:p>
        </p:txBody>
      </p:sp>
      <p:pic>
        <p:nvPicPr>
          <p:cNvPr id="25" name="Grafik 24" descr="Zielgruppe">
            <a:extLst>
              <a:ext uri="{FF2B5EF4-FFF2-40B4-BE49-F238E27FC236}">
                <a16:creationId xmlns:a16="http://schemas.microsoft.com/office/drawing/2014/main" id="{FB775F2A-D8E1-5E4C-B185-2CB8937531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698" y="930115"/>
            <a:ext cx="1357312" cy="1357312"/>
          </a:xfrm>
          <a:prstGeom prst="rect">
            <a:avLst/>
          </a:prstGeom>
        </p:spPr>
      </p:pic>
      <p:sp>
        <p:nvSpPr>
          <p:cNvPr id="8" name="TextBox 3">
            <a:extLst>
              <a:ext uri="{FF2B5EF4-FFF2-40B4-BE49-F238E27FC236}">
                <a16:creationId xmlns:a16="http://schemas.microsoft.com/office/drawing/2014/main" id="{4B9AEA31-76BE-465B-89CA-7C0B609995A8}"/>
              </a:ext>
            </a:extLst>
          </p:cNvPr>
          <p:cNvSpPr txBox="1"/>
          <p:nvPr/>
        </p:nvSpPr>
        <p:spPr>
          <a:xfrm>
            <a:off x="300038" y="5910324"/>
            <a:ext cx="609799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latin typeface="Calibri"/>
                <a:cs typeface="Calibri"/>
              </a:rPr>
              <a:t>Quelle: Circular Economy Initiative Deutschland (2021): „Zirkuläre Geschäftsmodelle: Barrieren überwinden, Potenziale freisetzen“; Tabelle: Übersicht über zirkuläre Geschäftsmodellmuster und Submuster, Quelle: eigene Darstellung basierend auf Hansen et al. (2020a, S. 13)</a:t>
            </a:r>
          </a:p>
        </p:txBody>
      </p:sp>
      <p:pic>
        <p:nvPicPr>
          <p:cNvPr id="9" name="Picture 10">
            <a:extLst>
              <a:ext uri="{FF2B5EF4-FFF2-40B4-BE49-F238E27FC236}">
                <a16:creationId xmlns:a16="http://schemas.microsoft.com/office/drawing/2014/main" id="{F424E13E-110D-9659-C837-EE659AA3E95B}"/>
              </a:ext>
            </a:extLst>
          </p:cNvPr>
          <p:cNvPicPr>
            <a:picLocks noChangeAspect="1"/>
          </p:cNvPicPr>
          <p:nvPr/>
        </p:nvPicPr>
        <p:blipFill>
          <a:blip r:embed="rId8"/>
          <a:stretch>
            <a:fillRect/>
          </a:stretch>
        </p:blipFill>
        <p:spPr>
          <a:xfrm>
            <a:off x="6711913" y="3707090"/>
            <a:ext cx="5364035" cy="2676635"/>
          </a:xfrm>
          <a:prstGeom prst="rect">
            <a:avLst/>
          </a:prstGeom>
          <a:ln>
            <a:solidFill>
              <a:schemeClr val="bg1">
                <a:lumMod val="65000"/>
              </a:schemeClr>
            </a:solidFill>
          </a:ln>
        </p:spPr>
      </p:pic>
      <p:pic>
        <p:nvPicPr>
          <p:cNvPr id="10" name="Picture 9">
            <a:extLst>
              <a:ext uri="{FF2B5EF4-FFF2-40B4-BE49-F238E27FC236}">
                <a16:creationId xmlns:a16="http://schemas.microsoft.com/office/drawing/2014/main" id="{A3B4C750-8A8E-D444-0BB0-9920E7C8EE64}"/>
              </a:ext>
            </a:extLst>
          </p:cNvPr>
          <p:cNvPicPr>
            <a:picLocks noChangeAspect="1"/>
          </p:cNvPicPr>
          <p:nvPr/>
        </p:nvPicPr>
        <p:blipFill>
          <a:blip r:embed="rId9"/>
          <a:stretch>
            <a:fillRect/>
          </a:stretch>
        </p:blipFill>
        <p:spPr>
          <a:xfrm>
            <a:off x="6398037" y="1011479"/>
            <a:ext cx="5364035" cy="4644929"/>
          </a:xfrm>
          <a:prstGeom prst="rect">
            <a:avLst/>
          </a:prstGeom>
          <a:ln>
            <a:solidFill>
              <a:schemeClr val="bg1">
                <a:lumMod val="65000"/>
              </a:schemeClr>
            </a:solidFill>
          </a:ln>
        </p:spPr>
      </p:pic>
    </p:spTree>
    <p:extLst>
      <p:ext uri="{BB962C8B-B14F-4D97-AF65-F5344CB8AC3E}">
        <p14:creationId xmlns:p14="http://schemas.microsoft.com/office/powerpoint/2010/main" val="4433893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1F022983-222E-4A56-9501-1E81C6D12557}"/>
              </a:ext>
            </a:extLst>
          </p:cNvPr>
          <p:cNvGraphicFramePr>
            <a:graphicFrameLocks noChangeAspect="1"/>
          </p:cNvGraphicFramePr>
          <p:nvPr>
            <p:custDataLst>
              <p:tags r:id="rId1"/>
            </p:custDataLst>
            <p:extLst>
              <p:ext uri="{D42A27DB-BD31-4B8C-83A1-F6EECF244321}">
                <p14:modId xmlns:p14="http://schemas.microsoft.com/office/powerpoint/2010/main" val="16622695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4" imgH="338" progId="TCLayout.ActiveDocument.1">
                  <p:embed/>
                </p:oleObj>
              </mc:Choice>
              <mc:Fallback>
                <p:oleObj name="think-cell Folie" r:id="rId4" imgW="304" imgH="338" progId="TCLayout.ActiveDocument.1">
                  <p:embed/>
                  <p:pic>
                    <p:nvPicPr>
                      <p:cNvPr id="5" name="Objekt 4" hidden="1">
                        <a:extLst>
                          <a:ext uri="{FF2B5EF4-FFF2-40B4-BE49-F238E27FC236}">
                            <a16:creationId xmlns:a16="http://schemas.microsoft.com/office/drawing/2014/main" id="{1F022983-222E-4A56-9501-1E81C6D125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Inhaltsplatzhalter 2">
            <a:extLst>
              <a:ext uri="{FF2B5EF4-FFF2-40B4-BE49-F238E27FC236}">
                <a16:creationId xmlns:a16="http://schemas.microsoft.com/office/drawing/2014/main" id="{A4FF622C-B62C-B243-B7CC-221C62A84EB1}"/>
              </a:ext>
            </a:extLst>
          </p:cNvPr>
          <p:cNvSpPr>
            <a:spLocks noGrp="1"/>
          </p:cNvSpPr>
          <p:nvPr>
            <p:ph idx="1"/>
          </p:nvPr>
        </p:nvSpPr>
        <p:spPr>
          <a:xfrm>
            <a:off x="312142" y="1904344"/>
            <a:ext cx="5964900" cy="3681150"/>
          </a:xfrm>
        </p:spPr>
        <p:txBody>
          <a:bodyPr vert="horz" lIns="0" tIns="0" rIns="0" bIns="0" rtlCol="0" anchor="t">
            <a:noAutofit/>
          </a:bodyPr>
          <a:lstStyle/>
          <a:p>
            <a:pPr marL="0" indent="0">
              <a:buNone/>
            </a:pPr>
            <a:r>
              <a:rPr lang="de-DE" sz="2400" b="1" dirty="0"/>
              <a:t>                      Zirkuläre Geschäftsmodellmuster </a:t>
            </a:r>
          </a:p>
          <a:p>
            <a:pPr marL="0" indent="0">
              <a:buNone/>
            </a:pPr>
            <a:endParaRPr lang="de-DE" sz="1800" i="1" dirty="0"/>
          </a:p>
          <a:p>
            <a:pPr marL="0" indent="0">
              <a:buNone/>
            </a:pPr>
            <a:endParaRPr lang="de-DE" sz="1800" i="1" dirty="0"/>
          </a:p>
          <a:p>
            <a:pPr marL="0" indent="0">
              <a:buNone/>
            </a:pPr>
            <a:r>
              <a:rPr lang="de-DE" sz="2000" dirty="0"/>
              <a:t>Ausgehend von der primären Rolle des Akteurs lassen sich </a:t>
            </a:r>
            <a:r>
              <a:rPr lang="de-DE" sz="2000" b="1" dirty="0"/>
              <a:t>verschiedene zirkuläre Geschäftsmodellmuster </a:t>
            </a:r>
            <a:r>
              <a:rPr lang="de-DE" sz="2000" dirty="0"/>
              <a:t>ableiten. </a:t>
            </a:r>
          </a:p>
          <a:p>
            <a:pPr marL="0" indent="0">
              <a:buNone/>
            </a:pPr>
            <a:r>
              <a:rPr lang="de-DE" sz="2000" dirty="0"/>
              <a:t>Diese sind z.B. zirkuläre Rohstofflieferung, die Wiedervermarktung von Maschinen und Komponenten oder kommerzielle Reparaturdienstleistungen. </a:t>
            </a:r>
          </a:p>
          <a:p>
            <a:pPr marL="0" indent="0">
              <a:buNone/>
            </a:pPr>
            <a:r>
              <a:rPr lang="de-DE" sz="2000" dirty="0"/>
              <a:t>Insgesamt entsteht so eine </a:t>
            </a:r>
            <a:r>
              <a:rPr lang="de-DE" sz="2000" b="1" dirty="0"/>
              <a:t>Typologie aus 22 zirkulären Geschäftsmodellmustern</a:t>
            </a:r>
            <a:r>
              <a:rPr lang="de-DE" sz="2000" dirty="0"/>
              <a:t>.</a:t>
            </a:r>
          </a:p>
        </p:txBody>
      </p:sp>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300038" y="28196"/>
            <a:ext cx="11591924" cy="995697"/>
          </a:xfrm>
        </p:spPr>
        <p:txBody>
          <a:bodyPr vert="horz"/>
          <a:lstStyle/>
          <a:p>
            <a:r>
              <a:rPr lang="de-DE" dirty="0"/>
              <a:t>Ausgehend von der </a:t>
            </a:r>
            <a:r>
              <a:rPr lang="de-DE" dirty="0" err="1"/>
              <a:t>Akteursrolle</a:t>
            </a:r>
            <a:r>
              <a:rPr lang="de-DE" dirty="0"/>
              <a:t> ergeben sich </a:t>
            </a:r>
            <a:br>
              <a:rPr lang="de-DE" dirty="0"/>
            </a:br>
            <a:r>
              <a:rPr lang="de-DE" dirty="0"/>
              <a:t>verschiedene zirkuläre Geschäftsmodellmuster.</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9" name="TextBox 3">
            <a:extLst>
              <a:ext uri="{FF2B5EF4-FFF2-40B4-BE49-F238E27FC236}">
                <a16:creationId xmlns:a16="http://schemas.microsoft.com/office/drawing/2014/main" id="{04218297-CD18-4CF8-A643-226084D94B34}"/>
              </a:ext>
            </a:extLst>
          </p:cNvPr>
          <p:cNvSpPr txBox="1"/>
          <p:nvPr/>
        </p:nvSpPr>
        <p:spPr>
          <a:xfrm>
            <a:off x="300038" y="5910324"/>
            <a:ext cx="609799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latin typeface="Calibri"/>
                <a:cs typeface="Calibri"/>
              </a:rPr>
              <a:t>Quelle: Circular Economy Initiative Deutschland (2021): „Zirkuläre Geschäftsmodelle: Barrieren überwinden, Potenziale freisetzen“; Tabelle: Übersicht über zirkuläre Geschäftsmodellmuster und Submuster, Quelle: eigene Darstellung basierend auf Hansen et al. (2020a, S. 13)</a:t>
            </a:r>
          </a:p>
        </p:txBody>
      </p:sp>
      <p:grpSp>
        <p:nvGrpSpPr>
          <p:cNvPr id="12" name="Gruppieren 11">
            <a:extLst>
              <a:ext uri="{FF2B5EF4-FFF2-40B4-BE49-F238E27FC236}">
                <a16:creationId xmlns:a16="http://schemas.microsoft.com/office/drawing/2014/main" id="{59DEB947-AA0D-0EF9-6462-3BCE40AFCBC5}"/>
              </a:ext>
            </a:extLst>
          </p:cNvPr>
          <p:cNvGrpSpPr/>
          <p:nvPr/>
        </p:nvGrpSpPr>
        <p:grpSpPr>
          <a:xfrm>
            <a:off x="219111" y="1312801"/>
            <a:ext cx="1477530" cy="1326434"/>
            <a:chOff x="313502" y="3075115"/>
            <a:chExt cx="1477530" cy="1326434"/>
          </a:xfrm>
        </p:grpSpPr>
        <p:pic>
          <p:nvPicPr>
            <p:cNvPr id="10" name="Grafik 9" descr="Ein Bild, das Text, Poolball, ClipArt enthält.&#10;&#10;Automatisch generierte Beschreibung">
              <a:extLst>
                <a:ext uri="{FF2B5EF4-FFF2-40B4-BE49-F238E27FC236}">
                  <a16:creationId xmlns:a16="http://schemas.microsoft.com/office/drawing/2014/main" id="{91454157-F8ED-7AF9-924F-B4EBD51A45DE}"/>
                </a:ext>
              </a:extLst>
            </p:cNvPr>
            <p:cNvPicPr>
              <a:picLocks noChangeAspect="1"/>
            </p:cNvPicPr>
            <p:nvPr/>
          </p:nvPicPr>
          <p:blipFill>
            <a:blip r:embed="rId6"/>
            <a:stretch>
              <a:fillRect/>
            </a:stretch>
          </p:blipFill>
          <p:spPr>
            <a:xfrm>
              <a:off x="313502" y="3075115"/>
              <a:ext cx="708507" cy="773454"/>
            </a:xfrm>
            <a:prstGeom prst="rect">
              <a:avLst/>
            </a:prstGeom>
          </p:spPr>
        </p:pic>
        <p:pic>
          <p:nvPicPr>
            <p:cNvPr id="11" name="Grafik 10" descr="Ein Bild, das Text, Poolball, ClipArt enthält.&#10;&#10;Automatisch generierte Beschreibung">
              <a:extLst>
                <a:ext uri="{FF2B5EF4-FFF2-40B4-BE49-F238E27FC236}">
                  <a16:creationId xmlns:a16="http://schemas.microsoft.com/office/drawing/2014/main" id="{22E2A549-0F6B-DF2C-3FBD-CC13909B8156}"/>
                </a:ext>
              </a:extLst>
            </p:cNvPr>
            <p:cNvPicPr>
              <a:picLocks noChangeAspect="1"/>
            </p:cNvPicPr>
            <p:nvPr/>
          </p:nvPicPr>
          <p:blipFill>
            <a:blip r:embed="rId7"/>
            <a:stretch>
              <a:fillRect/>
            </a:stretch>
          </p:blipFill>
          <p:spPr>
            <a:xfrm>
              <a:off x="1064841" y="3638118"/>
              <a:ext cx="726191" cy="763431"/>
            </a:xfrm>
            <a:prstGeom prst="rect">
              <a:avLst/>
            </a:prstGeom>
          </p:spPr>
        </p:pic>
      </p:grpSp>
      <p:pic>
        <p:nvPicPr>
          <p:cNvPr id="16" name="Picture 11">
            <a:extLst>
              <a:ext uri="{FF2B5EF4-FFF2-40B4-BE49-F238E27FC236}">
                <a16:creationId xmlns:a16="http://schemas.microsoft.com/office/drawing/2014/main" id="{CFD9401A-6BCC-7F57-C5F1-9A0CB5AF5B13}"/>
              </a:ext>
            </a:extLst>
          </p:cNvPr>
          <p:cNvPicPr>
            <a:picLocks noChangeAspect="1"/>
          </p:cNvPicPr>
          <p:nvPr/>
        </p:nvPicPr>
        <p:blipFill>
          <a:blip r:embed="rId8"/>
          <a:stretch>
            <a:fillRect/>
          </a:stretch>
        </p:blipFill>
        <p:spPr>
          <a:xfrm>
            <a:off x="6612063" y="3206380"/>
            <a:ext cx="5418131" cy="3069945"/>
          </a:xfrm>
          <a:prstGeom prst="rect">
            <a:avLst/>
          </a:prstGeom>
          <a:ln>
            <a:solidFill>
              <a:schemeClr val="bg1">
                <a:lumMod val="65000"/>
              </a:schemeClr>
            </a:solidFill>
          </a:ln>
        </p:spPr>
      </p:pic>
      <p:pic>
        <p:nvPicPr>
          <p:cNvPr id="18" name="Picture 10">
            <a:extLst>
              <a:ext uri="{FF2B5EF4-FFF2-40B4-BE49-F238E27FC236}">
                <a16:creationId xmlns:a16="http://schemas.microsoft.com/office/drawing/2014/main" id="{D70A3E25-19AC-8903-90FF-9B2C8DFB9370}"/>
              </a:ext>
            </a:extLst>
          </p:cNvPr>
          <p:cNvPicPr>
            <a:picLocks noChangeAspect="1"/>
          </p:cNvPicPr>
          <p:nvPr/>
        </p:nvPicPr>
        <p:blipFill>
          <a:blip r:embed="rId9"/>
          <a:stretch>
            <a:fillRect/>
          </a:stretch>
        </p:blipFill>
        <p:spPr>
          <a:xfrm>
            <a:off x="6277042" y="1083169"/>
            <a:ext cx="5418131" cy="4685325"/>
          </a:xfrm>
          <a:prstGeom prst="rect">
            <a:avLst/>
          </a:prstGeom>
          <a:ln>
            <a:solidFill>
              <a:schemeClr val="bg1">
                <a:lumMod val="65000"/>
              </a:schemeClr>
            </a:solidFill>
          </a:ln>
        </p:spPr>
      </p:pic>
    </p:spTree>
    <p:extLst>
      <p:ext uri="{BB962C8B-B14F-4D97-AF65-F5344CB8AC3E}">
        <p14:creationId xmlns:p14="http://schemas.microsoft.com/office/powerpoint/2010/main" val="1248950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B1DD8854-CFEC-41AD-90C2-8E9E3611ED9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7" imgH="348" progId="TCLayout.ActiveDocument.1">
                  <p:embed/>
                </p:oleObj>
              </mc:Choice>
              <mc:Fallback>
                <p:oleObj name="think-cell Folie" r:id="rId4" imgW="347" imgH="348" progId="TCLayout.ActiveDocument.1">
                  <p:embed/>
                  <p:pic>
                    <p:nvPicPr>
                      <p:cNvPr id="5" name="Objekt 4" hidden="1">
                        <a:extLst>
                          <a:ext uri="{FF2B5EF4-FFF2-40B4-BE49-F238E27FC236}">
                            <a16:creationId xmlns:a16="http://schemas.microsoft.com/office/drawing/2014/main" id="{B1DD8854-CFEC-41AD-90C2-8E9E3611ED9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hteck 10">
            <a:extLst>
              <a:ext uri="{FF2B5EF4-FFF2-40B4-BE49-F238E27FC236}">
                <a16:creationId xmlns:a16="http://schemas.microsoft.com/office/drawing/2014/main" id="{F7BBC570-2E77-FA4D-A34B-97853A65E539}"/>
              </a:ext>
            </a:extLst>
          </p:cNvPr>
          <p:cNvSpPr/>
          <p:nvPr/>
        </p:nvSpPr>
        <p:spPr>
          <a:xfrm>
            <a:off x="137962" y="1649431"/>
            <a:ext cx="11916076" cy="47188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300037" y="217148"/>
            <a:ext cx="11591924" cy="655667"/>
          </a:xfrm>
        </p:spPr>
        <p:txBody>
          <a:bodyPr vert="horz"/>
          <a:lstStyle/>
          <a:p>
            <a:r>
              <a:rPr lang="de-DE" dirty="0"/>
              <a:t>Der Servicegrad entscheidet über die Art der Umsetzung.</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a:xfrm>
            <a:off x="4017766" y="6431519"/>
            <a:ext cx="4114800" cy="365125"/>
          </a:xfrm>
        </p:spPr>
        <p:txBody>
          <a:bodyPr/>
          <a:lstStyle/>
          <a:p>
            <a:r>
              <a:rPr lang="de-DE" dirty="0"/>
              <a:t>Einführung in die Circular Economy</a:t>
            </a:r>
          </a:p>
        </p:txBody>
      </p:sp>
      <p:sp>
        <p:nvSpPr>
          <p:cNvPr id="19" name="Inhaltsplatzhalter 2">
            <a:extLst>
              <a:ext uri="{FF2B5EF4-FFF2-40B4-BE49-F238E27FC236}">
                <a16:creationId xmlns:a16="http://schemas.microsoft.com/office/drawing/2014/main" id="{59469327-EF6D-994D-8EE8-076E5AF44B91}"/>
              </a:ext>
            </a:extLst>
          </p:cNvPr>
          <p:cNvSpPr>
            <a:spLocks noGrp="1"/>
          </p:cNvSpPr>
          <p:nvPr>
            <p:ph idx="1"/>
          </p:nvPr>
        </p:nvSpPr>
        <p:spPr>
          <a:xfrm>
            <a:off x="300038" y="1193735"/>
            <a:ext cx="10093541" cy="366282"/>
          </a:xfrm>
        </p:spPr>
        <p:txBody>
          <a:bodyPr vert="horz" lIns="0" tIns="0" rIns="0" bIns="0" rtlCol="0" anchor="t">
            <a:noAutofit/>
          </a:bodyPr>
          <a:lstStyle/>
          <a:p>
            <a:pPr marL="0" indent="0">
              <a:buNone/>
            </a:pPr>
            <a:r>
              <a:rPr lang="de-DE" sz="2400" b="1" dirty="0"/>
              <a:t>Der Servicegrad variiert zwischen </a:t>
            </a:r>
            <a:r>
              <a:rPr lang="de-DE" sz="2400" dirty="0"/>
              <a:t>produkt-, nutzungs- und ergebnisorientiert</a:t>
            </a:r>
            <a:endParaRPr lang="de-DE" sz="2400" b="1" dirty="0"/>
          </a:p>
        </p:txBody>
      </p:sp>
      <p:grpSp>
        <p:nvGrpSpPr>
          <p:cNvPr id="12" name="Gruppieren 11">
            <a:extLst>
              <a:ext uri="{FF2B5EF4-FFF2-40B4-BE49-F238E27FC236}">
                <a16:creationId xmlns:a16="http://schemas.microsoft.com/office/drawing/2014/main" id="{E1F5AD1D-30E9-884B-90E4-0D954364C495}"/>
              </a:ext>
            </a:extLst>
          </p:cNvPr>
          <p:cNvGrpSpPr/>
          <p:nvPr/>
        </p:nvGrpSpPr>
        <p:grpSpPr>
          <a:xfrm>
            <a:off x="250297" y="1666538"/>
            <a:ext cx="11803741" cy="4727402"/>
            <a:chOff x="666925" y="1926230"/>
            <a:chExt cx="11803741" cy="4727402"/>
          </a:xfrm>
        </p:grpSpPr>
        <p:sp>
          <p:nvSpPr>
            <p:cNvPr id="24" name="Right Triangle 6">
              <a:extLst>
                <a:ext uri="{FF2B5EF4-FFF2-40B4-BE49-F238E27FC236}">
                  <a16:creationId xmlns:a16="http://schemas.microsoft.com/office/drawing/2014/main" id="{6DDFFB69-03D9-0D4C-9E61-34B5286E2E37}"/>
                </a:ext>
              </a:extLst>
            </p:cNvPr>
            <p:cNvSpPr/>
            <p:nvPr/>
          </p:nvSpPr>
          <p:spPr>
            <a:xfrm>
              <a:off x="1798422" y="2414288"/>
              <a:ext cx="9402975" cy="83323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libri" panose="020F0502020204030204" pitchFamily="34" charset="0"/>
                <a:cs typeface="Calibri" panose="020F0502020204030204" pitchFamily="34" charset="0"/>
              </a:endParaRPr>
            </a:p>
          </p:txBody>
        </p:sp>
        <p:sp>
          <p:nvSpPr>
            <p:cNvPr id="25" name="Right Triangle 7">
              <a:extLst>
                <a:ext uri="{FF2B5EF4-FFF2-40B4-BE49-F238E27FC236}">
                  <a16:creationId xmlns:a16="http://schemas.microsoft.com/office/drawing/2014/main" id="{35900E03-63F2-C94E-9B74-12202EE0E205}"/>
                </a:ext>
              </a:extLst>
            </p:cNvPr>
            <p:cNvSpPr/>
            <p:nvPr/>
          </p:nvSpPr>
          <p:spPr>
            <a:xfrm flipH="1" flipV="1">
              <a:off x="1798421" y="2314673"/>
              <a:ext cx="9402978" cy="833233"/>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nvGrpSpPr>
            <p:cNvPr id="9" name="Gruppieren 8">
              <a:extLst>
                <a:ext uri="{FF2B5EF4-FFF2-40B4-BE49-F238E27FC236}">
                  <a16:creationId xmlns:a16="http://schemas.microsoft.com/office/drawing/2014/main" id="{18CBD4CA-BF27-4D4A-8A44-03DBD445AE00}"/>
                </a:ext>
              </a:extLst>
            </p:cNvPr>
            <p:cNvGrpSpPr/>
            <p:nvPr/>
          </p:nvGrpSpPr>
          <p:grpSpPr>
            <a:xfrm>
              <a:off x="1804465" y="3344081"/>
              <a:ext cx="9396932" cy="1244237"/>
              <a:chOff x="1804465" y="3372657"/>
              <a:chExt cx="9167221" cy="553529"/>
            </a:xfrm>
          </p:grpSpPr>
          <p:sp>
            <p:nvSpPr>
              <p:cNvPr id="26" name="Rectangle 9">
                <a:extLst>
                  <a:ext uri="{FF2B5EF4-FFF2-40B4-BE49-F238E27FC236}">
                    <a16:creationId xmlns:a16="http://schemas.microsoft.com/office/drawing/2014/main" id="{9AA6A475-FA83-F44D-83E5-9B77B838A89F}"/>
                  </a:ext>
                </a:extLst>
              </p:cNvPr>
              <p:cNvSpPr/>
              <p:nvPr/>
            </p:nvSpPr>
            <p:spPr>
              <a:xfrm>
                <a:off x="4899359" y="3372657"/>
                <a:ext cx="2977433" cy="551215"/>
              </a:xfrm>
              <a:prstGeom prst="rect">
                <a:avLst/>
              </a:prstGeom>
              <a:gradFill flip="none" rotWithShape="0">
                <a:gsLst>
                  <a:gs pos="30000">
                    <a:schemeClr val="tx1"/>
                  </a:gs>
                  <a:gs pos="100000">
                    <a:schemeClr val="bg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27" name="Rectangle 10">
                <a:extLst>
                  <a:ext uri="{FF2B5EF4-FFF2-40B4-BE49-F238E27FC236}">
                    <a16:creationId xmlns:a16="http://schemas.microsoft.com/office/drawing/2014/main" id="{1B8E3ABD-C6DA-0F4E-BFCB-2AB45148B7DE}"/>
                  </a:ext>
                </a:extLst>
              </p:cNvPr>
              <p:cNvSpPr/>
              <p:nvPr/>
            </p:nvSpPr>
            <p:spPr>
              <a:xfrm>
                <a:off x="7994253" y="3374971"/>
                <a:ext cx="2977433" cy="5512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31" name="Rectangle 15">
                <a:extLst>
                  <a:ext uri="{FF2B5EF4-FFF2-40B4-BE49-F238E27FC236}">
                    <a16:creationId xmlns:a16="http://schemas.microsoft.com/office/drawing/2014/main" id="{69596031-F499-1342-8807-FBA2A913E04D}"/>
                  </a:ext>
                </a:extLst>
              </p:cNvPr>
              <p:cNvSpPr/>
              <p:nvPr/>
            </p:nvSpPr>
            <p:spPr>
              <a:xfrm>
                <a:off x="1804465" y="3374971"/>
                <a:ext cx="2977433" cy="5512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rgbClr val="FFFFFF"/>
                  </a:solidFill>
                  <a:latin typeface="Calibri" panose="020F0502020204030204" pitchFamily="34" charset="0"/>
                  <a:cs typeface="Calibri" panose="020F0502020204030204" pitchFamily="34" charset="0"/>
                </a:endParaRPr>
              </a:p>
            </p:txBody>
          </p:sp>
        </p:grpSp>
        <p:sp>
          <p:nvSpPr>
            <p:cNvPr id="34" name="Textfeld 29">
              <a:extLst>
                <a:ext uri="{FF2B5EF4-FFF2-40B4-BE49-F238E27FC236}">
                  <a16:creationId xmlns:a16="http://schemas.microsoft.com/office/drawing/2014/main" id="{075C51C1-B923-8F47-A3A1-8A65D75A3F21}"/>
                </a:ext>
              </a:extLst>
            </p:cNvPr>
            <p:cNvSpPr txBox="1"/>
            <p:nvPr/>
          </p:nvSpPr>
          <p:spPr>
            <a:xfrm>
              <a:off x="1704221" y="4690337"/>
              <a:ext cx="3225571" cy="1477328"/>
            </a:xfrm>
            <a:prstGeom prst="rect">
              <a:avLst/>
            </a:prstGeom>
            <a:noFill/>
          </p:spPr>
          <p:txBody>
            <a:bodyPr wrap="square" lIns="0" tIns="0" rIns="0" bIns="0" rtlCol="0" anchor="t">
              <a:spAutoFit/>
            </a:bodyPr>
            <a:lstStyle/>
            <a:p>
              <a:r>
                <a:rPr lang="de-DE" sz="1600" b="1" dirty="0">
                  <a:latin typeface="Calibri" panose="020F0502020204030204" pitchFamily="34" charset="0"/>
                  <a:cs typeface="Calibri" panose="020F0502020204030204" pitchFamily="34" charset="0"/>
                </a:rPr>
                <a:t>Produktorientierte Geschäftsmodelle:</a:t>
              </a:r>
            </a:p>
            <a:p>
              <a:r>
                <a:rPr lang="de-DE" sz="1600" b="0" u="none" strike="noStrike" baseline="0" dirty="0">
                  <a:latin typeface="Calibri" panose="020F0502020204030204" pitchFamily="34" charset="0"/>
                  <a:cs typeface="Calibri" panose="020F0502020204030204" pitchFamily="34" charset="0"/>
                </a:rPr>
                <a:t>Anzahl der verkauften Produkte soll maximiert werden. </a:t>
              </a:r>
              <a:br>
                <a:rPr lang="de-DE" sz="1600" b="0" u="none" strike="noStrike" baseline="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Hierdurch soll der</a:t>
              </a:r>
              <a:r>
                <a:rPr lang="de-DE" sz="1600" b="0" u="none" strike="noStrike" baseline="0" dirty="0">
                  <a:latin typeface="Calibri" panose="020F0502020204030204" pitchFamily="34" charset="0"/>
                  <a:cs typeface="Calibri" panose="020F0502020204030204" pitchFamily="34" charset="0"/>
                </a:rPr>
                <a:t> Umsatz gesteigert, der Marktanteil erhöht und Gewinne erzielt werden.</a:t>
              </a:r>
              <a:r>
                <a:rPr lang="de-DE" sz="1600" dirty="0">
                  <a:latin typeface="Calibri" panose="020F0502020204030204" pitchFamily="34" charset="0"/>
                  <a:cs typeface="Calibri" panose="020F0502020204030204" pitchFamily="34" charset="0"/>
                </a:rPr>
                <a:t> </a:t>
              </a:r>
            </a:p>
          </p:txBody>
        </p:sp>
        <p:sp>
          <p:nvSpPr>
            <p:cNvPr id="35" name="Textfeld 30">
              <a:extLst>
                <a:ext uri="{FF2B5EF4-FFF2-40B4-BE49-F238E27FC236}">
                  <a16:creationId xmlns:a16="http://schemas.microsoft.com/office/drawing/2014/main" id="{1BA4C31E-D069-6F42-8F76-D493D87CB4CE}"/>
                </a:ext>
              </a:extLst>
            </p:cNvPr>
            <p:cNvSpPr txBox="1"/>
            <p:nvPr/>
          </p:nvSpPr>
          <p:spPr>
            <a:xfrm>
              <a:off x="5014215" y="4683862"/>
              <a:ext cx="7156557" cy="1969770"/>
            </a:xfrm>
            <a:prstGeom prst="rect">
              <a:avLst/>
            </a:prstGeom>
            <a:noFill/>
          </p:spPr>
          <p:txBody>
            <a:bodyPr wrap="square" lIns="0" tIns="0" rIns="0" bIns="0" rtlCol="0" anchor="t">
              <a:spAutoFit/>
            </a:bodyPr>
            <a:lstStyle/>
            <a:p>
              <a:r>
                <a:rPr lang="de-DE" sz="1600" b="1" dirty="0">
                  <a:latin typeface="Calibri" panose="020F0502020204030204" pitchFamily="34" charset="0"/>
                  <a:cs typeface="Calibri" panose="020F0502020204030204" pitchFamily="34" charset="0"/>
                </a:rPr>
                <a:t>Dienstleistungsorientierte Geschäftsmodelle:</a:t>
              </a:r>
            </a:p>
            <a:p>
              <a:r>
                <a:rPr lang="de-DE" sz="1600" dirty="0">
                  <a:latin typeface="Calibri" panose="020F0502020204030204" pitchFamily="34" charset="0"/>
                  <a:cs typeface="Calibri" panose="020F0502020204030204" pitchFamily="34" charset="0"/>
                </a:rPr>
                <a:t>Bezahlung für </a:t>
              </a:r>
              <a:r>
                <a:rPr lang="de-DE" sz="1600" b="0" u="none" strike="noStrike" baseline="0" dirty="0">
                  <a:latin typeface="Calibri" panose="020F0502020204030204" pitchFamily="34" charset="0"/>
                  <a:cs typeface="Calibri" panose="020F0502020204030204" pitchFamily="34" charset="0"/>
                </a:rPr>
                <a:t>angebotene Dienstleistung + Produkte und Verbrauchsmaterialien, </a:t>
              </a:r>
              <a:br>
                <a:rPr lang="de-DE" sz="1600" b="0" u="none" strike="noStrike" baseline="0" dirty="0">
                  <a:latin typeface="Calibri" panose="020F0502020204030204" pitchFamily="34" charset="0"/>
                  <a:cs typeface="Calibri" panose="020F0502020204030204" pitchFamily="34" charset="0"/>
                </a:rPr>
              </a:br>
              <a:r>
                <a:rPr lang="de-DE" sz="1600" b="0" u="none" strike="noStrike" baseline="0" dirty="0">
                  <a:latin typeface="Calibri" panose="020F0502020204030204" pitchFamily="34" charset="0"/>
                  <a:cs typeface="Calibri" panose="020F0502020204030204" pitchFamily="34" charset="0"/>
                </a:rPr>
                <a:t>die bei </a:t>
              </a:r>
              <a:r>
                <a:rPr lang="de-DE" sz="1600" dirty="0">
                  <a:latin typeface="Calibri" panose="020F0502020204030204" pitchFamily="34" charset="0"/>
                  <a:cs typeface="Calibri" panose="020F0502020204030204" pitchFamily="34" charset="0"/>
                </a:rPr>
                <a:t>Erbringung</a:t>
              </a:r>
              <a:r>
                <a:rPr lang="de-DE" sz="1600" b="0" u="none" strike="noStrike" baseline="0" dirty="0">
                  <a:latin typeface="Calibri" panose="020F0502020204030204" pitchFamily="34" charset="0"/>
                  <a:cs typeface="Calibri" panose="020F0502020204030204" pitchFamily="34" charset="0"/>
                </a:rPr>
                <a:t> der Dienstleistung eine Rolle spielen, werden zu Kostenfaktoren.</a:t>
              </a:r>
              <a:r>
                <a:rPr lang="de-DE" sz="1600" dirty="0">
                  <a:latin typeface="Calibri" panose="020F0502020204030204" pitchFamily="34" charset="0"/>
                  <a:cs typeface="Calibri" panose="020F0502020204030204" pitchFamily="34" charset="0"/>
                </a:rPr>
                <a:t> </a:t>
              </a:r>
              <a:endParaRPr lang="de-DE" sz="1600" b="0" u="none" strike="noStrike" baseline="0" dirty="0">
                <a:latin typeface="Calibri" panose="020F0502020204030204" pitchFamily="34" charset="0"/>
                <a:cs typeface="Calibri" panose="020F0502020204030204" pitchFamily="34" charset="0"/>
              </a:endParaRPr>
            </a:p>
            <a:p>
              <a:r>
                <a:rPr lang="de-DE" sz="1600" b="0" u="none" strike="noStrike" baseline="0" dirty="0">
                  <a:latin typeface="Calibri" panose="020F0502020204030204" pitchFamily="34" charset="0"/>
                  <a:cs typeface="Calibri" panose="020F0502020204030204" pitchFamily="34" charset="0"/>
                </a:rPr>
                <a:t>Unternehmen haben den Anreiz</a:t>
              </a:r>
              <a:r>
                <a:rPr lang="de-DE"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de-DE" sz="1600" b="0" u="none" strike="noStrike" baseline="0" dirty="0">
                  <a:latin typeface="Calibri" panose="020F0502020204030204" pitchFamily="34" charset="0"/>
                  <a:cs typeface="Calibri" panose="020F0502020204030204" pitchFamily="34" charset="0"/>
                </a:rPr>
                <a:t>…die Lebensdauer von Produkten zu verlängern,</a:t>
              </a:r>
              <a:endParaRPr lang="de-DE"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DE" sz="1600" b="0" u="none" strike="noStrike" baseline="0" dirty="0">
                  <a:latin typeface="Calibri" panose="020F0502020204030204" pitchFamily="34" charset="0"/>
                  <a:cs typeface="Calibri" panose="020F0502020204030204" pitchFamily="34" charset="0"/>
                </a:rPr>
                <a:t>…Produkte möglichst intensiv zu nutzen,</a:t>
              </a:r>
              <a:endParaRPr lang="de-DE"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DE" sz="1600" b="0" u="none" strike="noStrike" baseline="0" dirty="0">
                  <a:latin typeface="Calibri" panose="020F0502020204030204" pitchFamily="34" charset="0"/>
                  <a:cs typeface="Calibri" panose="020F0502020204030204" pitchFamily="34" charset="0"/>
                </a:rPr>
                <a:t>…Produkte möglichst qualitativ und kreislauffähig herzustellen</a:t>
              </a:r>
            </a:p>
            <a:p>
              <a:pPr marL="285750" indent="-285750">
                <a:buFont typeface="Arial" panose="020B0604020202020204" pitchFamily="34" charset="0"/>
                <a:buChar char="•"/>
              </a:pPr>
              <a:r>
                <a:rPr lang="de-DE" sz="1600" b="0" u="none" strike="noStrike" baseline="0" dirty="0">
                  <a:latin typeface="Calibri" panose="020F0502020204030204" pitchFamily="34" charset="0"/>
                  <a:cs typeface="Calibri" panose="020F0502020204030204" pitchFamily="34" charset="0"/>
                </a:rPr>
                <a:t>…und Teile nach Ende der Produktlebensdauer möglichst wiederzuverwenden.</a:t>
              </a:r>
            </a:p>
          </p:txBody>
        </p:sp>
        <p:sp>
          <p:nvSpPr>
            <p:cNvPr id="45" name="TextBox 31">
              <a:extLst>
                <a:ext uri="{FF2B5EF4-FFF2-40B4-BE49-F238E27FC236}">
                  <a16:creationId xmlns:a16="http://schemas.microsoft.com/office/drawing/2014/main" id="{6F4036C9-9462-6D49-BDF1-1A77D38CA4D5}"/>
                </a:ext>
              </a:extLst>
            </p:cNvPr>
            <p:cNvSpPr txBox="1"/>
            <p:nvPr/>
          </p:nvSpPr>
          <p:spPr>
            <a:xfrm>
              <a:off x="1798420" y="1926230"/>
              <a:ext cx="94029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err="1">
                  <a:latin typeface="Calibri" panose="020F0502020204030204" pitchFamily="34" charset="0"/>
                  <a:cs typeface="Calibri" panose="020F0502020204030204" pitchFamily="34" charset="0"/>
                </a:rPr>
                <a:t>Produkt</a:t>
              </a:r>
              <a:r>
                <a:rPr lang="en-US" dirty="0">
                  <a:latin typeface="Calibri" panose="020F0502020204030204" pitchFamily="34" charset="0"/>
                  <a:cs typeface="Calibri" panose="020F0502020204030204" pitchFamily="34" charset="0"/>
                </a:rPr>
                <a:t>-Service-System</a:t>
              </a:r>
              <a:endParaRPr lang="en-US" sz="2400" dirty="0">
                <a:latin typeface="Calibri" panose="020F0502020204030204" pitchFamily="34" charset="0"/>
                <a:ea typeface="Calibri"/>
                <a:cs typeface="Calibri" panose="020F0502020204030204" pitchFamily="34" charset="0"/>
              </a:endParaRPr>
            </a:p>
          </p:txBody>
        </p:sp>
        <p:sp>
          <p:nvSpPr>
            <p:cNvPr id="48" name="TextBox 35">
              <a:extLst>
                <a:ext uri="{FF2B5EF4-FFF2-40B4-BE49-F238E27FC236}">
                  <a16:creationId xmlns:a16="http://schemas.microsoft.com/office/drawing/2014/main" id="{557A52AB-18F8-284D-85E7-7F6E66EFBB92}"/>
                </a:ext>
              </a:extLst>
            </p:cNvPr>
            <p:cNvSpPr txBox="1"/>
            <p:nvPr/>
          </p:nvSpPr>
          <p:spPr>
            <a:xfrm>
              <a:off x="11201397" y="2420908"/>
              <a:ext cx="1269269" cy="73866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latin typeface="Calibri" panose="020F0502020204030204" pitchFamily="34" charset="0"/>
                  <a:cs typeface="Calibri" panose="020F0502020204030204" pitchFamily="34" charset="0"/>
                </a:rPr>
                <a:t>Wert </a:t>
              </a:r>
              <a:r>
                <a:rPr lang="en-US" sz="1600" dirty="0" err="1">
                  <a:latin typeface="Calibri" panose="020F0502020204030204" pitchFamily="34" charset="0"/>
                  <a:cs typeface="Calibri" panose="020F0502020204030204" pitchFamily="34" charset="0"/>
                </a:rPr>
                <a:t>v.a.</a:t>
              </a:r>
              <a:r>
                <a:rPr lang="en-US" sz="1600" dirty="0">
                  <a:latin typeface="Calibri" panose="020F0502020204030204" pitchFamily="34" charset="0"/>
                  <a:cs typeface="Calibri" panose="020F0502020204030204" pitchFamily="34" charset="0"/>
                </a:rPr>
                <a:t>             in der                  </a:t>
              </a:r>
              <a:r>
                <a:rPr lang="en-US" sz="1600" dirty="0" err="1">
                  <a:latin typeface="Calibri" panose="020F0502020204030204" pitchFamily="34" charset="0"/>
                  <a:cs typeface="Calibri" panose="020F0502020204030204" pitchFamily="34" charset="0"/>
                </a:rPr>
                <a:t>Dienstleistung</a:t>
              </a:r>
              <a:endParaRPr lang="en-US" sz="1600" dirty="0">
                <a:latin typeface="Calibri" panose="020F0502020204030204" pitchFamily="34" charset="0"/>
                <a:cs typeface="Calibri" panose="020F0502020204030204" pitchFamily="34" charset="0"/>
              </a:endParaRPr>
            </a:p>
          </p:txBody>
        </p:sp>
        <p:sp>
          <p:nvSpPr>
            <p:cNvPr id="49" name="TextBox 35">
              <a:extLst>
                <a:ext uri="{FF2B5EF4-FFF2-40B4-BE49-F238E27FC236}">
                  <a16:creationId xmlns:a16="http://schemas.microsoft.com/office/drawing/2014/main" id="{3EEC15B1-02FD-C143-994B-E9C06D16A2AF}"/>
                </a:ext>
              </a:extLst>
            </p:cNvPr>
            <p:cNvSpPr txBox="1"/>
            <p:nvPr/>
          </p:nvSpPr>
          <p:spPr>
            <a:xfrm>
              <a:off x="666925" y="2584682"/>
              <a:ext cx="1019160"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latin typeface="Calibri" panose="020F0502020204030204" pitchFamily="34" charset="0"/>
                  <a:cs typeface="Calibri" panose="020F0502020204030204" pitchFamily="34" charset="0"/>
                </a:rPr>
                <a:t>Wert </a:t>
              </a:r>
              <a:r>
                <a:rPr lang="en-US" sz="1600" dirty="0" err="1">
                  <a:latin typeface="Calibri" panose="020F0502020204030204" pitchFamily="34" charset="0"/>
                  <a:cs typeface="Calibri" panose="020F0502020204030204" pitchFamily="34" charset="0"/>
                </a:rPr>
                <a:t>v.a.</a:t>
              </a:r>
              <a:br>
                <a:rPr lang="en-US" sz="1600" dirty="0">
                  <a:latin typeface="Calibri" panose="020F0502020204030204" pitchFamily="34" charset="0"/>
                  <a:cs typeface="Calibri" panose="020F0502020204030204" pitchFamily="34" charset="0"/>
                </a:rPr>
              </a:br>
              <a:r>
                <a:rPr lang="en-US" sz="1600" dirty="0">
                  <a:latin typeface="Calibri" panose="020F0502020204030204" pitchFamily="34" charset="0"/>
                  <a:cs typeface="Calibri" panose="020F0502020204030204" pitchFamily="34" charset="0"/>
                </a:rPr>
                <a:t> </a:t>
              </a:r>
              <a:r>
                <a:rPr lang="en-US" sz="1600" dirty="0" err="1">
                  <a:latin typeface="Calibri" panose="020F0502020204030204" pitchFamily="34" charset="0"/>
                  <a:cs typeface="Calibri" panose="020F0502020204030204" pitchFamily="34" charset="0"/>
                </a:rPr>
                <a:t>im</a:t>
              </a:r>
              <a:r>
                <a:rPr lang="en-US" sz="1600" dirty="0">
                  <a:latin typeface="Calibri" panose="020F0502020204030204" pitchFamily="34" charset="0"/>
                  <a:cs typeface="Calibri" panose="020F0502020204030204" pitchFamily="34" charset="0"/>
                </a:rPr>
                <a:t> </a:t>
              </a:r>
              <a:r>
                <a:rPr lang="en-US" sz="1600" dirty="0" err="1">
                  <a:latin typeface="Calibri" panose="020F0502020204030204" pitchFamily="34" charset="0"/>
                  <a:cs typeface="Calibri" panose="020F0502020204030204" pitchFamily="34" charset="0"/>
                </a:rPr>
                <a:t>Produkt</a:t>
              </a:r>
              <a:endParaRPr lang="en-US" sz="1600" dirty="0">
                <a:latin typeface="Calibri" panose="020F0502020204030204" pitchFamily="34" charset="0"/>
                <a:cs typeface="Calibri" panose="020F0502020204030204" pitchFamily="34" charset="0"/>
              </a:endParaRPr>
            </a:p>
          </p:txBody>
        </p:sp>
        <p:sp>
          <p:nvSpPr>
            <p:cNvPr id="50" name="TextBox 35">
              <a:extLst>
                <a:ext uri="{FF2B5EF4-FFF2-40B4-BE49-F238E27FC236}">
                  <a16:creationId xmlns:a16="http://schemas.microsoft.com/office/drawing/2014/main" id="{9ADAFC35-BCB1-A146-B787-3A328E65357A}"/>
                </a:ext>
              </a:extLst>
            </p:cNvPr>
            <p:cNvSpPr txBox="1"/>
            <p:nvPr/>
          </p:nvSpPr>
          <p:spPr>
            <a:xfrm>
              <a:off x="746996" y="3470178"/>
              <a:ext cx="855904"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err="1">
                  <a:latin typeface="Calibri" panose="020F0502020204030204" pitchFamily="34" charset="0"/>
                  <a:cs typeface="Calibri" panose="020F0502020204030204" pitchFamily="34" charset="0"/>
                </a:rPr>
                <a:t>Reines</a:t>
              </a:r>
              <a:r>
                <a:rPr lang="en-US" sz="1600" dirty="0">
                  <a:latin typeface="Calibri" panose="020F0502020204030204" pitchFamily="34" charset="0"/>
                  <a:cs typeface="Calibri" panose="020F0502020204030204" pitchFamily="34" charset="0"/>
                </a:rPr>
                <a:t> </a:t>
              </a:r>
              <a:r>
                <a:rPr lang="en-US" sz="1600" dirty="0" err="1">
                  <a:latin typeface="Calibri" panose="020F0502020204030204" pitchFamily="34" charset="0"/>
                  <a:cs typeface="Calibri" panose="020F0502020204030204" pitchFamily="34" charset="0"/>
                </a:rPr>
                <a:t>Produkt</a:t>
              </a:r>
              <a:endParaRPr lang="en-US" sz="1600" dirty="0">
                <a:latin typeface="Calibri" panose="020F0502020204030204" pitchFamily="34" charset="0"/>
                <a:cs typeface="Calibri" panose="020F0502020204030204" pitchFamily="34" charset="0"/>
              </a:endParaRPr>
            </a:p>
          </p:txBody>
        </p:sp>
        <p:sp>
          <p:nvSpPr>
            <p:cNvPr id="51" name="TextBox 28">
              <a:extLst>
                <a:ext uri="{FF2B5EF4-FFF2-40B4-BE49-F238E27FC236}">
                  <a16:creationId xmlns:a16="http://schemas.microsoft.com/office/drawing/2014/main" id="{FE9F156A-FF59-054B-93F1-9A1B9222B4C1}"/>
                </a:ext>
              </a:extLst>
            </p:cNvPr>
            <p:cNvSpPr txBox="1"/>
            <p:nvPr/>
          </p:nvSpPr>
          <p:spPr>
            <a:xfrm>
              <a:off x="1898132" y="2667129"/>
              <a:ext cx="1687730"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chemeClr val="bg1"/>
                  </a:solidFill>
                  <a:latin typeface="Calibri" panose="020F0502020204030204" pitchFamily="34" charset="0"/>
                  <a:cs typeface="Calibri" panose="020F0502020204030204" pitchFamily="34" charset="0"/>
                </a:rPr>
                <a:t> </a:t>
              </a:r>
              <a:r>
                <a:rPr lang="en-US" sz="1600" b="1" dirty="0" err="1">
                  <a:solidFill>
                    <a:schemeClr val="bg1"/>
                  </a:solidFill>
                  <a:latin typeface="Calibri" panose="020F0502020204030204" pitchFamily="34" charset="0"/>
                  <a:cs typeface="Calibri" panose="020F0502020204030204" pitchFamily="34" charset="0"/>
                </a:rPr>
                <a:t>Produktbestandteil</a:t>
              </a:r>
              <a:r>
                <a:rPr lang="en-US" sz="1600" dirty="0">
                  <a:solidFill>
                    <a:schemeClr val="bg1"/>
                  </a:solidFill>
                  <a:latin typeface="Calibri" panose="020F0502020204030204" pitchFamily="34" charset="0"/>
                  <a:cs typeface="Calibri" panose="020F0502020204030204" pitchFamily="34" charset="0"/>
                </a:rPr>
                <a:t> (</a:t>
              </a:r>
              <a:r>
                <a:rPr lang="en-US" sz="1600" dirty="0" err="1">
                  <a:solidFill>
                    <a:schemeClr val="bg1"/>
                  </a:solidFill>
                  <a:latin typeface="Calibri" panose="020F0502020204030204" pitchFamily="34" charset="0"/>
                  <a:cs typeface="Calibri" panose="020F0502020204030204" pitchFamily="34" charset="0"/>
                </a:rPr>
                <a:t>materiell</a:t>
              </a:r>
              <a:r>
                <a:rPr lang="en-US" sz="1600" dirty="0">
                  <a:solidFill>
                    <a:schemeClr val="bg1"/>
                  </a:solidFill>
                  <a:latin typeface="Calibri" panose="020F0502020204030204" pitchFamily="34" charset="0"/>
                  <a:cs typeface="Calibri" panose="020F0502020204030204" pitchFamily="34" charset="0"/>
                </a:rPr>
                <a:t>)</a:t>
              </a:r>
              <a:endParaRPr lang="en-US" sz="1600" dirty="0">
                <a:solidFill>
                  <a:schemeClr val="bg1"/>
                </a:solidFill>
                <a:latin typeface="Calibri" panose="020F0502020204030204" pitchFamily="34" charset="0"/>
                <a:ea typeface="Calibri"/>
                <a:cs typeface="Calibri" panose="020F0502020204030204" pitchFamily="34" charset="0"/>
              </a:endParaRPr>
            </a:p>
          </p:txBody>
        </p:sp>
        <p:sp>
          <p:nvSpPr>
            <p:cNvPr id="52" name="TextBox 29">
              <a:extLst>
                <a:ext uri="{FF2B5EF4-FFF2-40B4-BE49-F238E27FC236}">
                  <a16:creationId xmlns:a16="http://schemas.microsoft.com/office/drawing/2014/main" id="{9E8EBB8C-7EFF-864D-A159-67ED62C1C44F}"/>
                </a:ext>
              </a:extLst>
            </p:cNvPr>
            <p:cNvSpPr txBox="1"/>
            <p:nvPr/>
          </p:nvSpPr>
          <p:spPr>
            <a:xfrm>
              <a:off x="8529785" y="2388692"/>
              <a:ext cx="2251632"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b="1" dirty="0" err="1">
                  <a:solidFill>
                    <a:schemeClr val="bg1"/>
                  </a:solidFill>
                  <a:latin typeface="Calibri" panose="020F0502020204030204" pitchFamily="34" charset="0"/>
                  <a:cs typeface="Calibri" panose="020F0502020204030204" pitchFamily="34" charset="0"/>
                </a:rPr>
                <a:t>Dienstleistungsbestandteil</a:t>
              </a:r>
              <a:r>
                <a:rPr lang="en-US" sz="1600" dirty="0">
                  <a:solidFill>
                    <a:schemeClr val="bg1"/>
                  </a:solidFill>
                  <a:latin typeface="Calibri" panose="020F0502020204030204" pitchFamily="34" charset="0"/>
                  <a:cs typeface="Calibri" panose="020F0502020204030204" pitchFamily="34" charset="0"/>
                </a:rPr>
                <a:t> (</a:t>
              </a:r>
              <a:r>
                <a:rPr lang="en-US" sz="1600" dirty="0" err="1">
                  <a:solidFill>
                    <a:schemeClr val="bg1"/>
                  </a:solidFill>
                  <a:latin typeface="Calibri" panose="020F0502020204030204" pitchFamily="34" charset="0"/>
                  <a:cs typeface="Calibri" panose="020F0502020204030204" pitchFamily="34" charset="0"/>
                </a:rPr>
                <a:t>immateriell</a:t>
              </a:r>
              <a:r>
                <a:rPr lang="en-US" sz="1600" dirty="0">
                  <a:solidFill>
                    <a:schemeClr val="bg1"/>
                  </a:solidFill>
                  <a:latin typeface="Calibri" panose="020F0502020204030204" pitchFamily="34" charset="0"/>
                  <a:cs typeface="Calibri" panose="020F0502020204030204" pitchFamily="34" charset="0"/>
                </a:rPr>
                <a:t>)</a:t>
              </a:r>
              <a:endParaRPr lang="en-US" sz="1600" dirty="0">
                <a:solidFill>
                  <a:schemeClr val="bg1"/>
                </a:solidFill>
                <a:latin typeface="Calibri" panose="020F0502020204030204" pitchFamily="34" charset="0"/>
                <a:ea typeface="Calibri"/>
                <a:cs typeface="Calibri" panose="020F0502020204030204" pitchFamily="34" charset="0"/>
              </a:endParaRPr>
            </a:p>
          </p:txBody>
        </p:sp>
        <p:sp>
          <p:nvSpPr>
            <p:cNvPr id="10" name="Rechteck 9">
              <a:extLst>
                <a:ext uri="{FF2B5EF4-FFF2-40B4-BE49-F238E27FC236}">
                  <a16:creationId xmlns:a16="http://schemas.microsoft.com/office/drawing/2014/main" id="{72D10A2A-5B9B-0E40-B8F1-DF41C560B38A}"/>
                </a:ext>
              </a:extLst>
            </p:cNvPr>
            <p:cNvSpPr/>
            <p:nvPr/>
          </p:nvSpPr>
          <p:spPr>
            <a:xfrm>
              <a:off x="1788645" y="3464570"/>
              <a:ext cx="3056725" cy="769441"/>
            </a:xfrm>
            <a:prstGeom prst="rect">
              <a:avLst/>
            </a:prstGeom>
          </p:spPr>
          <p:txBody>
            <a:bodyPr wrap="square" lIns="0" tIns="0" rIns="0" bIns="0">
              <a:spAutoFit/>
            </a:bodyPr>
            <a:lstStyle/>
            <a:p>
              <a:pPr algn="ctr"/>
              <a:r>
                <a:rPr lang="en-US" b="1" dirty="0" err="1">
                  <a:solidFill>
                    <a:srgbClr val="FFFFFF"/>
                  </a:solidFill>
                  <a:latin typeface="Calibri" panose="020F0502020204030204" pitchFamily="34" charset="0"/>
                  <a:cs typeface="Calibri" panose="020F0502020204030204" pitchFamily="34" charset="0"/>
                </a:rPr>
                <a:t>Produktorientiert</a:t>
              </a:r>
              <a:endParaRPr lang="en-US" b="1" dirty="0">
                <a:solidFill>
                  <a:srgbClr val="FFFFFF"/>
                </a:solidFill>
                <a:latin typeface="Calibri" panose="020F0502020204030204" pitchFamily="34" charset="0"/>
                <a:cs typeface="Calibri" panose="020F0502020204030204" pitchFamily="34" charset="0"/>
              </a:endParaRPr>
            </a:p>
            <a:p>
              <a:pPr algn="ctr"/>
              <a:r>
                <a:rPr lang="en-US" sz="1600" dirty="0" err="1">
                  <a:solidFill>
                    <a:srgbClr val="FFFFFF"/>
                  </a:solidFill>
                  <a:latin typeface="Calibri" panose="020F0502020204030204" pitchFamily="34" charset="0"/>
                  <a:cs typeface="Calibri" panose="020F0502020204030204" pitchFamily="34" charset="0"/>
                </a:rPr>
                <a:t>Produktbezogen</a:t>
              </a:r>
              <a:r>
                <a:rPr lang="en-US" sz="1600" dirty="0">
                  <a:solidFill>
                    <a:srgbClr val="FFFFFF"/>
                  </a:solidFill>
                  <a:latin typeface="Calibri" panose="020F0502020204030204" pitchFamily="34" charset="0"/>
                  <a:cs typeface="Calibri" panose="020F0502020204030204" pitchFamily="34" charset="0"/>
                </a:rPr>
                <a:t>,</a:t>
              </a:r>
            </a:p>
            <a:p>
              <a:pPr algn="ctr"/>
              <a:r>
                <a:rPr lang="en-US" sz="1600" dirty="0" err="1">
                  <a:solidFill>
                    <a:srgbClr val="FFFFFF"/>
                  </a:solidFill>
                  <a:latin typeface="Calibri" panose="020F0502020204030204" pitchFamily="34" charset="0"/>
                  <a:cs typeface="Calibri" panose="020F0502020204030204" pitchFamily="34" charset="0"/>
                </a:rPr>
                <a:t>Beratung</a:t>
              </a:r>
              <a:r>
                <a:rPr lang="en-US" sz="1600" dirty="0">
                  <a:solidFill>
                    <a:srgbClr val="FFFFFF"/>
                  </a:solidFill>
                  <a:latin typeface="Calibri" panose="020F0502020204030204" pitchFamily="34" charset="0"/>
                  <a:cs typeface="Calibri" panose="020F0502020204030204" pitchFamily="34" charset="0"/>
                </a:rPr>
                <a:t> und </a:t>
              </a:r>
              <a:r>
                <a:rPr lang="en-US" sz="1600" dirty="0" err="1">
                  <a:solidFill>
                    <a:srgbClr val="FFFFFF"/>
                  </a:solidFill>
                  <a:latin typeface="Calibri" panose="020F0502020204030204" pitchFamily="34" charset="0"/>
                  <a:cs typeface="Calibri" panose="020F0502020204030204" pitchFamily="34" charset="0"/>
                </a:rPr>
                <a:t>Betreuung</a:t>
              </a:r>
              <a:endParaRPr lang="de-DE" sz="1600" dirty="0"/>
            </a:p>
          </p:txBody>
        </p:sp>
        <p:sp>
          <p:nvSpPr>
            <p:cNvPr id="53" name="Rechteck 52">
              <a:extLst>
                <a:ext uri="{FF2B5EF4-FFF2-40B4-BE49-F238E27FC236}">
                  <a16:creationId xmlns:a16="http://schemas.microsoft.com/office/drawing/2014/main" id="{1D76ED2F-1247-BF41-B779-CD0A923283F1}"/>
                </a:ext>
              </a:extLst>
            </p:cNvPr>
            <p:cNvSpPr/>
            <p:nvPr/>
          </p:nvSpPr>
          <p:spPr>
            <a:xfrm>
              <a:off x="4963432" y="3431214"/>
              <a:ext cx="3056725" cy="1015663"/>
            </a:xfrm>
            <a:prstGeom prst="rect">
              <a:avLst/>
            </a:prstGeom>
          </p:spPr>
          <p:txBody>
            <a:bodyPr wrap="square" lIns="0" tIns="0" rIns="0" bIns="0">
              <a:spAutoFit/>
            </a:bodyPr>
            <a:lstStyle/>
            <a:p>
              <a:pPr algn="ctr"/>
              <a:r>
                <a:rPr lang="en-US" b="1" dirty="0" err="1">
                  <a:solidFill>
                    <a:srgbClr val="FFFFFF"/>
                  </a:solidFill>
                  <a:latin typeface="Calibri" panose="020F0502020204030204" pitchFamily="34" charset="0"/>
                  <a:cs typeface="Calibri" panose="020F0502020204030204" pitchFamily="34" charset="0"/>
                </a:rPr>
                <a:t>Nutzungsorientiert</a:t>
              </a:r>
              <a:endParaRPr lang="en-US" b="1" dirty="0">
                <a:solidFill>
                  <a:srgbClr val="FFFFFF"/>
                </a:solidFill>
                <a:latin typeface="Calibri" panose="020F0502020204030204" pitchFamily="34" charset="0"/>
                <a:cs typeface="Calibri" panose="020F0502020204030204" pitchFamily="34" charset="0"/>
              </a:endParaRPr>
            </a:p>
            <a:p>
              <a:pPr algn="ctr"/>
              <a:r>
                <a:rPr lang="en-US" sz="1600" dirty="0" err="1">
                  <a:solidFill>
                    <a:srgbClr val="FFFFFF"/>
                  </a:solidFill>
                  <a:latin typeface="Calibri" panose="020F0502020204030204" pitchFamily="34" charset="0"/>
                  <a:cs typeface="Calibri" panose="020F0502020204030204" pitchFamily="34" charset="0"/>
                </a:rPr>
                <a:t>Produktleasing</a:t>
              </a:r>
              <a:endParaRPr lang="en-US" sz="1600" dirty="0">
                <a:solidFill>
                  <a:srgbClr val="FFFFFF"/>
                </a:solidFill>
                <a:latin typeface="Calibri" panose="020F0502020204030204" pitchFamily="34" charset="0"/>
                <a:cs typeface="Calibri" panose="020F0502020204030204" pitchFamily="34" charset="0"/>
              </a:endParaRPr>
            </a:p>
            <a:p>
              <a:pPr algn="ctr"/>
              <a:r>
                <a:rPr lang="en-US" sz="1600" dirty="0" err="1">
                  <a:solidFill>
                    <a:srgbClr val="FFFFFF"/>
                  </a:solidFill>
                  <a:latin typeface="Calibri" panose="020F0502020204030204" pitchFamily="34" charset="0"/>
                  <a:cs typeface="Calibri" panose="020F0502020204030204" pitchFamily="34" charset="0"/>
                </a:rPr>
                <a:t>Miete</a:t>
              </a:r>
              <a:r>
                <a:rPr lang="en-US" sz="1600" dirty="0">
                  <a:solidFill>
                    <a:srgbClr val="FFFFFF"/>
                  </a:solidFill>
                  <a:latin typeface="Calibri" panose="020F0502020204030204" pitchFamily="34" charset="0"/>
                  <a:cs typeface="Calibri" panose="020F0502020204030204" pitchFamily="34" charset="0"/>
                </a:rPr>
                <a:t>/Sharing</a:t>
              </a:r>
            </a:p>
            <a:p>
              <a:pPr algn="ctr"/>
              <a:r>
                <a:rPr lang="en-US" sz="1600" dirty="0" err="1">
                  <a:solidFill>
                    <a:srgbClr val="FFFFFF"/>
                  </a:solidFill>
                  <a:latin typeface="Calibri" panose="020F0502020204030204" pitchFamily="34" charset="0"/>
                  <a:cs typeface="Calibri" panose="020F0502020204030204" pitchFamily="34" charset="0"/>
                </a:rPr>
                <a:t>Produkt</a:t>
              </a:r>
              <a:r>
                <a:rPr lang="en-US" sz="1600" dirty="0">
                  <a:solidFill>
                    <a:srgbClr val="FFFFFF"/>
                  </a:solidFill>
                  <a:latin typeface="Calibri" panose="020F0502020204030204" pitchFamily="34" charset="0"/>
                  <a:cs typeface="Calibri" panose="020F0502020204030204" pitchFamily="34" charset="0"/>
                </a:rPr>
                <a:t>-Pooling</a:t>
              </a:r>
            </a:p>
          </p:txBody>
        </p:sp>
        <p:sp>
          <p:nvSpPr>
            <p:cNvPr id="54" name="Rechteck 53">
              <a:extLst>
                <a:ext uri="{FF2B5EF4-FFF2-40B4-BE49-F238E27FC236}">
                  <a16:creationId xmlns:a16="http://schemas.microsoft.com/office/drawing/2014/main" id="{81B6FBF6-90F3-4D4B-BEE6-826F598ACB9C}"/>
                </a:ext>
              </a:extLst>
            </p:cNvPr>
            <p:cNvSpPr/>
            <p:nvPr/>
          </p:nvSpPr>
          <p:spPr>
            <a:xfrm>
              <a:off x="8149355" y="3431214"/>
              <a:ext cx="3056725" cy="1015663"/>
            </a:xfrm>
            <a:prstGeom prst="rect">
              <a:avLst/>
            </a:prstGeom>
          </p:spPr>
          <p:txBody>
            <a:bodyPr wrap="square" lIns="0" tIns="0" rIns="0" bIns="0">
              <a:spAutoFit/>
            </a:bodyPr>
            <a:lstStyle/>
            <a:p>
              <a:pPr algn="ctr"/>
              <a:r>
                <a:rPr lang="en-US" b="1" dirty="0" err="1">
                  <a:solidFill>
                    <a:srgbClr val="FFFFFF"/>
                  </a:solidFill>
                  <a:latin typeface="Calibri" panose="020F0502020204030204" pitchFamily="34" charset="0"/>
                  <a:cs typeface="Calibri" panose="020F0502020204030204" pitchFamily="34" charset="0"/>
                </a:rPr>
                <a:t>Ergebnisorientiert</a:t>
              </a:r>
              <a:endParaRPr lang="en-US" b="1" dirty="0">
                <a:solidFill>
                  <a:srgbClr val="FFFFFF"/>
                </a:solidFill>
                <a:latin typeface="Calibri" panose="020F0502020204030204" pitchFamily="34" charset="0"/>
                <a:cs typeface="Calibri" panose="020F0502020204030204" pitchFamily="34" charset="0"/>
              </a:endParaRPr>
            </a:p>
            <a:p>
              <a:pPr algn="ctr"/>
              <a:r>
                <a:rPr lang="en-US" sz="1600" dirty="0">
                  <a:solidFill>
                    <a:srgbClr val="FFFFFF"/>
                  </a:solidFill>
                  <a:latin typeface="Calibri" panose="020F0502020204030204" pitchFamily="34" charset="0"/>
                  <a:cs typeface="Calibri" panose="020F0502020204030204" pitchFamily="34" charset="0"/>
                </a:rPr>
                <a:t>Outsourcing</a:t>
              </a:r>
            </a:p>
            <a:p>
              <a:pPr algn="ctr"/>
              <a:r>
                <a:rPr lang="en-US" sz="1600" dirty="0">
                  <a:solidFill>
                    <a:srgbClr val="FFFFFF"/>
                  </a:solidFill>
                  <a:latin typeface="Calibri" panose="020F0502020204030204" pitchFamily="34" charset="0"/>
                  <a:cs typeface="Calibri" panose="020F0502020204030204" pitchFamily="34" charset="0"/>
                </a:rPr>
                <a:t>Pay-per-Service-Unit</a:t>
              </a:r>
            </a:p>
            <a:p>
              <a:pPr algn="ctr"/>
              <a:r>
                <a:rPr lang="en-US" sz="1600" dirty="0" err="1">
                  <a:solidFill>
                    <a:srgbClr val="FFFFFF"/>
                  </a:solidFill>
                  <a:latin typeface="Calibri" panose="020F0502020204030204" pitchFamily="34" charset="0"/>
                  <a:cs typeface="Calibri" panose="020F0502020204030204" pitchFamily="34" charset="0"/>
                </a:rPr>
                <a:t>Funktionales</a:t>
              </a:r>
              <a:r>
                <a:rPr lang="en-US" sz="1600" dirty="0">
                  <a:solidFill>
                    <a:srgbClr val="FFFFFF"/>
                  </a:solidFill>
                  <a:latin typeface="Calibri" panose="020F0502020204030204" pitchFamily="34" charset="0"/>
                  <a:cs typeface="Calibri" panose="020F0502020204030204" pitchFamily="34" charset="0"/>
                </a:rPr>
                <a:t> </a:t>
              </a:r>
              <a:r>
                <a:rPr lang="en-US" sz="1600" dirty="0" err="1">
                  <a:solidFill>
                    <a:srgbClr val="FFFFFF"/>
                  </a:solidFill>
                  <a:latin typeface="Calibri" panose="020F0502020204030204" pitchFamily="34" charset="0"/>
                  <a:cs typeface="Calibri" panose="020F0502020204030204" pitchFamily="34" charset="0"/>
                </a:rPr>
                <a:t>Ergebnis</a:t>
              </a:r>
              <a:endParaRPr lang="en-US" sz="1600" dirty="0">
                <a:solidFill>
                  <a:srgbClr val="FFFFFF"/>
                </a:solidFill>
                <a:latin typeface="Calibri" panose="020F0502020204030204" pitchFamily="34" charset="0"/>
                <a:cs typeface="Calibri" panose="020F0502020204030204" pitchFamily="34" charset="0"/>
              </a:endParaRPr>
            </a:p>
          </p:txBody>
        </p:sp>
      </p:grpSp>
      <p:sp>
        <p:nvSpPr>
          <p:cNvPr id="29" name="TextBox 35">
            <a:extLst>
              <a:ext uri="{FF2B5EF4-FFF2-40B4-BE49-F238E27FC236}">
                <a16:creationId xmlns:a16="http://schemas.microsoft.com/office/drawing/2014/main" id="{2C5CC0B7-2CB1-41B7-91BA-57BE9BD86143}"/>
              </a:ext>
            </a:extLst>
          </p:cNvPr>
          <p:cNvSpPr txBox="1"/>
          <p:nvPr/>
        </p:nvSpPr>
        <p:spPr>
          <a:xfrm>
            <a:off x="10819982" y="3210486"/>
            <a:ext cx="1201972"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latin typeface="Calibri" panose="020F0502020204030204" pitchFamily="34" charset="0"/>
                <a:cs typeface="Calibri" panose="020F0502020204030204" pitchFamily="34" charset="0"/>
              </a:rPr>
              <a:t>Reine </a:t>
            </a:r>
            <a:r>
              <a:rPr lang="en-US" sz="1600" dirty="0" err="1">
                <a:latin typeface="Calibri" panose="020F0502020204030204" pitchFamily="34" charset="0"/>
                <a:cs typeface="Calibri" panose="020F0502020204030204" pitchFamily="34" charset="0"/>
              </a:rPr>
              <a:t>Dienstleistung</a:t>
            </a:r>
            <a:endParaRPr lang="en-US" sz="1600" dirty="0">
              <a:latin typeface="Calibri" panose="020F0502020204030204" pitchFamily="34" charset="0"/>
              <a:cs typeface="Calibri" panose="020F0502020204030204" pitchFamily="34" charset="0"/>
            </a:endParaRPr>
          </a:p>
        </p:txBody>
      </p:sp>
      <p:sp>
        <p:nvSpPr>
          <p:cNvPr id="3" name="TextBox 3">
            <a:extLst>
              <a:ext uri="{FF2B5EF4-FFF2-40B4-BE49-F238E27FC236}">
                <a16:creationId xmlns:a16="http://schemas.microsoft.com/office/drawing/2014/main" id="{6F7686EA-E821-73B3-2A65-AC1C4742A9D7}"/>
              </a:ext>
            </a:extLst>
          </p:cNvPr>
          <p:cNvSpPr txBox="1"/>
          <p:nvPr/>
        </p:nvSpPr>
        <p:spPr>
          <a:xfrm>
            <a:off x="250296" y="5992989"/>
            <a:ext cx="426286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 </a:t>
            </a:r>
            <a:r>
              <a:rPr lang="de-DE" sz="900">
                <a:latin typeface="Calibri"/>
                <a:cs typeface="Calibri"/>
              </a:rPr>
              <a:t>basierend auf Tukker (2004, S. 248)</a:t>
            </a:r>
            <a:endParaRPr lang="de-DE" sz="900" dirty="0">
              <a:latin typeface="Calibri"/>
              <a:cs typeface="Calibri"/>
            </a:endParaRPr>
          </a:p>
        </p:txBody>
      </p:sp>
    </p:spTree>
    <p:extLst>
      <p:ext uri="{BB962C8B-B14F-4D97-AF65-F5344CB8AC3E}">
        <p14:creationId xmlns:p14="http://schemas.microsoft.com/office/powerpoint/2010/main" val="3774431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295849" y="198693"/>
            <a:ext cx="11591924" cy="995697"/>
          </a:xfrm>
        </p:spPr>
        <p:txBody>
          <a:bodyPr/>
          <a:lstStyle/>
          <a:p>
            <a:r>
              <a:rPr lang="de-DE" dirty="0"/>
              <a:t>Zur Veranschaulichung: Anwendungsfall „Fernseher”</a:t>
            </a:r>
          </a:p>
        </p:txBody>
      </p:sp>
      <p:grpSp>
        <p:nvGrpSpPr>
          <p:cNvPr id="12" name="Gruppieren 11">
            <a:extLst>
              <a:ext uri="{FF2B5EF4-FFF2-40B4-BE49-F238E27FC236}">
                <a16:creationId xmlns:a16="http://schemas.microsoft.com/office/drawing/2014/main" id="{E1F5AD1D-30E9-884B-90E4-0D954364C495}"/>
              </a:ext>
            </a:extLst>
          </p:cNvPr>
          <p:cNvGrpSpPr/>
          <p:nvPr/>
        </p:nvGrpSpPr>
        <p:grpSpPr>
          <a:xfrm>
            <a:off x="1391389" y="2140354"/>
            <a:ext cx="9417435" cy="466844"/>
            <a:chOff x="1788645" y="3344076"/>
            <a:chExt cx="9417435" cy="466844"/>
          </a:xfrm>
        </p:grpSpPr>
        <p:grpSp>
          <p:nvGrpSpPr>
            <p:cNvPr id="9" name="Gruppieren 8">
              <a:extLst>
                <a:ext uri="{FF2B5EF4-FFF2-40B4-BE49-F238E27FC236}">
                  <a16:creationId xmlns:a16="http://schemas.microsoft.com/office/drawing/2014/main" id="{18CBD4CA-BF27-4D4A-8A44-03DBD445AE00}"/>
                </a:ext>
              </a:extLst>
            </p:cNvPr>
            <p:cNvGrpSpPr/>
            <p:nvPr/>
          </p:nvGrpSpPr>
          <p:grpSpPr>
            <a:xfrm>
              <a:off x="1804465" y="3344076"/>
              <a:ext cx="9396932" cy="466844"/>
              <a:chOff x="1804465" y="3372657"/>
              <a:chExt cx="9167221" cy="207687"/>
            </a:xfrm>
          </p:grpSpPr>
          <p:sp>
            <p:nvSpPr>
              <p:cNvPr id="26" name="Rectangle 9">
                <a:extLst>
                  <a:ext uri="{FF2B5EF4-FFF2-40B4-BE49-F238E27FC236}">
                    <a16:creationId xmlns:a16="http://schemas.microsoft.com/office/drawing/2014/main" id="{9AA6A475-FA83-F44D-83E5-9B77B838A89F}"/>
                  </a:ext>
                </a:extLst>
              </p:cNvPr>
              <p:cNvSpPr/>
              <p:nvPr/>
            </p:nvSpPr>
            <p:spPr>
              <a:xfrm>
                <a:off x="4899359" y="3372657"/>
                <a:ext cx="2977433" cy="205373"/>
              </a:xfrm>
              <a:prstGeom prst="rect">
                <a:avLst/>
              </a:prstGeom>
              <a:gradFill flip="none" rotWithShape="0">
                <a:gsLst>
                  <a:gs pos="30000">
                    <a:schemeClr val="tx1"/>
                  </a:gs>
                  <a:gs pos="100000">
                    <a:schemeClr val="bg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27" name="Rectangle 10">
                <a:extLst>
                  <a:ext uri="{FF2B5EF4-FFF2-40B4-BE49-F238E27FC236}">
                    <a16:creationId xmlns:a16="http://schemas.microsoft.com/office/drawing/2014/main" id="{1B8E3ABD-C6DA-0F4E-BFCB-2AB45148B7DE}"/>
                  </a:ext>
                </a:extLst>
              </p:cNvPr>
              <p:cNvSpPr/>
              <p:nvPr/>
            </p:nvSpPr>
            <p:spPr>
              <a:xfrm>
                <a:off x="7994253" y="3374971"/>
                <a:ext cx="2977433" cy="205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31" name="Rectangle 15">
                <a:extLst>
                  <a:ext uri="{FF2B5EF4-FFF2-40B4-BE49-F238E27FC236}">
                    <a16:creationId xmlns:a16="http://schemas.microsoft.com/office/drawing/2014/main" id="{69596031-F499-1342-8807-FBA2A913E04D}"/>
                  </a:ext>
                </a:extLst>
              </p:cNvPr>
              <p:cNvSpPr/>
              <p:nvPr/>
            </p:nvSpPr>
            <p:spPr>
              <a:xfrm>
                <a:off x="1804465" y="3374971"/>
                <a:ext cx="2977433" cy="2053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rgbClr val="FFFFFF"/>
                  </a:solidFill>
                  <a:latin typeface="Calibri" panose="020F0502020204030204" pitchFamily="34" charset="0"/>
                  <a:cs typeface="Calibri" panose="020F0502020204030204" pitchFamily="34" charset="0"/>
                </a:endParaRPr>
              </a:p>
            </p:txBody>
          </p:sp>
        </p:grpSp>
        <p:sp>
          <p:nvSpPr>
            <p:cNvPr id="10" name="Rechteck 9">
              <a:extLst>
                <a:ext uri="{FF2B5EF4-FFF2-40B4-BE49-F238E27FC236}">
                  <a16:creationId xmlns:a16="http://schemas.microsoft.com/office/drawing/2014/main" id="{72D10A2A-5B9B-0E40-B8F1-DF41C560B38A}"/>
                </a:ext>
              </a:extLst>
            </p:cNvPr>
            <p:cNvSpPr/>
            <p:nvPr/>
          </p:nvSpPr>
          <p:spPr>
            <a:xfrm>
              <a:off x="1788645" y="3431214"/>
              <a:ext cx="3056725" cy="276999"/>
            </a:xfrm>
            <a:prstGeom prst="rect">
              <a:avLst/>
            </a:prstGeom>
          </p:spPr>
          <p:txBody>
            <a:bodyPr wrap="square" lIns="0" tIns="0" rIns="0" bIns="0">
              <a:spAutoFit/>
            </a:bodyPr>
            <a:lstStyle/>
            <a:p>
              <a:pPr algn="ctr"/>
              <a:r>
                <a:rPr lang="en-US" b="1" err="1">
                  <a:solidFill>
                    <a:srgbClr val="FFFFFF"/>
                  </a:solidFill>
                  <a:latin typeface="Calibri" panose="020F0502020204030204" pitchFamily="34" charset="0"/>
                  <a:cs typeface="Calibri" panose="020F0502020204030204" pitchFamily="34" charset="0"/>
                </a:rPr>
                <a:t>Produktorientiert</a:t>
              </a:r>
              <a:endParaRPr lang="de-DE" sz="1600"/>
            </a:p>
          </p:txBody>
        </p:sp>
        <p:sp>
          <p:nvSpPr>
            <p:cNvPr id="53" name="Rechteck 52">
              <a:extLst>
                <a:ext uri="{FF2B5EF4-FFF2-40B4-BE49-F238E27FC236}">
                  <a16:creationId xmlns:a16="http://schemas.microsoft.com/office/drawing/2014/main" id="{1D76ED2F-1247-BF41-B779-CD0A923283F1}"/>
                </a:ext>
              </a:extLst>
            </p:cNvPr>
            <p:cNvSpPr/>
            <p:nvPr/>
          </p:nvSpPr>
          <p:spPr>
            <a:xfrm>
              <a:off x="4963432" y="3431214"/>
              <a:ext cx="3056725" cy="276999"/>
            </a:xfrm>
            <a:prstGeom prst="rect">
              <a:avLst/>
            </a:prstGeom>
          </p:spPr>
          <p:txBody>
            <a:bodyPr wrap="square" lIns="0" tIns="0" rIns="0" bIns="0">
              <a:spAutoFit/>
            </a:bodyPr>
            <a:lstStyle/>
            <a:p>
              <a:pPr algn="ctr"/>
              <a:r>
                <a:rPr lang="en-US" b="1" err="1">
                  <a:solidFill>
                    <a:srgbClr val="FFFFFF"/>
                  </a:solidFill>
                  <a:latin typeface="Calibri" panose="020F0502020204030204" pitchFamily="34" charset="0"/>
                  <a:cs typeface="Calibri" panose="020F0502020204030204" pitchFamily="34" charset="0"/>
                </a:rPr>
                <a:t>Nutzungsorientiert</a:t>
              </a:r>
              <a:endParaRPr lang="en-US" b="1">
                <a:solidFill>
                  <a:srgbClr val="FFFFFF"/>
                </a:solidFill>
                <a:latin typeface="Calibri" panose="020F0502020204030204" pitchFamily="34" charset="0"/>
                <a:cs typeface="Calibri" panose="020F0502020204030204" pitchFamily="34" charset="0"/>
              </a:endParaRPr>
            </a:p>
          </p:txBody>
        </p:sp>
        <p:sp>
          <p:nvSpPr>
            <p:cNvPr id="54" name="Rechteck 53">
              <a:extLst>
                <a:ext uri="{FF2B5EF4-FFF2-40B4-BE49-F238E27FC236}">
                  <a16:creationId xmlns:a16="http://schemas.microsoft.com/office/drawing/2014/main" id="{81B6FBF6-90F3-4D4B-BEE6-826F598ACB9C}"/>
                </a:ext>
              </a:extLst>
            </p:cNvPr>
            <p:cNvSpPr/>
            <p:nvPr/>
          </p:nvSpPr>
          <p:spPr>
            <a:xfrm>
              <a:off x="8149355" y="3431214"/>
              <a:ext cx="3056725" cy="276999"/>
            </a:xfrm>
            <a:prstGeom prst="rect">
              <a:avLst/>
            </a:prstGeom>
          </p:spPr>
          <p:txBody>
            <a:bodyPr wrap="square" lIns="0" tIns="0" rIns="0" bIns="0">
              <a:spAutoFit/>
            </a:bodyPr>
            <a:lstStyle/>
            <a:p>
              <a:pPr algn="ctr"/>
              <a:r>
                <a:rPr lang="en-US" b="1" err="1">
                  <a:solidFill>
                    <a:srgbClr val="FFFFFF"/>
                  </a:solidFill>
                  <a:latin typeface="Calibri" panose="020F0502020204030204" pitchFamily="34" charset="0"/>
                  <a:cs typeface="Calibri" panose="020F0502020204030204" pitchFamily="34" charset="0"/>
                </a:rPr>
                <a:t>Ergebnisorientiert</a:t>
              </a:r>
              <a:endParaRPr lang="en-US" b="1">
                <a:solidFill>
                  <a:srgbClr val="FFFFFF"/>
                </a:solidFill>
                <a:latin typeface="Calibri" panose="020F0502020204030204" pitchFamily="34" charset="0"/>
                <a:cs typeface="Calibri" panose="020F0502020204030204" pitchFamily="34" charset="0"/>
              </a:endParaRPr>
            </a:p>
          </p:txBody>
        </p:sp>
      </p:grpSp>
      <p:sp>
        <p:nvSpPr>
          <p:cNvPr id="32" name="Rectangle 9">
            <a:extLst>
              <a:ext uri="{FF2B5EF4-FFF2-40B4-BE49-F238E27FC236}">
                <a16:creationId xmlns:a16="http://schemas.microsoft.com/office/drawing/2014/main" id="{D4D23DF9-406A-1747-A592-51CAA8B676CA}"/>
              </a:ext>
            </a:extLst>
          </p:cNvPr>
          <p:cNvSpPr/>
          <p:nvPr/>
        </p:nvSpPr>
        <p:spPr>
          <a:xfrm>
            <a:off x="4579654" y="2720277"/>
            <a:ext cx="3052041" cy="2737411"/>
          </a:xfrm>
          <a:prstGeom prst="rect">
            <a:avLst/>
          </a:prstGeom>
          <a:gradFill flip="none" rotWithShape="0">
            <a:gsLst>
              <a:gs pos="30000">
                <a:schemeClr val="tx1"/>
              </a:gs>
              <a:gs pos="100000">
                <a:schemeClr val="bg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33" name="Rectangle 10">
            <a:extLst>
              <a:ext uri="{FF2B5EF4-FFF2-40B4-BE49-F238E27FC236}">
                <a16:creationId xmlns:a16="http://schemas.microsoft.com/office/drawing/2014/main" id="{6EBB5ED2-EAF2-214C-BF02-91F87016E556}"/>
              </a:ext>
            </a:extLst>
          </p:cNvPr>
          <p:cNvSpPr/>
          <p:nvPr/>
        </p:nvSpPr>
        <p:spPr>
          <a:xfrm>
            <a:off x="7752100" y="2725478"/>
            <a:ext cx="3052041" cy="27374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36" name="Rectangle 15">
            <a:extLst>
              <a:ext uri="{FF2B5EF4-FFF2-40B4-BE49-F238E27FC236}">
                <a16:creationId xmlns:a16="http://schemas.microsoft.com/office/drawing/2014/main" id="{3568DD9B-10AA-BF48-8A8F-BFAF21EA78EB}"/>
              </a:ext>
            </a:extLst>
          </p:cNvPr>
          <p:cNvSpPr/>
          <p:nvPr/>
        </p:nvSpPr>
        <p:spPr>
          <a:xfrm>
            <a:off x="1407209" y="2725478"/>
            <a:ext cx="3052041" cy="27319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rgbClr val="FFFFFF"/>
              </a:solidFill>
              <a:latin typeface="Calibri" panose="020F0502020204030204" pitchFamily="34" charset="0"/>
              <a:cs typeface="Calibri" panose="020F0502020204030204" pitchFamily="34" charset="0"/>
            </a:endParaRPr>
          </a:p>
        </p:txBody>
      </p:sp>
      <p:sp>
        <p:nvSpPr>
          <p:cNvPr id="37" name="Rechteck 36">
            <a:extLst>
              <a:ext uri="{FF2B5EF4-FFF2-40B4-BE49-F238E27FC236}">
                <a16:creationId xmlns:a16="http://schemas.microsoft.com/office/drawing/2014/main" id="{7CE3499A-9A6C-4E43-8159-825F30C664AD}"/>
              </a:ext>
            </a:extLst>
          </p:cNvPr>
          <p:cNvSpPr/>
          <p:nvPr/>
        </p:nvSpPr>
        <p:spPr>
          <a:xfrm>
            <a:off x="1365484" y="4093818"/>
            <a:ext cx="3056725" cy="1231106"/>
          </a:xfrm>
          <a:prstGeom prst="rect">
            <a:avLst/>
          </a:prstGeom>
        </p:spPr>
        <p:txBody>
          <a:bodyPr wrap="square" lIns="0" tIns="0" rIns="0" bIns="0">
            <a:spAutoFit/>
          </a:bodyPr>
          <a:lstStyle/>
          <a:p>
            <a:pPr marL="228600" algn="ctr"/>
            <a:r>
              <a:rPr lang="de-DE" sz="1600" b="1">
                <a:solidFill>
                  <a:srgbClr val="FFFFFF"/>
                </a:solidFill>
                <a:latin typeface="Calibri" panose="020F0502020204030204" pitchFamily="34" charset="0"/>
                <a:ea typeface="+mn-lt"/>
                <a:cs typeface="Calibri" panose="020F0502020204030204" pitchFamily="34" charset="0"/>
              </a:rPr>
              <a:t>Szenario 1: </a:t>
            </a:r>
            <a:br>
              <a:rPr lang="de-DE" sz="1600" b="1">
                <a:solidFill>
                  <a:srgbClr val="FFFFFF"/>
                </a:solidFill>
                <a:latin typeface="Calibri" panose="020F0502020204030204" pitchFamily="34" charset="0"/>
                <a:ea typeface="+mn-lt"/>
                <a:cs typeface="Calibri" panose="020F0502020204030204" pitchFamily="34" charset="0"/>
              </a:rPr>
            </a:br>
            <a:r>
              <a:rPr lang="de-DE" sz="1600">
                <a:solidFill>
                  <a:srgbClr val="FFFFFF"/>
                </a:solidFill>
                <a:latin typeface="Calibri" panose="020F0502020204030204" pitchFamily="34" charset="0"/>
                <a:ea typeface="+mn-lt"/>
                <a:cs typeface="Calibri" panose="020F0502020204030204" pitchFamily="34" charset="0"/>
              </a:rPr>
              <a:t>Verkauf + Reparatur</a:t>
            </a:r>
          </a:p>
          <a:p>
            <a:pPr marL="228600" algn="ctr"/>
            <a:r>
              <a:rPr lang="de-DE" sz="1600" b="1">
                <a:solidFill>
                  <a:srgbClr val="FFFFFF"/>
                </a:solidFill>
                <a:latin typeface="Calibri" panose="020F0502020204030204" pitchFamily="34" charset="0"/>
                <a:ea typeface="+mn-lt"/>
                <a:cs typeface="Calibri" panose="020F0502020204030204" pitchFamily="34" charset="0"/>
              </a:rPr>
              <a:t>Verkauf </a:t>
            </a:r>
            <a:r>
              <a:rPr lang="de-DE" sz="1600">
                <a:solidFill>
                  <a:srgbClr val="FFFFFF"/>
                </a:solidFill>
                <a:latin typeface="Calibri" panose="020F0502020204030204" pitchFamily="34" charset="0"/>
                <a:ea typeface="+mn-lt"/>
                <a:cs typeface="Calibri" panose="020F0502020204030204" pitchFamily="34" charset="0"/>
              </a:rPr>
              <a:t>von zirkulären Fernsehgeräten</a:t>
            </a:r>
            <a:br>
              <a:rPr lang="en-US" sz="1600">
                <a:solidFill>
                  <a:srgbClr val="FFFFFF"/>
                </a:solidFill>
                <a:latin typeface="Calibri" panose="020F0502020204030204" pitchFamily="34" charset="0"/>
                <a:ea typeface="+mn-lt"/>
                <a:cs typeface="Calibri" panose="020F0502020204030204" pitchFamily="34" charset="0"/>
              </a:rPr>
            </a:br>
            <a:r>
              <a:rPr lang="de-DE" sz="1600" i="1">
                <a:solidFill>
                  <a:srgbClr val="FFFFFF"/>
                </a:solidFill>
                <a:latin typeface="Calibri" panose="020F0502020204030204" pitchFamily="34" charset="0"/>
                <a:ea typeface="+mn-lt"/>
                <a:cs typeface="Calibri" panose="020F0502020204030204" pitchFamily="34" charset="0"/>
              </a:rPr>
              <a:t>plus </a:t>
            </a:r>
            <a:r>
              <a:rPr lang="de-DE" sz="1600">
                <a:solidFill>
                  <a:srgbClr val="FFFFFF"/>
                </a:solidFill>
                <a:latin typeface="Calibri" panose="020F0502020204030204" pitchFamily="34" charset="0"/>
                <a:ea typeface="+mn-lt"/>
                <a:cs typeface="Calibri" panose="020F0502020204030204" pitchFamily="34" charset="0"/>
              </a:rPr>
              <a:t>Reparaturangebote</a:t>
            </a:r>
            <a:endParaRPr lang="en-US" sz="1600">
              <a:solidFill>
                <a:srgbClr val="FFFFFF"/>
              </a:solidFill>
              <a:latin typeface="Calibri" panose="020F0502020204030204" pitchFamily="34" charset="0"/>
              <a:cs typeface="Calibri" panose="020F0502020204030204" pitchFamily="34" charset="0"/>
            </a:endParaRPr>
          </a:p>
        </p:txBody>
      </p:sp>
      <p:sp>
        <p:nvSpPr>
          <p:cNvPr id="38" name="Rechteck 37">
            <a:extLst>
              <a:ext uri="{FF2B5EF4-FFF2-40B4-BE49-F238E27FC236}">
                <a16:creationId xmlns:a16="http://schemas.microsoft.com/office/drawing/2014/main" id="{C9A72122-7091-4449-B2E0-6EB3B1301E75}"/>
              </a:ext>
            </a:extLst>
          </p:cNvPr>
          <p:cNvSpPr/>
          <p:nvPr/>
        </p:nvSpPr>
        <p:spPr>
          <a:xfrm>
            <a:off x="4540271" y="4093818"/>
            <a:ext cx="3056725" cy="1231106"/>
          </a:xfrm>
          <a:prstGeom prst="rect">
            <a:avLst/>
          </a:prstGeom>
        </p:spPr>
        <p:txBody>
          <a:bodyPr wrap="square" lIns="0" tIns="0" rIns="0" bIns="0" anchor="t">
            <a:spAutoFit/>
          </a:bodyPr>
          <a:lstStyle/>
          <a:p>
            <a:pPr algn="ctr"/>
            <a:r>
              <a:rPr lang="de-DE" sz="1600" b="1">
                <a:solidFill>
                  <a:srgbClr val="FFFFFF"/>
                </a:solidFill>
                <a:latin typeface="Calibri"/>
                <a:ea typeface="+mn-lt"/>
                <a:cs typeface="Calibri"/>
              </a:rPr>
              <a:t>Szenario 2:</a:t>
            </a:r>
            <a:br>
              <a:rPr lang="de-DE" sz="1600" b="1">
                <a:latin typeface="Calibri" panose="020F0502020204030204" pitchFamily="34" charset="0"/>
                <a:ea typeface="+mn-lt"/>
                <a:cs typeface="Calibri" panose="020F0502020204030204" pitchFamily="34" charset="0"/>
              </a:rPr>
            </a:br>
            <a:r>
              <a:rPr lang="de-DE" sz="1600" b="1">
                <a:solidFill>
                  <a:srgbClr val="FFFFFF"/>
                </a:solidFill>
                <a:latin typeface="Calibri"/>
                <a:ea typeface="+mn-lt"/>
                <a:cs typeface="Calibri"/>
              </a:rPr>
              <a:t> </a:t>
            </a:r>
            <a:r>
              <a:rPr lang="de-DE" sz="1600">
                <a:solidFill>
                  <a:srgbClr val="FFFFFF"/>
                </a:solidFill>
                <a:latin typeface="Calibri"/>
                <a:ea typeface="+mn-lt"/>
                <a:cs typeface="Calibri"/>
              </a:rPr>
              <a:t>Leasing oder Miete + Service</a:t>
            </a:r>
          </a:p>
          <a:p>
            <a:pPr marL="228600" algn="ctr"/>
            <a:r>
              <a:rPr lang="de-DE" sz="1600" b="1">
                <a:solidFill>
                  <a:srgbClr val="FFFFFF"/>
                </a:solidFill>
                <a:latin typeface="Calibri"/>
                <a:ea typeface="+mn-lt"/>
                <a:cs typeface="Calibri"/>
              </a:rPr>
              <a:t>Verkauf </a:t>
            </a:r>
            <a:r>
              <a:rPr lang="de-DE" sz="1600" b="1">
                <a:solidFill>
                  <a:schemeClr val="bg1"/>
                </a:solidFill>
                <a:latin typeface="Calibri"/>
                <a:ea typeface="+mn-lt"/>
                <a:cs typeface="Calibri"/>
              </a:rPr>
              <a:t>der (zeitlichen) </a:t>
            </a:r>
            <a:r>
              <a:rPr lang="de-DE" sz="1600" b="1">
                <a:solidFill>
                  <a:srgbClr val="FFFFFF"/>
                </a:solidFill>
                <a:latin typeface="Calibri"/>
                <a:ea typeface="+mn-lt"/>
                <a:cs typeface="Calibri"/>
              </a:rPr>
              <a:t>Nutzung</a:t>
            </a:r>
            <a:r>
              <a:rPr lang="de-DE" sz="1600">
                <a:solidFill>
                  <a:srgbClr val="FFFFFF"/>
                </a:solidFill>
                <a:latin typeface="Calibri"/>
                <a:ea typeface="+mn-lt"/>
                <a:cs typeface="Calibri"/>
              </a:rPr>
              <a:t> von Fernsehgeräten</a:t>
            </a:r>
            <a:endParaRPr lang="en-US" sz="1600">
              <a:solidFill>
                <a:srgbClr val="FFFFFF"/>
              </a:solidFill>
              <a:latin typeface="Calibri"/>
              <a:ea typeface="+mn-lt"/>
              <a:cs typeface="Calibri"/>
            </a:endParaRPr>
          </a:p>
          <a:p>
            <a:pPr marL="228600" algn="ctr"/>
            <a:r>
              <a:rPr lang="de-DE" sz="1600" i="1">
                <a:solidFill>
                  <a:srgbClr val="FFFFFF"/>
                </a:solidFill>
                <a:latin typeface="Calibri"/>
                <a:ea typeface="+mn-lt"/>
                <a:cs typeface="Calibri"/>
              </a:rPr>
              <a:t>mithilfe </a:t>
            </a:r>
            <a:r>
              <a:rPr lang="de-DE" sz="1600">
                <a:solidFill>
                  <a:srgbClr val="FFFFFF"/>
                </a:solidFill>
                <a:latin typeface="Calibri"/>
                <a:ea typeface="+mn-lt"/>
                <a:cs typeface="Calibri"/>
              </a:rPr>
              <a:t>von Leasing-Modellen</a:t>
            </a:r>
            <a:endParaRPr lang="en-US" sz="1600">
              <a:solidFill>
                <a:srgbClr val="FFFFFF"/>
              </a:solidFill>
              <a:latin typeface="Calibri"/>
              <a:cs typeface="Calibri"/>
            </a:endParaRPr>
          </a:p>
        </p:txBody>
      </p:sp>
      <p:sp>
        <p:nvSpPr>
          <p:cNvPr id="39" name="Rechteck 38">
            <a:extLst>
              <a:ext uri="{FF2B5EF4-FFF2-40B4-BE49-F238E27FC236}">
                <a16:creationId xmlns:a16="http://schemas.microsoft.com/office/drawing/2014/main" id="{C29B65F2-6F23-4F47-B35C-7529AD2B1435}"/>
              </a:ext>
            </a:extLst>
          </p:cNvPr>
          <p:cNvSpPr/>
          <p:nvPr/>
        </p:nvSpPr>
        <p:spPr>
          <a:xfrm>
            <a:off x="7754595" y="4093818"/>
            <a:ext cx="3056725" cy="1231106"/>
          </a:xfrm>
          <a:prstGeom prst="rect">
            <a:avLst/>
          </a:prstGeom>
        </p:spPr>
        <p:txBody>
          <a:bodyPr wrap="square" lIns="0" tIns="0" rIns="0" bIns="0" anchor="t">
            <a:spAutoFit/>
          </a:bodyPr>
          <a:lstStyle/>
          <a:p>
            <a:pPr algn="ctr"/>
            <a:r>
              <a:rPr lang="de-DE" sz="1600" b="1">
                <a:solidFill>
                  <a:srgbClr val="FFFFFF"/>
                </a:solidFill>
                <a:latin typeface="Calibri"/>
                <a:ea typeface="+mn-lt"/>
                <a:cs typeface="Calibri"/>
              </a:rPr>
              <a:t>Szenario 3:</a:t>
            </a:r>
            <a:br>
              <a:rPr lang="de-DE" sz="1600" b="1">
                <a:latin typeface="Calibri" panose="020F0502020204030204" pitchFamily="34" charset="0"/>
                <a:ea typeface="+mn-lt"/>
                <a:cs typeface="Calibri" panose="020F0502020204030204" pitchFamily="34" charset="0"/>
              </a:rPr>
            </a:br>
            <a:r>
              <a:rPr lang="de-DE" sz="1600">
                <a:solidFill>
                  <a:srgbClr val="FFFFFF"/>
                </a:solidFill>
                <a:latin typeface="Calibri"/>
                <a:ea typeface="+mn-lt"/>
                <a:cs typeface="Calibri"/>
              </a:rPr>
              <a:t>Pay-per-View + Rundum-Service</a:t>
            </a:r>
          </a:p>
          <a:p>
            <a:pPr algn="ctr"/>
            <a:r>
              <a:rPr lang="de-DE" sz="1600" b="1">
                <a:solidFill>
                  <a:schemeClr val="bg1"/>
                </a:solidFill>
                <a:latin typeface="Calibri"/>
                <a:ea typeface="+mn-lt"/>
                <a:cs typeface="Calibri"/>
              </a:rPr>
              <a:t>Verkauf von Entertainment-Leistungen</a:t>
            </a:r>
            <a:r>
              <a:rPr lang="de-DE" sz="1600">
                <a:solidFill>
                  <a:schemeClr val="bg1"/>
                </a:solidFill>
                <a:latin typeface="Calibri"/>
                <a:ea typeface="+mn-lt"/>
                <a:cs typeface="Calibri"/>
              </a:rPr>
              <a:t> (basierend auf Fernseher oder alternativen Endgeräten)</a:t>
            </a:r>
            <a:endParaRPr lang="en-US" sz="1600">
              <a:solidFill>
                <a:schemeClr val="bg1"/>
              </a:solidFill>
              <a:latin typeface="Calibri"/>
              <a:cs typeface="Calibri"/>
            </a:endParaRPr>
          </a:p>
        </p:txBody>
      </p:sp>
      <p:sp>
        <p:nvSpPr>
          <p:cNvPr id="42" name="Textfeld 78">
            <a:extLst>
              <a:ext uri="{FF2B5EF4-FFF2-40B4-BE49-F238E27FC236}">
                <a16:creationId xmlns:a16="http://schemas.microsoft.com/office/drawing/2014/main" id="{F9C5F054-3B3E-1E44-8843-E1BEEBDD8137}"/>
              </a:ext>
            </a:extLst>
          </p:cNvPr>
          <p:cNvSpPr txBox="1"/>
          <p:nvPr/>
        </p:nvSpPr>
        <p:spPr bwMode="auto">
          <a:xfrm>
            <a:off x="1407163" y="5507843"/>
            <a:ext cx="30567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p>
            <a:pPr algn="ctr" defTabSz="609585">
              <a:buSzPct val="100000"/>
            </a:pPr>
            <a:r>
              <a:rPr lang="de-DE" sz="1600" b="1">
                <a:latin typeface="Calibri"/>
                <a:cs typeface="Calibri"/>
              </a:rPr>
              <a:t>Primäre Rolle </a:t>
            </a:r>
            <a:br>
              <a:rPr lang="de-DE" sz="1600" b="1">
                <a:latin typeface="Calibri" panose="020F0502020204030204" pitchFamily="34" charset="0"/>
                <a:cs typeface="Calibri" panose="020F0502020204030204" pitchFamily="34" charset="0"/>
              </a:rPr>
            </a:br>
            <a:r>
              <a:rPr lang="de-DE" sz="1600">
                <a:latin typeface="Calibri"/>
                <a:cs typeface="Calibri"/>
              </a:rPr>
              <a:t>Hersteller</a:t>
            </a:r>
            <a:endParaRPr lang="de-DE" sz="1600">
              <a:latin typeface="Calibri" panose="020F0502020204030204" pitchFamily="34" charset="0"/>
              <a:cs typeface="Calibri" panose="020F0502020204030204" pitchFamily="34" charset="0"/>
            </a:endParaRPr>
          </a:p>
        </p:txBody>
      </p:sp>
      <p:sp>
        <p:nvSpPr>
          <p:cNvPr id="47" name="Textfeld 78">
            <a:extLst>
              <a:ext uri="{FF2B5EF4-FFF2-40B4-BE49-F238E27FC236}">
                <a16:creationId xmlns:a16="http://schemas.microsoft.com/office/drawing/2014/main" id="{00D52BB3-685E-CF47-8A0F-4E2D38AEC594}"/>
              </a:ext>
            </a:extLst>
          </p:cNvPr>
          <p:cNvSpPr txBox="1"/>
          <p:nvPr/>
        </p:nvSpPr>
        <p:spPr bwMode="auto">
          <a:xfrm>
            <a:off x="4581950" y="5507843"/>
            <a:ext cx="306551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p>
            <a:pPr algn="ctr" defTabSz="609585">
              <a:buSzPct val="100000"/>
            </a:pPr>
            <a:r>
              <a:rPr lang="de-DE" sz="1600" b="1" dirty="0">
                <a:latin typeface="Calibri"/>
                <a:cs typeface="Calibri"/>
              </a:rPr>
              <a:t>Primäre Rolle</a:t>
            </a:r>
            <a:endParaRPr lang="de-DE" sz="1600" b="1" dirty="0">
              <a:latin typeface="Calibri" panose="020F0502020204030204" pitchFamily="34" charset="0"/>
              <a:cs typeface="Calibri" panose="020F0502020204030204" pitchFamily="34" charset="0"/>
            </a:endParaRPr>
          </a:p>
          <a:p>
            <a:pPr algn="ctr" defTabSz="609585">
              <a:buSzPct val="100000"/>
            </a:pPr>
            <a:r>
              <a:rPr lang="de-DE" sz="1600" dirty="0">
                <a:latin typeface="Calibri"/>
                <a:cs typeface="Calibri"/>
              </a:rPr>
              <a:t>Einzelhändler</a:t>
            </a:r>
            <a:endParaRPr lang="de-DE" sz="1600" b="1" dirty="0">
              <a:latin typeface="Calibri"/>
              <a:cs typeface="Calibri"/>
            </a:endParaRPr>
          </a:p>
        </p:txBody>
      </p:sp>
      <p:sp>
        <p:nvSpPr>
          <p:cNvPr id="55" name="Textfeld 78">
            <a:extLst>
              <a:ext uri="{FF2B5EF4-FFF2-40B4-BE49-F238E27FC236}">
                <a16:creationId xmlns:a16="http://schemas.microsoft.com/office/drawing/2014/main" id="{37B9D8DE-0A23-D44C-AF29-33F3AF4C02A0}"/>
              </a:ext>
            </a:extLst>
          </p:cNvPr>
          <p:cNvSpPr txBox="1"/>
          <p:nvPr/>
        </p:nvSpPr>
        <p:spPr bwMode="auto">
          <a:xfrm>
            <a:off x="7761829" y="5507843"/>
            <a:ext cx="30580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p>
            <a:pPr algn="ctr" defTabSz="609585"/>
            <a:r>
              <a:rPr lang="de-DE" sz="1600" b="1">
                <a:latin typeface="Calibri"/>
                <a:cs typeface="Calibri"/>
              </a:rPr>
              <a:t>Primäre Rolle</a:t>
            </a:r>
            <a:br>
              <a:rPr lang="de-DE" sz="1600" b="1">
                <a:latin typeface="Calibri" panose="020F0502020204030204" pitchFamily="34" charset="0"/>
                <a:cs typeface="Calibri" panose="020F0502020204030204" pitchFamily="34" charset="0"/>
              </a:rPr>
            </a:br>
            <a:r>
              <a:rPr lang="de-DE" sz="1600">
                <a:latin typeface="Calibri"/>
                <a:cs typeface="Calibri"/>
              </a:rPr>
              <a:t>Content-Anbieter</a:t>
            </a:r>
            <a:endParaRPr lang="de-DE" sz="1600">
              <a:latin typeface="Calibri" panose="020F0502020204030204" pitchFamily="34" charset="0"/>
              <a:cs typeface="Calibri" panose="020F0502020204030204" pitchFamily="34" charset="0"/>
            </a:endParaRPr>
          </a:p>
        </p:txBody>
      </p:sp>
      <p:sp>
        <p:nvSpPr>
          <p:cNvPr id="68" name="Rechteck 67">
            <a:extLst>
              <a:ext uri="{FF2B5EF4-FFF2-40B4-BE49-F238E27FC236}">
                <a16:creationId xmlns:a16="http://schemas.microsoft.com/office/drawing/2014/main" id="{0A110D90-9BB1-3542-914B-E5DA5B62DC5B}"/>
              </a:ext>
            </a:extLst>
          </p:cNvPr>
          <p:cNvSpPr/>
          <p:nvPr/>
        </p:nvSpPr>
        <p:spPr>
          <a:xfrm>
            <a:off x="295849" y="1160591"/>
            <a:ext cx="11591925" cy="5149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Fußzeilenplatzhalter 3">
            <a:extLst>
              <a:ext uri="{FF2B5EF4-FFF2-40B4-BE49-F238E27FC236}">
                <a16:creationId xmlns:a16="http://schemas.microsoft.com/office/drawing/2014/main" id="{DD56FA9C-62EC-1444-9E75-C06B9D87CF78}"/>
              </a:ext>
            </a:extLst>
          </p:cNvPr>
          <p:cNvSpPr>
            <a:spLocks noGrp="1"/>
          </p:cNvSpPr>
          <p:nvPr>
            <p:ph type="ftr" sz="quarter" idx="11"/>
          </p:nvPr>
        </p:nvSpPr>
        <p:spPr>
          <a:xfrm>
            <a:off x="4048274" y="6414953"/>
            <a:ext cx="4114800" cy="365125"/>
          </a:xfrm>
        </p:spPr>
        <p:txBody>
          <a:bodyPr/>
          <a:lstStyle/>
          <a:p>
            <a:r>
              <a:rPr lang="de-DE" dirty="0"/>
              <a:t>Einführung in die Circular Economy</a:t>
            </a:r>
          </a:p>
        </p:txBody>
      </p:sp>
      <p:sp>
        <p:nvSpPr>
          <p:cNvPr id="21" name="Rechteck 20">
            <a:extLst>
              <a:ext uri="{FF2B5EF4-FFF2-40B4-BE49-F238E27FC236}">
                <a16:creationId xmlns:a16="http://schemas.microsoft.com/office/drawing/2014/main" id="{D3437374-C98A-974A-9883-BFCE69FAFC12}"/>
              </a:ext>
            </a:extLst>
          </p:cNvPr>
          <p:cNvSpPr/>
          <p:nvPr/>
        </p:nvSpPr>
        <p:spPr>
          <a:xfrm>
            <a:off x="295849" y="1452968"/>
            <a:ext cx="1175835" cy="338554"/>
          </a:xfrm>
          <a:prstGeom prst="rect">
            <a:avLst/>
          </a:prstGeom>
        </p:spPr>
        <p:txBody>
          <a:bodyPr wrap="none" lIns="91440" tIns="45720" rIns="91440" bIns="45720" anchor="t">
            <a:spAutoFit/>
          </a:bodyPr>
          <a:lstStyle/>
          <a:p>
            <a:r>
              <a:rPr lang="en-US" sz="1600" b="1" dirty="0" err="1">
                <a:latin typeface="Calibri"/>
                <a:cs typeface="Calibri"/>
              </a:rPr>
              <a:t>Servicegrad</a:t>
            </a:r>
            <a:endParaRPr lang="de-DE" sz="1600" dirty="0">
              <a:latin typeface="Calibri"/>
              <a:cs typeface="Calibri"/>
            </a:endParaRPr>
          </a:p>
        </p:txBody>
      </p:sp>
      <p:pic>
        <p:nvPicPr>
          <p:cNvPr id="3" name="Grafik 3">
            <a:extLst>
              <a:ext uri="{FF2B5EF4-FFF2-40B4-BE49-F238E27FC236}">
                <a16:creationId xmlns:a16="http://schemas.microsoft.com/office/drawing/2014/main" id="{77970AB0-F7FC-55CE-1F0F-02297BEB74B0}"/>
              </a:ext>
            </a:extLst>
          </p:cNvPr>
          <p:cNvPicPr>
            <a:picLocks noChangeAspect="1"/>
          </p:cNvPicPr>
          <p:nvPr/>
        </p:nvPicPr>
        <p:blipFill rotWithShape="1">
          <a:blip r:embed="rId3"/>
          <a:srcRect t="39216" b="15686"/>
          <a:stretch/>
        </p:blipFill>
        <p:spPr>
          <a:xfrm>
            <a:off x="1666992" y="1400610"/>
            <a:ext cx="2619244" cy="444148"/>
          </a:xfrm>
          <a:prstGeom prst="rect">
            <a:avLst/>
          </a:prstGeom>
        </p:spPr>
      </p:pic>
      <p:pic>
        <p:nvPicPr>
          <p:cNvPr id="4" name="Grafik 4">
            <a:extLst>
              <a:ext uri="{FF2B5EF4-FFF2-40B4-BE49-F238E27FC236}">
                <a16:creationId xmlns:a16="http://schemas.microsoft.com/office/drawing/2014/main" id="{260E816A-5A8C-58F3-ABBC-441273BAD935}"/>
              </a:ext>
            </a:extLst>
          </p:cNvPr>
          <p:cNvPicPr>
            <a:picLocks noChangeAspect="1"/>
          </p:cNvPicPr>
          <p:nvPr/>
        </p:nvPicPr>
        <p:blipFill rotWithShape="1">
          <a:blip r:embed="rId4"/>
          <a:srcRect r="-364" b="12281"/>
          <a:stretch/>
        </p:blipFill>
        <p:spPr>
          <a:xfrm>
            <a:off x="4809066" y="1371535"/>
            <a:ext cx="2536259" cy="474861"/>
          </a:xfrm>
          <a:prstGeom prst="rect">
            <a:avLst/>
          </a:prstGeom>
        </p:spPr>
      </p:pic>
      <p:pic>
        <p:nvPicPr>
          <p:cNvPr id="5" name="Grafik 5">
            <a:extLst>
              <a:ext uri="{FF2B5EF4-FFF2-40B4-BE49-F238E27FC236}">
                <a16:creationId xmlns:a16="http://schemas.microsoft.com/office/drawing/2014/main" id="{FB2AAF28-2526-7F9C-0A31-AD5A4A305864}"/>
              </a:ext>
            </a:extLst>
          </p:cNvPr>
          <p:cNvPicPr>
            <a:picLocks noChangeAspect="1"/>
          </p:cNvPicPr>
          <p:nvPr/>
        </p:nvPicPr>
        <p:blipFill rotWithShape="1">
          <a:blip r:embed="rId5"/>
          <a:srcRect t="10401" r="-344" b="12179"/>
          <a:stretch/>
        </p:blipFill>
        <p:spPr>
          <a:xfrm>
            <a:off x="7979363" y="1400610"/>
            <a:ext cx="2752628" cy="446172"/>
          </a:xfrm>
          <a:prstGeom prst="rect">
            <a:avLst/>
          </a:prstGeom>
        </p:spPr>
      </p:pic>
      <p:sp>
        <p:nvSpPr>
          <p:cNvPr id="6" name="TextBox 3">
            <a:extLst>
              <a:ext uri="{FF2B5EF4-FFF2-40B4-BE49-F238E27FC236}">
                <a16:creationId xmlns:a16="http://schemas.microsoft.com/office/drawing/2014/main" id="{79702BF2-5138-0316-C9D2-084F462FC418}"/>
              </a:ext>
            </a:extLst>
          </p:cNvPr>
          <p:cNvSpPr txBox="1"/>
          <p:nvPr/>
        </p:nvSpPr>
        <p:spPr>
          <a:xfrm>
            <a:off x="304226" y="6079501"/>
            <a:ext cx="728518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 Circular Economy Initiative Deutschland (2021): „Zirkuläre Geschäftsmodelle: Barrieren überwinden, Potenziale freisetzen“</a:t>
            </a:r>
          </a:p>
        </p:txBody>
      </p:sp>
      <p:pic>
        <p:nvPicPr>
          <p:cNvPr id="14" name="Grafik 13">
            <a:extLst>
              <a:ext uri="{FF2B5EF4-FFF2-40B4-BE49-F238E27FC236}">
                <a16:creationId xmlns:a16="http://schemas.microsoft.com/office/drawing/2014/main" id="{2C7218AD-5F90-9F36-63D5-D5B3475288C2}"/>
              </a:ext>
            </a:extLst>
          </p:cNvPr>
          <p:cNvPicPr>
            <a:picLocks noChangeAspect="1"/>
          </p:cNvPicPr>
          <p:nvPr/>
        </p:nvPicPr>
        <p:blipFill>
          <a:blip r:embed="rId6"/>
          <a:stretch>
            <a:fillRect/>
          </a:stretch>
        </p:blipFill>
        <p:spPr>
          <a:xfrm>
            <a:off x="2435114" y="2992267"/>
            <a:ext cx="982791" cy="982791"/>
          </a:xfrm>
          <a:prstGeom prst="rect">
            <a:avLst/>
          </a:prstGeom>
        </p:spPr>
      </p:pic>
      <p:pic>
        <p:nvPicPr>
          <p:cNvPr id="16" name="Grafik 15">
            <a:extLst>
              <a:ext uri="{FF2B5EF4-FFF2-40B4-BE49-F238E27FC236}">
                <a16:creationId xmlns:a16="http://schemas.microsoft.com/office/drawing/2014/main" id="{60415ED8-79A0-5F3B-45CA-20F8EAA44E30}"/>
              </a:ext>
            </a:extLst>
          </p:cNvPr>
          <p:cNvPicPr>
            <a:picLocks noChangeAspect="1"/>
          </p:cNvPicPr>
          <p:nvPr/>
        </p:nvPicPr>
        <p:blipFill>
          <a:blip r:embed="rId7"/>
          <a:stretch>
            <a:fillRect/>
          </a:stretch>
        </p:blipFill>
        <p:spPr>
          <a:xfrm>
            <a:off x="2732550" y="3226361"/>
            <a:ext cx="387918" cy="387918"/>
          </a:xfrm>
          <a:prstGeom prst="rect">
            <a:avLst/>
          </a:prstGeom>
        </p:spPr>
      </p:pic>
      <p:pic>
        <p:nvPicPr>
          <p:cNvPr id="18" name="Grafik 17">
            <a:extLst>
              <a:ext uri="{FF2B5EF4-FFF2-40B4-BE49-F238E27FC236}">
                <a16:creationId xmlns:a16="http://schemas.microsoft.com/office/drawing/2014/main" id="{1FA6EA12-D0A5-A4DE-D1D8-4D5783A7B5B3}"/>
              </a:ext>
            </a:extLst>
          </p:cNvPr>
          <p:cNvPicPr>
            <a:picLocks noChangeAspect="1"/>
          </p:cNvPicPr>
          <p:nvPr/>
        </p:nvPicPr>
        <p:blipFill>
          <a:blip r:embed="rId8"/>
          <a:stretch>
            <a:fillRect/>
          </a:stretch>
        </p:blipFill>
        <p:spPr>
          <a:xfrm>
            <a:off x="3547543" y="3208791"/>
            <a:ext cx="445552" cy="445552"/>
          </a:xfrm>
          <a:prstGeom prst="rect">
            <a:avLst/>
          </a:prstGeom>
        </p:spPr>
      </p:pic>
      <p:pic>
        <p:nvPicPr>
          <p:cNvPr id="24" name="Grafik 23">
            <a:extLst>
              <a:ext uri="{FF2B5EF4-FFF2-40B4-BE49-F238E27FC236}">
                <a16:creationId xmlns:a16="http://schemas.microsoft.com/office/drawing/2014/main" id="{3F0D0AD2-63F5-EB61-BE6B-41C908E62E69}"/>
              </a:ext>
            </a:extLst>
          </p:cNvPr>
          <p:cNvPicPr>
            <a:picLocks noChangeAspect="1"/>
          </p:cNvPicPr>
          <p:nvPr/>
        </p:nvPicPr>
        <p:blipFill>
          <a:blip r:embed="rId6"/>
          <a:stretch>
            <a:fillRect/>
          </a:stretch>
        </p:blipFill>
        <p:spPr>
          <a:xfrm>
            <a:off x="9876693" y="3513389"/>
            <a:ext cx="411079" cy="411079"/>
          </a:xfrm>
          <a:prstGeom prst="rect">
            <a:avLst/>
          </a:prstGeom>
        </p:spPr>
      </p:pic>
      <p:pic>
        <p:nvPicPr>
          <p:cNvPr id="29" name="Grafik 28">
            <a:extLst>
              <a:ext uri="{FF2B5EF4-FFF2-40B4-BE49-F238E27FC236}">
                <a16:creationId xmlns:a16="http://schemas.microsoft.com/office/drawing/2014/main" id="{F9CD6951-262B-5BDF-750A-8948354EA396}"/>
              </a:ext>
            </a:extLst>
          </p:cNvPr>
          <p:cNvPicPr>
            <a:picLocks noChangeAspect="1"/>
          </p:cNvPicPr>
          <p:nvPr/>
        </p:nvPicPr>
        <p:blipFill>
          <a:blip r:embed="rId9"/>
          <a:stretch>
            <a:fillRect/>
          </a:stretch>
        </p:blipFill>
        <p:spPr>
          <a:xfrm>
            <a:off x="9857460" y="3128300"/>
            <a:ext cx="425229" cy="425229"/>
          </a:xfrm>
          <a:prstGeom prst="rect">
            <a:avLst/>
          </a:prstGeom>
        </p:spPr>
      </p:pic>
      <p:pic>
        <p:nvPicPr>
          <p:cNvPr id="35" name="Grafik 34">
            <a:extLst>
              <a:ext uri="{FF2B5EF4-FFF2-40B4-BE49-F238E27FC236}">
                <a16:creationId xmlns:a16="http://schemas.microsoft.com/office/drawing/2014/main" id="{A135C3E1-D5AA-66D8-1F10-504892EB9325}"/>
              </a:ext>
            </a:extLst>
          </p:cNvPr>
          <p:cNvPicPr>
            <a:picLocks noChangeAspect="1"/>
          </p:cNvPicPr>
          <p:nvPr/>
        </p:nvPicPr>
        <p:blipFill>
          <a:blip r:embed="rId7"/>
          <a:stretch>
            <a:fillRect/>
          </a:stretch>
        </p:blipFill>
        <p:spPr>
          <a:xfrm>
            <a:off x="9994482" y="3606339"/>
            <a:ext cx="172030" cy="172030"/>
          </a:xfrm>
          <a:prstGeom prst="rect">
            <a:avLst/>
          </a:prstGeom>
        </p:spPr>
      </p:pic>
      <p:pic>
        <p:nvPicPr>
          <p:cNvPr id="50" name="Grafik 49">
            <a:extLst>
              <a:ext uri="{FF2B5EF4-FFF2-40B4-BE49-F238E27FC236}">
                <a16:creationId xmlns:a16="http://schemas.microsoft.com/office/drawing/2014/main" id="{0612969A-A5FC-B77D-A59A-172B0D9691CD}"/>
              </a:ext>
            </a:extLst>
          </p:cNvPr>
          <p:cNvPicPr>
            <a:picLocks noChangeAspect="1"/>
          </p:cNvPicPr>
          <p:nvPr/>
        </p:nvPicPr>
        <p:blipFill>
          <a:blip r:embed="rId10"/>
          <a:stretch>
            <a:fillRect/>
          </a:stretch>
        </p:blipFill>
        <p:spPr>
          <a:xfrm>
            <a:off x="8777102" y="2986771"/>
            <a:ext cx="931745" cy="931745"/>
          </a:xfrm>
          <a:prstGeom prst="rect">
            <a:avLst/>
          </a:prstGeom>
        </p:spPr>
      </p:pic>
      <p:pic>
        <p:nvPicPr>
          <p:cNvPr id="34" name="Grafik 33">
            <a:extLst>
              <a:ext uri="{FF2B5EF4-FFF2-40B4-BE49-F238E27FC236}">
                <a16:creationId xmlns:a16="http://schemas.microsoft.com/office/drawing/2014/main" id="{B637F388-AA0A-4F0F-CBB4-946015ADDB48}"/>
              </a:ext>
            </a:extLst>
          </p:cNvPr>
          <p:cNvPicPr>
            <a:picLocks noChangeAspect="1"/>
          </p:cNvPicPr>
          <p:nvPr/>
        </p:nvPicPr>
        <p:blipFill rotWithShape="1">
          <a:blip r:embed="rId11"/>
          <a:srcRect l="39893" t="20047" r="11138" b="16711"/>
          <a:stretch/>
        </p:blipFill>
        <p:spPr>
          <a:xfrm>
            <a:off x="8988846" y="3147487"/>
            <a:ext cx="530243" cy="684810"/>
          </a:xfrm>
          <a:prstGeom prst="rect">
            <a:avLst/>
          </a:prstGeom>
        </p:spPr>
      </p:pic>
      <p:sp>
        <p:nvSpPr>
          <p:cNvPr id="17" name="Textfeld 16">
            <a:extLst>
              <a:ext uri="{FF2B5EF4-FFF2-40B4-BE49-F238E27FC236}">
                <a16:creationId xmlns:a16="http://schemas.microsoft.com/office/drawing/2014/main" id="{BC498143-6A55-C331-CF31-D42B3DBFCC54}"/>
              </a:ext>
            </a:extLst>
          </p:cNvPr>
          <p:cNvSpPr txBox="1"/>
          <p:nvPr/>
        </p:nvSpPr>
        <p:spPr>
          <a:xfrm>
            <a:off x="9696881" y="3002399"/>
            <a:ext cx="585808" cy="230832"/>
          </a:xfrm>
          <a:prstGeom prst="rect">
            <a:avLst/>
          </a:prstGeom>
          <a:noFill/>
        </p:spPr>
        <p:txBody>
          <a:bodyPr wrap="square">
            <a:spAutoFit/>
          </a:bodyPr>
          <a:lstStyle/>
          <a:p>
            <a:r>
              <a:rPr lang="de-DE" sz="900">
                <a:solidFill>
                  <a:srgbClr val="FFFFFF"/>
                </a:solidFill>
                <a:latin typeface="Calibri"/>
                <a:ea typeface="+mn-lt"/>
                <a:cs typeface="Calibri"/>
              </a:rPr>
              <a:t>incl.</a:t>
            </a:r>
            <a:endParaRPr lang="de-DE" sz="900"/>
          </a:p>
        </p:txBody>
      </p:sp>
      <p:pic>
        <p:nvPicPr>
          <p:cNvPr id="22" name="Grafik 21">
            <a:extLst>
              <a:ext uri="{FF2B5EF4-FFF2-40B4-BE49-F238E27FC236}">
                <a16:creationId xmlns:a16="http://schemas.microsoft.com/office/drawing/2014/main" id="{6A06AE75-57F6-3883-C1F7-559EF65DA6EB}"/>
              </a:ext>
            </a:extLst>
          </p:cNvPr>
          <p:cNvPicPr>
            <a:picLocks noChangeAspect="1"/>
          </p:cNvPicPr>
          <p:nvPr/>
        </p:nvPicPr>
        <p:blipFill>
          <a:blip r:embed="rId10"/>
          <a:stretch>
            <a:fillRect/>
          </a:stretch>
        </p:blipFill>
        <p:spPr>
          <a:xfrm>
            <a:off x="5680777" y="2981258"/>
            <a:ext cx="931745" cy="931745"/>
          </a:xfrm>
          <a:prstGeom prst="rect">
            <a:avLst/>
          </a:prstGeom>
        </p:spPr>
      </p:pic>
      <p:pic>
        <p:nvPicPr>
          <p:cNvPr id="11" name="Grafik 10">
            <a:extLst>
              <a:ext uri="{FF2B5EF4-FFF2-40B4-BE49-F238E27FC236}">
                <a16:creationId xmlns:a16="http://schemas.microsoft.com/office/drawing/2014/main" id="{2DF125F7-FAEC-42BD-E7F5-372A0C942EB5}"/>
              </a:ext>
            </a:extLst>
          </p:cNvPr>
          <p:cNvPicPr>
            <a:picLocks noChangeAspect="1"/>
          </p:cNvPicPr>
          <p:nvPr/>
        </p:nvPicPr>
        <p:blipFill>
          <a:blip r:embed="rId6"/>
          <a:stretch>
            <a:fillRect/>
          </a:stretch>
        </p:blipFill>
        <p:spPr>
          <a:xfrm>
            <a:off x="5864315" y="3239228"/>
            <a:ext cx="549003" cy="549003"/>
          </a:xfrm>
          <a:prstGeom prst="rect">
            <a:avLst/>
          </a:prstGeom>
        </p:spPr>
      </p:pic>
      <p:pic>
        <p:nvPicPr>
          <p:cNvPr id="13" name="Grafik 12">
            <a:extLst>
              <a:ext uri="{FF2B5EF4-FFF2-40B4-BE49-F238E27FC236}">
                <a16:creationId xmlns:a16="http://schemas.microsoft.com/office/drawing/2014/main" id="{CA04559A-B008-6CA3-FCC6-90AA71A41E16}"/>
              </a:ext>
            </a:extLst>
          </p:cNvPr>
          <p:cNvPicPr>
            <a:picLocks noChangeAspect="1"/>
          </p:cNvPicPr>
          <p:nvPr/>
        </p:nvPicPr>
        <p:blipFill>
          <a:blip r:embed="rId7"/>
          <a:stretch>
            <a:fillRect/>
          </a:stretch>
        </p:blipFill>
        <p:spPr>
          <a:xfrm>
            <a:off x="6019989" y="3361475"/>
            <a:ext cx="237654" cy="237654"/>
          </a:xfrm>
          <a:prstGeom prst="rect">
            <a:avLst/>
          </a:prstGeom>
        </p:spPr>
      </p:pic>
      <p:pic>
        <p:nvPicPr>
          <p:cNvPr id="40" name="Grafik 39">
            <a:extLst>
              <a:ext uri="{FF2B5EF4-FFF2-40B4-BE49-F238E27FC236}">
                <a16:creationId xmlns:a16="http://schemas.microsoft.com/office/drawing/2014/main" id="{59368E71-0F3F-EAF3-012A-69A58F276B7A}"/>
              </a:ext>
            </a:extLst>
          </p:cNvPr>
          <p:cNvPicPr>
            <a:picLocks noChangeAspect="1"/>
          </p:cNvPicPr>
          <p:nvPr/>
        </p:nvPicPr>
        <p:blipFill>
          <a:blip r:embed="rId12"/>
          <a:stretch>
            <a:fillRect/>
          </a:stretch>
        </p:blipFill>
        <p:spPr>
          <a:xfrm>
            <a:off x="6704832" y="3282217"/>
            <a:ext cx="424543" cy="424543"/>
          </a:xfrm>
          <a:prstGeom prst="rect">
            <a:avLst/>
          </a:prstGeom>
        </p:spPr>
      </p:pic>
    </p:spTree>
    <p:extLst>
      <p:ext uri="{BB962C8B-B14F-4D97-AF65-F5344CB8AC3E}">
        <p14:creationId xmlns:p14="http://schemas.microsoft.com/office/powerpoint/2010/main" val="798006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
            <a:extLst>
              <a:ext uri="{FF2B5EF4-FFF2-40B4-BE49-F238E27FC236}">
                <a16:creationId xmlns:a16="http://schemas.microsoft.com/office/drawing/2014/main" id="{97554935-309B-7847-9B41-0AD4E88CC6DD}"/>
              </a:ext>
            </a:extLst>
          </p:cNvPr>
          <p:cNvSpPr/>
          <p:nvPr/>
        </p:nvSpPr>
        <p:spPr>
          <a:xfrm>
            <a:off x="-1" y="1"/>
            <a:ext cx="9960430" cy="6857999"/>
          </a:xfrm>
          <a:prstGeom prst="rect">
            <a:avLst/>
          </a:prstGeom>
          <a:solidFill>
            <a:schemeClr val="bg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ontserrat"/>
              <a:ea typeface="+mn-ea"/>
              <a:cs typeface="+mn-cs"/>
            </a:endParaRPr>
          </a:p>
        </p:txBody>
      </p:sp>
      <p:sp>
        <p:nvSpPr>
          <p:cNvPr id="3" name="TextBox 39">
            <a:extLst>
              <a:ext uri="{FF2B5EF4-FFF2-40B4-BE49-F238E27FC236}">
                <a16:creationId xmlns:a16="http://schemas.microsoft.com/office/drawing/2014/main" id="{ED1CECFC-67E8-254E-B02C-3DCD83313C4B}"/>
              </a:ext>
            </a:extLst>
          </p:cNvPr>
          <p:cNvSpPr txBox="1"/>
          <p:nvPr/>
        </p:nvSpPr>
        <p:spPr>
          <a:xfrm>
            <a:off x="-640682" y="0"/>
            <a:ext cx="4009930" cy="3785652"/>
          </a:xfrm>
          <a:prstGeom prst="rect">
            <a:avLst/>
          </a:prstGeom>
          <a:noFill/>
        </p:spPr>
        <p:txBody>
          <a:bodyPr wrap="square" rtlCol="0" anchor="ctr">
            <a:spAutoFit/>
          </a:bodyPr>
          <a:lstStyle/>
          <a:p>
            <a:r>
              <a:rPr lang="en-US" sz="24000" kern="3000" spc="600" dirty="0">
                <a:latin typeface="Calibri" panose="020F0502020204030204" pitchFamily="34" charset="0"/>
                <a:ea typeface="Montserrat Thin" charset="0"/>
                <a:cs typeface="Calibri" panose="020F0502020204030204" pitchFamily="34" charset="0"/>
              </a:rPr>
              <a:t>01</a:t>
            </a:r>
          </a:p>
        </p:txBody>
      </p:sp>
      <p:sp>
        <p:nvSpPr>
          <p:cNvPr id="4" name="TextBox 30">
            <a:extLst>
              <a:ext uri="{FF2B5EF4-FFF2-40B4-BE49-F238E27FC236}">
                <a16:creationId xmlns:a16="http://schemas.microsoft.com/office/drawing/2014/main" id="{14C3AF57-7CC3-2D40-9263-02AC6F7DDD9E}"/>
              </a:ext>
            </a:extLst>
          </p:cNvPr>
          <p:cNvSpPr txBox="1"/>
          <p:nvPr/>
        </p:nvSpPr>
        <p:spPr>
          <a:xfrm>
            <a:off x="3012797" y="2136223"/>
            <a:ext cx="6114874" cy="2785378"/>
          </a:xfrm>
          <a:prstGeom prst="rect">
            <a:avLst/>
          </a:prstGeom>
          <a:noFill/>
        </p:spPr>
        <p:txBody>
          <a:bodyPr wrap="square" rtlCol="0">
            <a:spAutoFit/>
          </a:bodyPr>
          <a:lstStyle/>
          <a:p>
            <a:pPr>
              <a:lnSpc>
                <a:spcPts val="7000"/>
              </a:lnSpc>
            </a:pPr>
            <a:r>
              <a:rPr lang="en-US" sz="6600" dirty="0">
                <a:solidFill>
                  <a:srgbClr val="FFFFFF"/>
                </a:solidFill>
                <a:cs typeface="Calibri" panose="020F0502020204030204" pitchFamily="34" charset="0"/>
              </a:rPr>
              <a:t>Warum braucht es eine Circular Economy? </a:t>
            </a:r>
          </a:p>
        </p:txBody>
      </p:sp>
      <p:pic>
        <p:nvPicPr>
          <p:cNvPr id="5" name="Graphic 154">
            <a:extLst>
              <a:ext uri="{FF2B5EF4-FFF2-40B4-BE49-F238E27FC236}">
                <a16:creationId xmlns:a16="http://schemas.microsoft.com/office/drawing/2014/main" id="{3B647881-3593-7542-9770-B169B50015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16988" y="1444645"/>
            <a:ext cx="1272989" cy="1272989"/>
          </a:xfrm>
          <a:prstGeom prst="rect">
            <a:avLst/>
          </a:prstGeom>
        </p:spPr>
      </p:pic>
    </p:spTree>
    <p:extLst>
      <p:ext uri="{BB962C8B-B14F-4D97-AF65-F5344CB8AC3E}">
        <p14:creationId xmlns:p14="http://schemas.microsoft.com/office/powerpoint/2010/main" val="26430222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
            <a:extLst>
              <a:ext uri="{FF2B5EF4-FFF2-40B4-BE49-F238E27FC236}">
                <a16:creationId xmlns:a16="http://schemas.microsoft.com/office/drawing/2014/main" id="{97554935-309B-7847-9B41-0AD4E88CC6DD}"/>
              </a:ext>
            </a:extLst>
          </p:cNvPr>
          <p:cNvSpPr/>
          <p:nvPr/>
        </p:nvSpPr>
        <p:spPr>
          <a:xfrm>
            <a:off x="-1" y="1"/>
            <a:ext cx="9960430" cy="6857999"/>
          </a:xfrm>
          <a:prstGeom prst="rect">
            <a:avLst/>
          </a:prstGeom>
          <a:solidFill>
            <a:schemeClr val="bg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3" name="TextBox 39">
            <a:extLst>
              <a:ext uri="{FF2B5EF4-FFF2-40B4-BE49-F238E27FC236}">
                <a16:creationId xmlns:a16="http://schemas.microsoft.com/office/drawing/2014/main" id="{ED1CECFC-67E8-254E-B02C-3DCD83313C4B}"/>
              </a:ext>
            </a:extLst>
          </p:cNvPr>
          <p:cNvSpPr txBox="1"/>
          <p:nvPr/>
        </p:nvSpPr>
        <p:spPr>
          <a:xfrm>
            <a:off x="-640682" y="0"/>
            <a:ext cx="4009930" cy="3785652"/>
          </a:xfrm>
          <a:prstGeom prst="rect">
            <a:avLst/>
          </a:prstGeom>
          <a:noFill/>
        </p:spPr>
        <p:txBody>
          <a:bodyPr wrap="square" rtlCol="0" anchor="ctr">
            <a:spAutoFit/>
          </a:bodyPr>
          <a:lstStyle/>
          <a:p>
            <a:r>
              <a:rPr lang="en-US" sz="24000" kern="3000" spc="600">
                <a:latin typeface="Calibri" panose="020F0502020204030204" pitchFamily="34" charset="0"/>
                <a:ea typeface="Montserrat Thin" charset="0"/>
                <a:cs typeface="Calibri" panose="020F0502020204030204" pitchFamily="34" charset="0"/>
              </a:rPr>
              <a:t>05</a:t>
            </a:r>
          </a:p>
        </p:txBody>
      </p:sp>
      <p:sp>
        <p:nvSpPr>
          <p:cNvPr id="6" name="TextBox 30">
            <a:extLst>
              <a:ext uri="{FF2B5EF4-FFF2-40B4-BE49-F238E27FC236}">
                <a16:creationId xmlns:a16="http://schemas.microsoft.com/office/drawing/2014/main" id="{DD81028E-4F83-6A4B-9E7B-7084FB088238}"/>
              </a:ext>
            </a:extLst>
          </p:cNvPr>
          <p:cNvSpPr txBox="1"/>
          <p:nvPr/>
        </p:nvSpPr>
        <p:spPr>
          <a:xfrm>
            <a:off x="3027174" y="2136223"/>
            <a:ext cx="6560572" cy="2785378"/>
          </a:xfrm>
          <a:prstGeom prst="rect">
            <a:avLst/>
          </a:prstGeom>
          <a:noFill/>
        </p:spPr>
        <p:txBody>
          <a:bodyPr wrap="square" lIns="91440" tIns="45720" rIns="91440" bIns="45720" rtlCol="0" anchor="t">
            <a:spAutoFit/>
          </a:bodyPr>
          <a:lstStyle/>
          <a:p>
            <a:pPr>
              <a:lnSpc>
                <a:spcPts val="7000"/>
              </a:lnSpc>
            </a:pPr>
            <a:r>
              <a:rPr lang="en-US" sz="6600" dirty="0" err="1">
                <a:solidFill>
                  <a:srgbClr val="FFFFFF"/>
                </a:solidFill>
                <a:cs typeface="Calibri"/>
              </a:rPr>
              <a:t>Vorstellung</a:t>
            </a:r>
            <a:r>
              <a:rPr lang="en-US" sz="6600" dirty="0">
                <a:solidFill>
                  <a:srgbClr val="FFFFFF"/>
                </a:solidFill>
                <a:cs typeface="Calibri"/>
              </a:rPr>
              <a:t> </a:t>
            </a:r>
            <a:br>
              <a:rPr lang="en-US" sz="6600" dirty="0">
                <a:cs typeface="Calibri" panose="020F0502020204030204" pitchFamily="34" charset="0"/>
              </a:rPr>
            </a:br>
            <a:r>
              <a:rPr lang="en-US" sz="6600" dirty="0">
                <a:solidFill>
                  <a:srgbClr val="FFFFFF"/>
                </a:solidFill>
                <a:cs typeface="Calibri"/>
              </a:rPr>
              <a:t>des </a:t>
            </a:r>
            <a:r>
              <a:rPr lang="en-US" sz="6600" dirty="0" err="1">
                <a:solidFill>
                  <a:srgbClr val="FFFFFF"/>
                </a:solidFill>
                <a:cs typeface="Calibri"/>
              </a:rPr>
              <a:t>Strategiespiels</a:t>
            </a:r>
            <a:endParaRPr lang="en-US" sz="6600" dirty="0" err="1">
              <a:solidFill>
                <a:srgbClr val="FFFFFF"/>
              </a:solidFill>
              <a:cs typeface="Calibri" panose="020F0502020204030204" pitchFamily="34" charset="0"/>
            </a:endParaRPr>
          </a:p>
          <a:p>
            <a:pPr>
              <a:lnSpc>
                <a:spcPts val="7000"/>
              </a:lnSpc>
            </a:pPr>
            <a:endParaRPr lang="en-US" sz="6600" err="1">
              <a:solidFill>
                <a:srgbClr val="FFFFFF"/>
              </a:solidFill>
              <a:cs typeface="Calibri" panose="020F0502020204030204" pitchFamily="34" charset="0"/>
            </a:endParaRPr>
          </a:p>
        </p:txBody>
      </p:sp>
      <p:sp>
        <p:nvSpPr>
          <p:cNvPr id="7" name="Abgerundetes Rechteck 6">
            <a:extLst>
              <a:ext uri="{FF2B5EF4-FFF2-40B4-BE49-F238E27FC236}">
                <a16:creationId xmlns:a16="http://schemas.microsoft.com/office/drawing/2014/main" id="{0A1B62E1-07B6-EF42-9F26-8EF16D330AFA}"/>
              </a:ext>
            </a:extLst>
          </p:cNvPr>
          <p:cNvSpPr/>
          <p:nvPr/>
        </p:nvSpPr>
        <p:spPr>
          <a:xfrm>
            <a:off x="10368028" y="1023249"/>
            <a:ext cx="842634" cy="1298609"/>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Abgerundetes Rechteck 7">
            <a:extLst>
              <a:ext uri="{FF2B5EF4-FFF2-40B4-BE49-F238E27FC236}">
                <a16:creationId xmlns:a16="http://schemas.microsoft.com/office/drawing/2014/main" id="{029C9877-6C58-C24E-AFA0-DA5823637390}"/>
              </a:ext>
            </a:extLst>
          </p:cNvPr>
          <p:cNvSpPr/>
          <p:nvPr/>
        </p:nvSpPr>
        <p:spPr>
          <a:xfrm>
            <a:off x="11008708" y="1319085"/>
            <a:ext cx="842634" cy="1298609"/>
          </a:xfrm>
          <a:prstGeom prst="round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6418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3" name="Inhaltsplatzhalter 2">
            <a:extLst>
              <a:ext uri="{FF2B5EF4-FFF2-40B4-BE49-F238E27FC236}">
                <a16:creationId xmlns:a16="http://schemas.microsoft.com/office/drawing/2014/main" id="{85DDD518-5339-0749-9A66-D8A70B8BDD40}"/>
              </a:ext>
            </a:extLst>
          </p:cNvPr>
          <p:cNvSpPr>
            <a:spLocks noGrp="1"/>
          </p:cNvSpPr>
          <p:nvPr>
            <p:ph idx="1"/>
          </p:nvPr>
        </p:nvSpPr>
        <p:spPr>
          <a:xfrm>
            <a:off x="300038" y="1268412"/>
            <a:ext cx="11580551" cy="1989772"/>
          </a:xfrm>
        </p:spPr>
        <p:txBody>
          <a:bodyPr vert="horz" lIns="0" tIns="0" rIns="0" bIns="0" rtlCol="0" anchor="t">
            <a:noAutofit/>
          </a:bodyPr>
          <a:lstStyle/>
          <a:p>
            <a:pPr marL="0" indent="0">
              <a:buNone/>
            </a:pPr>
            <a:r>
              <a:rPr lang="de-DE" b="1" dirty="0"/>
              <a:t>Inhalte:</a:t>
            </a:r>
            <a:r>
              <a:rPr lang="de-DE" dirty="0"/>
              <a:t> Geschäftsmodelltypologie der CEID AG Zirkuläre Geschäftsmodelle </a:t>
            </a:r>
            <a:endParaRPr lang="en-US" dirty="0">
              <a:cs typeface="Calibri" panose="020F0502020204030204"/>
            </a:endParaRPr>
          </a:p>
          <a:p>
            <a:pPr marL="0" indent="0">
              <a:buNone/>
            </a:pPr>
            <a:r>
              <a:rPr lang="de-DE" b="1" dirty="0"/>
              <a:t>Ziel:</a:t>
            </a:r>
            <a:r>
              <a:rPr lang="de-DE" dirty="0"/>
              <a:t> Möglichst viele deutsche Unternehmen setzen sich mit der Circular Economy auseinander und entwickeln zirkuläre Geschäftsmodelle. </a:t>
            </a:r>
            <a:endParaRPr lang="de-DE" dirty="0">
              <a:cs typeface="Calibri"/>
            </a:endParaRPr>
          </a:p>
          <a:p>
            <a:pPr marL="0" indent="0">
              <a:buNone/>
            </a:pPr>
            <a:endParaRPr lang="de-DE" dirty="0"/>
          </a:p>
          <a:p>
            <a:pPr marL="0" indent="0">
              <a:buNone/>
            </a:pPr>
            <a:r>
              <a:rPr lang="de-DE" b="1" dirty="0"/>
              <a:t>Mithilfe des Strategiespiels sollen Unternehmen:</a:t>
            </a:r>
            <a:endParaRPr lang="de-DE" dirty="0">
              <a:cs typeface="Calibri" panose="020F0502020204030204"/>
            </a:endParaRPr>
          </a:p>
          <a:p>
            <a:pPr marL="0" indent="0">
              <a:buNone/>
            </a:pPr>
            <a:endParaRPr lang="de-DE" dirty="0">
              <a:ea typeface="Calibri" panose="020F0502020204030204"/>
              <a:cs typeface="Calibri"/>
            </a:endParaRPr>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p:txBody>
      </p:sp>
      <p:sp>
        <p:nvSpPr>
          <p:cNvPr id="20" name="Titel 1">
            <a:extLst>
              <a:ext uri="{FF2B5EF4-FFF2-40B4-BE49-F238E27FC236}">
                <a16:creationId xmlns:a16="http://schemas.microsoft.com/office/drawing/2014/main" id="{159638A7-8C6D-7B4B-8F8A-19442BB66CE6}"/>
              </a:ext>
            </a:extLst>
          </p:cNvPr>
          <p:cNvSpPr>
            <a:spLocks noGrp="1"/>
          </p:cNvSpPr>
          <p:nvPr>
            <p:ph type="title"/>
          </p:nvPr>
        </p:nvSpPr>
        <p:spPr>
          <a:xfrm>
            <a:off x="300038" y="272716"/>
            <a:ext cx="11591924" cy="687983"/>
          </a:xfrm>
        </p:spPr>
        <p:txBody>
          <a:bodyPr/>
          <a:lstStyle/>
          <a:p>
            <a:r>
              <a:rPr lang="de-DE" dirty="0">
                <a:cs typeface="Calibri"/>
              </a:rPr>
              <a:t>Die Entwicklung des Strategiespiels </a:t>
            </a:r>
            <a:endParaRPr lang="de-DE" dirty="0"/>
          </a:p>
        </p:txBody>
      </p:sp>
      <p:pic>
        <p:nvPicPr>
          <p:cNvPr id="7" name="Graphic 7" descr="Lupe mit einfarbiger Füllung">
            <a:extLst>
              <a:ext uri="{FF2B5EF4-FFF2-40B4-BE49-F238E27FC236}">
                <a16:creationId xmlns:a16="http://schemas.microsoft.com/office/drawing/2014/main" id="{2AE587CF-BEA9-0EDD-75A6-3EA3000A46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0030" y="4523038"/>
            <a:ext cx="686938" cy="675565"/>
          </a:xfrm>
          <a:prstGeom prst="rect">
            <a:avLst/>
          </a:prstGeom>
        </p:spPr>
      </p:pic>
      <p:pic>
        <p:nvPicPr>
          <p:cNvPr id="8" name="Graphic 8" descr="Pfeil Kreis mit einfarbiger Füllung">
            <a:extLst>
              <a:ext uri="{FF2B5EF4-FFF2-40B4-BE49-F238E27FC236}">
                <a16:creationId xmlns:a16="http://schemas.microsoft.com/office/drawing/2014/main" id="{7265C546-5045-B261-1370-7665F8C822B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0030" y="5346158"/>
            <a:ext cx="686938" cy="675565"/>
          </a:xfrm>
          <a:prstGeom prst="rect">
            <a:avLst/>
          </a:prstGeom>
        </p:spPr>
      </p:pic>
      <p:sp>
        <p:nvSpPr>
          <p:cNvPr id="9" name="TextBox 8">
            <a:extLst>
              <a:ext uri="{FF2B5EF4-FFF2-40B4-BE49-F238E27FC236}">
                <a16:creationId xmlns:a16="http://schemas.microsoft.com/office/drawing/2014/main" id="{A22C2D15-42A9-89ED-807E-F691D296B36D}"/>
              </a:ext>
            </a:extLst>
          </p:cNvPr>
          <p:cNvSpPr txBox="1"/>
          <p:nvPr/>
        </p:nvSpPr>
        <p:spPr>
          <a:xfrm>
            <a:off x="1096371" y="3734937"/>
            <a:ext cx="10784005" cy="22077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spcAft>
                <a:spcPts val="1200"/>
              </a:spcAft>
            </a:pPr>
            <a:r>
              <a:rPr lang="de-DE" sz="2800">
                <a:ea typeface="+mn-lt"/>
                <a:cs typeface="+mn-lt"/>
              </a:rPr>
              <a:t>sich selbstständig über zirkuläre Geschäftsmodelle informieren können,  </a:t>
            </a:r>
          </a:p>
          <a:p>
            <a:pPr>
              <a:lnSpc>
                <a:spcPct val="90000"/>
              </a:lnSpc>
              <a:spcBef>
                <a:spcPts val="1000"/>
              </a:spcBef>
              <a:spcAft>
                <a:spcPts val="1200"/>
              </a:spcAft>
            </a:pPr>
            <a:r>
              <a:rPr lang="de-DE" sz="2800">
                <a:ea typeface="+mn-lt"/>
                <a:cs typeface="+mn-lt"/>
              </a:rPr>
              <a:t>ihr bisheriges Geschäftsmodell auf Basis des neuen Knowhows auf den Prüfstand stellen und</a:t>
            </a:r>
          </a:p>
          <a:p>
            <a:pPr>
              <a:lnSpc>
                <a:spcPct val="90000"/>
              </a:lnSpc>
              <a:spcBef>
                <a:spcPts val="1000"/>
              </a:spcBef>
            </a:pPr>
            <a:r>
              <a:rPr lang="de-DE" sz="2800">
                <a:ea typeface="+mn-lt"/>
                <a:cs typeface="+mn-lt"/>
              </a:rPr>
              <a:t>mögliche zirkuläre Lösungen für ihr Unternehmen finden. </a:t>
            </a:r>
            <a:endParaRPr lang="en-US" sz="2800">
              <a:ea typeface="Calibri"/>
              <a:cs typeface="Calibri"/>
            </a:endParaRPr>
          </a:p>
        </p:txBody>
      </p:sp>
      <p:pic>
        <p:nvPicPr>
          <p:cNvPr id="10" name="Graphic 10" descr="Gruppenbrainstorming mit einfarbiger Füllung">
            <a:extLst>
              <a:ext uri="{FF2B5EF4-FFF2-40B4-BE49-F238E27FC236}">
                <a16:creationId xmlns:a16="http://schemas.microsoft.com/office/drawing/2014/main" id="{6C0AD710-D0C7-1225-8DFD-6B5048AFC51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0030" y="3699918"/>
            <a:ext cx="686938" cy="675565"/>
          </a:xfrm>
          <a:prstGeom prst="rect">
            <a:avLst/>
          </a:prstGeom>
        </p:spPr>
      </p:pic>
    </p:spTree>
    <p:extLst>
      <p:ext uri="{BB962C8B-B14F-4D97-AF65-F5344CB8AC3E}">
        <p14:creationId xmlns:p14="http://schemas.microsoft.com/office/powerpoint/2010/main" val="3020337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a:extLst>
              <a:ext uri="{FF2B5EF4-FFF2-40B4-BE49-F238E27FC236}">
                <a16:creationId xmlns:a16="http://schemas.microsoft.com/office/drawing/2014/main" id="{16544C7F-C29E-415E-F4F6-CD7A77D98ACC}"/>
              </a:ext>
            </a:extLst>
          </p:cNvPr>
          <p:cNvPicPr>
            <a:picLocks noChangeAspect="1"/>
          </p:cNvPicPr>
          <p:nvPr/>
        </p:nvPicPr>
        <p:blipFill>
          <a:blip r:embed="rId3"/>
          <a:stretch>
            <a:fillRect/>
          </a:stretch>
        </p:blipFill>
        <p:spPr>
          <a:xfrm>
            <a:off x="5472023" y="2384787"/>
            <a:ext cx="1449238" cy="2045293"/>
          </a:xfrm>
          <a:prstGeom prst="rect">
            <a:avLst/>
          </a:prstGeom>
        </p:spPr>
      </p:pic>
      <p:pic>
        <p:nvPicPr>
          <p:cNvPr id="9" name="Picture 9">
            <a:extLst>
              <a:ext uri="{FF2B5EF4-FFF2-40B4-BE49-F238E27FC236}">
                <a16:creationId xmlns:a16="http://schemas.microsoft.com/office/drawing/2014/main" id="{036FA0F4-7584-48D3-F824-803357858B76}"/>
              </a:ext>
            </a:extLst>
          </p:cNvPr>
          <p:cNvPicPr>
            <a:picLocks noChangeAspect="1"/>
          </p:cNvPicPr>
          <p:nvPr/>
        </p:nvPicPr>
        <p:blipFill>
          <a:blip r:embed="rId4"/>
          <a:stretch>
            <a:fillRect/>
          </a:stretch>
        </p:blipFill>
        <p:spPr>
          <a:xfrm>
            <a:off x="7801155" y="2380550"/>
            <a:ext cx="1449239" cy="2053769"/>
          </a:xfrm>
          <a:prstGeom prst="rect">
            <a:avLst/>
          </a:prstGeom>
        </p:spPr>
      </p:pic>
      <p:pic>
        <p:nvPicPr>
          <p:cNvPr id="8" name="Picture 8">
            <a:extLst>
              <a:ext uri="{FF2B5EF4-FFF2-40B4-BE49-F238E27FC236}">
                <a16:creationId xmlns:a16="http://schemas.microsoft.com/office/drawing/2014/main" id="{060869D3-9FE1-AF8C-EE81-88EF7756E503}"/>
              </a:ext>
            </a:extLst>
          </p:cNvPr>
          <p:cNvPicPr>
            <a:picLocks noChangeAspect="1"/>
          </p:cNvPicPr>
          <p:nvPr/>
        </p:nvPicPr>
        <p:blipFill>
          <a:blip r:embed="rId5"/>
          <a:stretch>
            <a:fillRect/>
          </a:stretch>
        </p:blipFill>
        <p:spPr>
          <a:xfrm>
            <a:off x="10159042" y="2385715"/>
            <a:ext cx="1449239" cy="2043439"/>
          </a:xfrm>
          <a:prstGeom prst="rect">
            <a:avLst/>
          </a:prstGeom>
        </p:spPr>
      </p:pic>
      <p:pic>
        <p:nvPicPr>
          <p:cNvPr id="3" name="Picture 6">
            <a:extLst>
              <a:ext uri="{FF2B5EF4-FFF2-40B4-BE49-F238E27FC236}">
                <a16:creationId xmlns:a16="http://schemas.microsoft.com/office/drawing/2014/main" id="{C773BF34-7B15-A297-770A-5FC0EDCA3428}"/>
              </a:ext>
            </a:extLst>
          </p:cNvPr>
          <p:cNvPicPr>
            <a:picLocks noChangeAspect="1"/>
          </p:cNvPicPr>
          <p:nvPr/>
        </p:nvPicPr>
        <p:blipFill>
          <a:blip r:embed="rId6"/>
          <a:stretch>
            <a:fillRect/>
          </a:stretch>
        </p:blipFill>
        <p:spPr>
          <a:xfrm>
            <a:off x="3114136" y="2380204"/>
            <a:ext cx="1449238" cy="2054461"/>
          </a:xfrm>
          <a:prstGeom prst="rect">
            <a:avLst/>
          </a:prstGeom>
        </p:spPr>
      </p:pic>
      <p:pic>
        <p:nvPicPr>
          <p:cNvPr id="31" name="Grafik 30">
            <a:extLst>
              <a:ext uri="{FF2B5EF4-FFF2-40B4-BE49-F238E27FC236}">
                <a16:creationId xmlns:a16="http://schemas.microsoft.com/office/drawing/2014/main" id="{C168C7C5-8188-4E56-9D9A-E9C86F4E5272}"/>
              </a:ext>
            </a:extLst>
          </p:cNvPr>
          <p:cNvPicPr>
            <a:picLocks noChangeAspect="1"/>
          </p:cNvPicPr>
          <p:nvPr/>
        </p:nvPicPr>
        <p:blipFill>
          <a:blip r:embed="rId7"/>
          <a:stretch>
            <a:fillRect/>
          </a:stretch>
        </p:blipFill>
        <p:spPr>
          <a:xfrm>
            <a:off x="840201" y="2385024"/>
            <a:ext cx="1433638" cy="2049348"/>
          </a:xfrm>
          <a:prstGeom prst="rect">
            <a:avLst/>
          </a:prstGeom>
        </p:spPr>
      </p:pic>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a:xfrm>
            <a:off x="260787" y="35632"/>
            <a:ext cx="11591924" cy="995697"/>
          </a:xfrm>
        </p:spPr>
        <p:txBody>
          <a:bodyPr/>
          <a:lstStyle/>
          <a:p>
            <a:r>
              <a:rPr lang="de-DE" dirty="0"/>
              <a:t>Mithilfe der Spielkarten werden Ihnen </a:t>
            </a:r>
            <a:br>
              <a:rPr lang="de-DE" dirty="0"/>
            </a:br>
            <a:r>
              <a:rPr lang="de-DE" dirty="0"/>
              <a:t>zirkuläre Geschäftsmodelle nähergebracht.</a:t>
            </a:r>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13" name="Inhaltsplatzhalter 2">
            <a:extLst>
              <a:ext uri="{FF2B5EF4-FFF2-40B4-BE49-F238E27FC236}">
                <a16:creationId xmlns:a16="http://schemas.microsoft.com/office/drawing/2014/main" id="{A4FF622C-B62C-B243-B7CC-221C62A84EB1}"/>
              </a:ext>
            </a:extLst>
          </p:cNvPr>
          <p:cNvSpPr>
            <a:spLocks noGrp="1"/>
          </p:cNvSpPr>
          <p:nvPr>
            <p:ph idx="1"/>
          </p:nvPr>
        </p:nvSpPr>
        <p:spPr>
          <a:xfrm>
            <a:off x="300038" y="1736725"/>
            <a:ext cx="11591925" cy="620713"/>
          </a:xfrm>
        </p:spPr>
        <p:txBody>
          <a:bodyPr/>
          <a:lstStyle/>
          <a:p>
            <a:pPr marL="0" indent="0">
              <a:buNone/>
            </a:pPr>
            <a:r>
              <a:rPr lang="de-DE"/>
              <a:t>Es gibt fünf Spielkarten-Kategorien:</a:t>
            </a:r>
          </a:p>
        </p:txBody>
      </p:sp>
      <p:sp>
        <p:nvSpPr>
          <p:cNvPr id="19" name="Rechteck 18">
            <a:extLst>
              <a:ext uri="{FF2B5EF4-FFF2-40B4-BE49-F238E27FC236}">
                <a16:creationId xmlns:a16="http://schemas.microsoft.com/office/drawing/2014/main" id="{C288A5AD-4159-9940-B405-03C9D4C50C59}"/>
              </a:ext>
            </a:extLst>
          </p:cNvPr>
          <p:cNvSpPr/>
          <p:nvPr/>
        </p:nvSpPr>
        <p:spPr>
          <a:xfrm>
            <a:off x="2696769" y="4711934"/>
            <a:ext cx="2219325" cy="984885"/>
          </a:xfrm>
          <a:prstGeom prst="rect">
            <a:avLst/>
          </a:prstGeom>
        </p:spPr>
        <p:txBody>
          <a:bodyPr wrap="square" lIns="0" tIns="0" rIns="0" bIns="0" anchor="t">
            <a:spAutoFit/>
          </a:bodyPr>
          <a:lstStyle/>
          <a:p>
            <a:pPr algn="ctr"/>
            <a:r>
              <a:rPr lang="de-DE" sz="1600" dirty="0">
                <a:cs typeface="Calibri"/>
              </a:rPr>
              <a:t>Mit </a:t>
            </a:r>
            <a:r>
              <a:rPr lang="de-DE" sz="1600" b="1" dirty="0">
                <a:cs typeface="Calibri"/>
              </a:rPr>
              <a:t>Rollenkarten</a:t>
            </a:r>
            <a:r>
              <a:rPr lang="de-DE" sz="1600" dirty="0">
                <a:cs typeface="Calibri"/>
              </a:rPr>
              <a:t> die eigene Rolle in der Wertschöpfungskette</a:t>
            </a:r>
          </a:p>
          <a:p>
            <a:pPr algn="ctr"/>
            <a:r>
              <a:rPr lang="de-DE" sz="1600" dirty="0">
                <a:cs typeface="Calibri"/>
              </a:rPr>
              <a:t>identifizieren.</a:t>
            </a:r>
          </a:p>
        </p:txBody>
      </p:sp>
      <p:sp>
        <p:nvSpPr>
          <p:cNvPr id="20" name="Rechteck 19">
            <a:extLst>
              <a:ext uri="{FF2B5EF4-FFF2-40B4-BE49-F238E27FC236}">
                <a16:creationId xmlns:a16="http://schemas.microsoft.com/office/drawing/2014/main" id="{9DBC118E-C3E4-DE43-9B61-A546C6E32A20}"/>
              </a:ext>
            </a:extLst>
          </p:cNvPr>
          <p:cNvSpPr/>
          <p:nvPr/>
        </p:nvSpPr>
        <p:spPr>
          <a:xfrm>
            <a:off x="5025973" y="4711934"/>
            <a:ext cx="2219325" cy="1231106"/>
          </a:xfrm>
          <a:prstGeom prst="rect">
            <a:avLst/>
          </a:prstGeom>
        </p:spPr>
        <p:txBody>
          <a:bodyPr wrap="square" lIns="0" tIns="0" rIns="0" bIns="0" anchor="t">
            <a:spAutoFit/>
          </a:bodyPr>
          <a:lstStyle/>
          <a:p>
            <a:pPr algn="ctr"/>
            <a:r>
              <a:rPr lang="de-DE" sz="1600" b="1" dirty="0"/>
              <a:t>Musterkarten</a:t>
            </a:r>
            <a:r>
              <a:rPr lang="de-DE" sz="1600" dirty="0"/>
              <a:t> beschreiben die grundlegenden zirkulären Geschäftsmodellmuster basierend auf Ihrer Rolle.</a:t>
            </a:r>
            <a:endParaRPr lang="de-DE">
              <a:cs typeface="Calibri"/>
            </a:endParaRPr>
          </a:p>
        </p:txBody>
      </p:sp>
      <p:sp>
        <p:nvSpPr>
          <p:cNvPr id="21" name="Rechteck 20">
            <a:extLst>
              <a:ext uri="{FF2B5EF4-FFF2-40B4-BE49-F238E27FC236}">
                <a16:creationId xmlns:a16="http://schemas.microsoft.com/office/drawing/2014/main" id="{F03750A0-9A60-894E-B5BA-95D5173294E6}"/>
              </a:ext>
            </a:extLst>
          </p:cNvPr>
          <p:cNvSpPr/>
          <p:nvPr/>
        </p:nvSpPr>
        <p:spPr>
          <a:xfrm>
            <a:off x="7341654" y="4711934"/>
            <a:ext cx="2219325" cy="1477328"/>
          </a:xfrm>
          <a:prstGeom prst="rect">
            <a:avLst/>
          </a:prstGeom>
        </p:spPr>
        <p:txBody>
          <a:bodyPr wrap="square" lIns="0" tIns="0" rIns="0" bIns="0" anchor="t">
            <a:spAutoFit/>
          </a:bodyPr>
          <a:lstStyle/>
          <a:p>
            <a:pPr algn="ctr"/>
            <a:r>
              <a:rPr lang="de-DE" sz="1600" b="1" dirty="0"/>
              <a:t>Variantenkarten</a:t>
            </a:r>
            <a:r>
              <a:rPr lang="de-DE" sz="1600" dirty="0"/>
              <a:t> zeigen Ihnen die verschiedenen Dienstleistungsgrade des Produkt-Service-Systems der Geschäftsmodell-muster auf.</a:t>
            </a:r>
            <a:endParaRPr lang="de-DE" dirty="0">
              <a:cs typeface="Calibri"/>
            </a:endParaRPr>
          </a:p>
        </p:txBody>
      </p:sp>
      <p:sp>
        <p:nvSpPr>
          <p:cNvPr id="22" name="Rechteck 21">
            <a:extLst>
              <a:ext uri="{FF2B5EF4-FFF2-40B4-BE49-F238E27FC236}">
                <a16:creationId xmlns:a16="http://schemas.microsoft.com/office/drawing/2014/main" id="{34056517-FC09-634A-BB97-E33128BF5C93}"/>
              </a:ext>
            </a:extLst>
          </p:cNvPr>
          <p:cNvSpPr/>
          <p:nvPr/>
        </p:nvSpPr>
        <p:spPr>
          <a:xfrm>
            <a:off x="9657335" y="4711934"/>
            <a:ext cx="2219325" cy="1231106"/>
          </a:xfrm>
          <a:prstGeom prst="rect">
            <a:avLst/>
          </a:prstGeom>
        </p:spPr>
        <p:txBody>
          <a:bodyPr wrap="square" lIns="0" tIns="0" rIns="0" bIns="0" anchor="t">
            <a:spAutoFit/>
          </a:bodyPr>
          <a:lstStyle/>
          <a:p>
            <a:pPr algn="ctr"/>
            <a:r>
              <a:rPr lang="de-DE" sz="1600" b="1" dirty="0"/>
              <a:t>Praxisbeispiele </a:t>
            </a:r>
            <a:r>
              <a:rPr lang="de-DE" sz="1600" dirty="0"/>
              <a:t>präsentieren</a:t>
            </a:r>
            <a:endParaRPr lang="de-DE" sz="1600" dirty="0">
              <a:cs typeface="Calibri"/>
            </a:endParaRPr>
          </a:p>
          <a:p>
            <a:pPr algn="ctr"/>
            <a:r>
              <a:rPr lang="de-DE" sz="1600" dirty="0"/>
              <a:t>Fallbeispiele zur Veranschaulichung des</a:t>
            </a:r>
            <a:endParaRPr lang="de-DE"/>
          </a:p>
          <a:p>
            <a:pPr algn="ctr"/>
            <a:r>
              <a:rPr lang="de-DE" sz="1600" dirty="0">
                <a:cs typeface="Calibri"/>
              </a:rPr>
              <a:t>Geschäftsmodellmusters.</a:t>
            </a:r>
          </a:p>
        </p:txBody>
      </p:sp>
      <p:sp>
        <p:nvSpPr>
          <p:cNvPr id="23" name="Rechteck 22">
            <a:extLst>
              <a:ext uri="{FF2B5EF4-FFF2-40B4-BE49-F238E27FC236}">
                <a16:creationId xmlns:a16="http://schemas.microsoft.com/office/drawing/2014/main" id="{A6011031-90CE-7F4D-B8B1-EE10F2DC8F78}"/>
              </a:ext>
            </a:extLst>
          </p:cNvPr>
          <p:cNvSpPr/>
          <p:nvPr/>
        </p:nvSpPr>
        <p:spPr>
          <a:xfrm>
            <a:off x="557392" y="4711934"/>
            <a:ext cx="2219325" cy="492443"/>
          </a:xfrm>
          <a:prstGeom prst="rect">
            <a:avLst/>
          </a:prstGeom>
        </p:spPr>
        <p:txBody>
          <a:bodyPr wrap="square" lIns="0" tIns="0" rIns="0" bIns="0" anchor="t">
            <a:spAutoFit/>
          </a:bodyPr>
          <a:lstStyle/>
          <a:p>
            <a:pPr algn="ctr"/>
            <a:r>
              <a:rPr lang="de-DE" sz="1600" b="1" dirty="0"/>
              <a:t>Aktionskarten</a:t>
            </a:r>
            <a:r>
              <a:rPr lang="de-DE" sz="1600" dirty="0"/>
              <a:t> leiten </a:t>
            </a:r>
            <a:br>
              <a:rPr lang="de-DE" sz="1600" dirty="0"/>
            </a:br>
            <a:r>
              <a:rPr lang="de-DE" sz="1600" dirty="0"/>
              <a:t>Sie durchs Spiel.</a:t>
            </a:r>
          </a:p>
        </p:txBody>
      </p:sp>
      <p:sp>
        <p:nvSpPr>
          <p:cNvPr id="24" name="Oval 23">
            <a:extLst>
              <a:ext uri="{FF2B5EF4-FFF2-40B4-BE49-F238E27FC236}">
                <a16:creationId xmlns:a16="http://schemas.microsoft.com/office/drawing/2014/main" id="{DB24D7FB-213F-7A4A-8290-53F31629E00A}"/>
              </a:ext>
            </a:extLst>
          </p:cNvPr>
          <p:cNvSpPr/>
          <p:nvPr/>
        </p:nvSpPr>
        <p:spPr>
          <a:xfrm>
            <a:off x="628580" y="4082258"/>
            <a:ext cx="428017" cy="42801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a:solidFill>
                  <a:schemeClr val="bg1"/>
                </a:solidFill>
              </a:rPr>
              <a:t>1</a:t>
            </a:r>
          </a:p>
        </p:txBody>
      </p:sp>
      <p:sp>
        <p:nvSpPr>
          <p:cNvPr id="25" name="Oval 24">
            <a:extLst>
              <a:ext uri="{FF2B5EF4-FFF2-40B4-BE49-F238E27FC236}">
                <a16:creationId xmlns:a16="http://schemas.microsoft.com/office/drawing/2014/main" id="{3EA9214D-AFF8-1F48-92F8-F8A180502574}"/>
              </a:ext>
            </a:extLst>
          </p:cNvPr>
          <p:cNvSpPr/>
          <p:nvPr/>
        </p:nvSpPr>
        <p:spPr>
          <a:xfrm>
            <a:off x="2901201" y="4082258"/>
            <a:ext cx="428017" cy="42801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a:solidFill>
                  <a:schemeClr val="bg1"/>
                </a:solidFill>
              </a:rPr>
              <a:t>2</a:t>
            </a:r>
          </a:p>
        </p:txBody>
      </p:sp>
      <p:sp>
        <p:nvSpPr>
          <p:cNvPr id="26" name="Oval 25">
            <a:extLst>
              <a:ext uri="{FF2B5EF4-FFF2-40B4-BE49-F238E27FC236}">
                <a16:creationId xmlns:a16="http://schemas.microsoft.com/office/drawing/2014/main" id="{A4BB2DCA-F784-FC41-A037-036304AE6120}"/>
              </a:ext>
            </a:extLst>
          </p:cNvPr>
          <p:cNvSpPr/>
          <p:nvPr/>
        </p:nvSpPr>
        <p:spPr>
          <a:xfrm>
            <a:off x="5256634" y="4082258"/>
            <a:ext cx="428017" cy="42801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a:solidFill>
                  <a:schemeClr val="bg1"/>
                </a:solidFill>
              </a:rPr>
              <a:t>3</a:t>
            </a:r>
          </a:p>
        </p:txBody>
      </p:sp>
      <p:sp>
        <p:nvSpPr>
          <p:cNvPr id="27" name="Oval 26">
            <a:extLst>
              <a:ext uri="{FF2B5EF4-FFF2-40B4-BE49-F238E27FC236}">
                <a16:creationId xmlns:a16="http://schemas.microsoft.com/office/drawing/2014/main" id="{4A8C73CE-388C-014E-9F0C-50ED2E01C09A}"/>
              </a:ext>
            </a:extLst>
          </p:cNvPr>
          <p:cNvSpPr/>
          <p:nvPr/>
        </p:nvSpPr>
        <p:spPr>
          <a:xfrm>
            <a:off x="7598815" y="4082258"/>
            <a:ext cx="428017" cy="42801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a:solidFill>
                  <a:schemeClr val="bg1"/>
                </a:solidFill>
              </a:rPr>
              <a:t>4</a:t>
            </a:r>
          </a:p>
        </p:txBody>
      </p:sp>
      <p:sp>
        <p:nvSpPr>
          <p:cNvPr id="28" name="Oval 27">
            <a:extLst>
              <a:ext uri="{FF2B5EF4-FFF2-40B4-BE49-F238E27FC236}">
                <a16:creationId xmlns:a16="http://schemas.microsoft.com/office/drawing/2014/main" id="{F038EEDC-B8E8-3B4B-B2C9-B46432B2E7E3}"/>
              </a:ext>
            </a:extLst>
          </p:cNvPr>
          <p:cNvSpPr/>
          <p:nvPr/>
        </p:nvSpPr>
        <p:spPr>
          <a:xfrm>
            <a:off x="9940996" y="4082258"/>
            <a:ext cx="428017" cy="42801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a:solidFill>
                  <a:schemeClr val="bg1"/>
                </a:solidFill>
              </a:rPr>
              <a:t>5</a:t>
            </a:r>
          </a:p>
        </p:txBody>
      </p:sp>
    </p:spTree>
    <p:extLst>
      <p:ext uri="{BB962C8B-B14F-4D97-AF65-F5344CB8AC3E}">
        <p14:creationId xmlns:p14="http://schemas.microsoft.com/office/powerpoint/2010/main" val="1728227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60327-0802-567B-9C2F-38DD0818FC35}"/>
              </a:ext>
            </a:extLst>
          </p:cNvPr>
          <p:cNvSpPr>
            <a:spLocks noGrp="1"/>
          </p:cNvSpPr>
          <p:nvPr>
            <p:ph type="title"/>
          </p:nvPr>
        </p:nvSpPr>
        <p:spPr/>
        <p:txBody>
          <a:bodyPr/>
          <a:lstStyle/>
          <a:p>
            <a:r>
              <a:rPr lang="de-DE">
                <a:cs typeface="Calibri"/>
              </a:rPr>
              <a:t>Diskussion mit Praxisbeispielen</a:t>
            </a:r>
          </a:p>
        </p:txBody>
      </p:sp>
      <p:sp>
        <p:nvSpPr>
          <p:cNvPr id="4" name="Footer Placeholder 3">
            <a:extLst>
              <a:ext uri="{FF2B5EF4-FFF2-40B4-BE49-F238E27FC236}">
                <a16:creationId xmlns:a16="http://schemas.microsoft.com/office/drawing/2014/main" id="{329A6FA9-50A6-D933-3457-B9D72637CF65}"/>
              </a:ext>
            </a:extLst>
          </p:cNvPr>
          <p:cNvSpPr>
            <a:spLocks noGrp="1"/>
          </p:cNvSpPr>
          <p:nvPr>
            <p:ph type="ftr" sz="quarter" idx="11"/>
          </p:nvPr>
        </p:nvSpPr>
        <p:spPr/>
        <p:txBody>
          <a:bodyPr/>
          <a:lstStyle/>
          <a:p>
            <a:r>
              <a:rPr lang="de-DE"/>
              <a:t>Einführung in die Circular Economy</a:t>
            </a:r>
          </a:p>
        </p:txBody>
      </p:sp>
      <p:sp>
        <p:nvSpPr>
          <p:cNvPr id="11" name="TextBox 10">
            <a:extLst>
              <a:ext uri="{FF2B5EF4-FFF2-40B4-BE49-F238E27FC236}">
                <a16:creationId xmlns:a16="http://schemas.microsoft.com/office/drawing/2014/main" id="{AAAFDE8E-E39B-5D91-BA16-647D727FC0F8}"/>
              </a:ext>
            </a:extLst>
          </p:cNvPr>
          <p:cNvSpPr txBox="1"/>
          <p:nvPr/>
        </p:nvSpPr>
        <p:spPr>
          <a:xfrm>
            <a:off x="3507475" y="2017593"/>
            <a:ext cx="8384273"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b="1"/>
              <a:t>Lesen Sie das Praxisbeispiel und klären Sie folgende Fragen:</a:t>
            </a:r>
            <a:endParaRPr lang="de-DE" sz="2800" b="1">
              <a:cs typeface="Calibri"/>
            </a:endParaRPr>
          </a:p>
          <a:p>
            <a:endParaRPr lang="de-DE" sz="2800">
              <a:cs typeface="Calibri"/>
            </a:endParaRPr>
          </a:p>
          <a:p>
            <a:pPr marL="514350" indent="-514350">
              <a:buAutoNum type="arabicPeriod"/>
            </a:pPr>
            <a:r>
              <a:rPr lang="de-DE" sz="2800"/>
              <a:t>Gibt es Verständnisfragen?</a:t>
            </a:r>
            <a:endParaRPr lang="de-DE" sz="2800">
              <a:cs typeface="Calibri"/>
            </a:endParaRPr>
          </a:p>
          <a:p>
            <a:pPr marL="514350" indent="-514350">
              <a:buAutoNum type="arabicPeriod"/>
            </a:pPr>
            <a:r>
              <a:rPr lang="de-DE" sz="2800"/>
              <a:t>Können Sie das Geschäftsmodell nochmal in einem Satz zusammenfassen?</a:t>
            </a:r>
            <a:endParaRPr lang="de-DE" sz="2800">
              <a:cs typeface="Calibri"/>
            </a:endParaRPr>
          </a:p>
          <a:p>
            <a:pPr marL="514350" indent="-514350">
              <a:buAutoNum type="arabicPeriod"/>
            </a:pPr>
            <a:r>
              <a:rPr lang="de-DE" sz="2800"/>
              <a:t>Was ist das Innovative an diesem Geschäftsmodell?</a:t>
            </a:r>
            <a:endParaRPr lang="de-DE" sz="2800">
              <a:cs typeface="Calibri"/>
            </a:endParaRPr>
          </a:p>
        </p:txBody>
      </p:sp>
      <p:pic>
        <p:nvPicPr>
          <p:cNvPr id="7" name="Picture 7">
            <a:extLst>
              <a:ext uri="{FF2B5EF4-FFF2-40B4-BE49-F238E27FC236}">
                <a16:creationId xmlns:a16="http://schemas.microsoft.com/office/drawing/2014/main" id="{005ACB1A-1696-2AB0-A3EC-FFB71A8AA0D7}"/>
              </a:ext>
            </a:extLst>
          </p:cNvPr>
          <p:cNvPicPr>
            <a:picLocks noChangeAspect="1"/>
          </p:cNvPicPr>
          <p:nvPr/>
        </p:nvPicPr>
        <p:blipFill>
          <a:blip r:embed="rId3"/>
          <a:stretch>
            <a:fillRect/>
          </a:stretch>
        </p:blipFill>
        <p:spPr>
          <a:xfrm>
            <a:off x="598098" y="1682321"/>
            <a:ext cx="2613804" cy="3780907"/>
          </a:xfrm>
          <a:prstGeom prst="rect">
            <a:avLst/>
          </a:prstGeom>
        </p:spPr>
      </p:pic>
    </p:spTree>
    <p:extLst>
      <p:ext uri="{BB962C8B-B14F-4D97-AF65-F5344CB8AC3E}">
        <p14:creationId xmlns:p14="http://schemas.microsoft.com/office/powerpoint/2010/main" val="32968150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3">
            <a:extLst>
              <a:ext uri="{FF2B5EF4-FFF2-40B4-BE49-F238E27FC236}">
                <a16:creationId xmlns:a16="http://schemas.microsoft.com/office/drawing/2014/main" id="{5C2501E4-FD3C-78E3-162B-5A9650AB0403}"/>
              </a:ext>
            </a:extLst>
          </p:cNvPr>
          <p:cNvPicPr>
            <a:picLocks noChangeAspect="1"/>
          </p:cNvPicPr>
          <p:nvPr/>
        </p:nvPicPr>
        <p:blipFill rotWithShape="1">
          <a:blip r:embed="rId3"/>
          <a:srcRect l="32283" r="30707" b="9565"/>
          <a:stretch/>
        </p:blipFill>
        <p:spPr>
          <a:xfrm>
            <a:off x="4038600" y="987848"/>
            <a:ext cx="3793642" cy="5214169"/>
          </a:xfrm>
          <a:prstGeom prst="rect">
            <a:avLst/>
          </a:prstGeom>
        </p:spPr>
      </p:pic>
      <p:sp>
        <p:nvSpPr>
          <p:cNvPr id="2" name="Title 1">
            <a:extLst>
              <a:ext uri="{FF2B5EF4-FFF2-40B4-BE49-F238E27FC236}">
                <a16:creationId xmlns:a16="http://schemas.microsoft.com/office/drawing/2014/main" id="{CE8F6075-5C0F-8D05-E4FC-05A943AB4943}"/>
              </a:ext>
            </a:extLst>
          </p:cNvPr>
          <p:cNvSpPr>
            <a:spLocks noGrp="1"/>
          </p:cNvSpPr>
          <p:nvPr>
            <p:ph type="title"/>
          </p:nvPr>
        </p:nvSpPr>
        <p:spPr/>
        <p:txBody>
          <a:bodyPr/>
          <a:lstStyle/>
          <a:p>
            <a:r>
              <a:rPr lang="de-DE">
                <a:cs typeface="Calibri"/>
              </a:rPr>
              <a:t>Diskussion zum Überthema zirkuläre Geschäftsmodelle</a:t>
            </a:r>
          </a:p>
        </p:txBody>
      </p:sp>
      <p:sp>
        <p:nvSpPr>
          <p:cNvPr id="3" name="Content Placeholder 2">
            <a:extLst>
              <a:ext uri="{FF2B5EF4-FFF2-40B4-BE49-F238E27FC236}">
                <a16:creationId xmlns:a16="http://schemas.microsoft.com/office/drawing/2014/main" id="{64883B89-803A-2849-38B1-E6E0198FED27}"/>
              </a:ext>
            </a:extLst>
          </p:cNvPr>
          <p:cNvSpPr>
            <a:spLocks noGrp="1"/>
          </p:cNvSpPr>
          <p:nvPr>
            <p:ph idx="1"/>
          </p:nvPr>
        </p:nvSpPr>
        <p:spPr>
          <a:xfrm>
            <a:off x="231798" y="3201847"/>
            <a:ext cx="4267626" cy="1802932"/>
          </a:xfrm>
        </p:spPr>
        <p:txBody>
          <a:bodyPr vert="horz" lIns="0" tIns="0" rIns="0" bIns="0" rtlCol="0" anchor="t">
            <a:noAutofit/>
          </a:bodyPr>
          <a:lstStyle/>
          <a:p>
            <a:pPr marL="0" indent="0">
              <a:buNone/>
            </a:pPr>
            <a:r>
              <a:rPr lang="de-DE">
                <a:ea typeface="+mn-lt"/>
                <a:cs typeface="+mn-lt"/>
              </a:rPr>
              <a:t>Haben Sie etwas Neues zum Thema zirkuläre Geschäftsmodelle gelernt?</a:t>
            </a:r>
            <a:endParaRPr lang="de-DE">
              <a:cs typeface="Calibri" panose="020F0502020204030204"/>
            </a:endParaRPr>
          </a:p>
          <a:p>
            <a:pPr marL="0" indent="0">
              <a:buNone/>
            </a:pPr>
            <a:endParaRPr lang="de-DE">
              <a:cs typeface="Calibri" panose="020F0502020204030204"/>
            </a:endParaRPr>
          </a:p>
        </p:txBody>
      </p:sp>
      <p:sp>
        <p:nvSpPr>
          <p:cNvPr id="4" name="Footer Placeholder 3">
            <a:extLst>
              <a:ext uri="{FF2B5EF4-FFF2-40B4-BE49-F238E27FC236}">
                <a16:creationId xmlns:a16="http://schemas.microsoft.com/office/drawing/2014/main" id="{1EB49AC1-E1EB-BDD9-669B-6810D5ED7E79}"/>
              </a:ext>
            </a:extLst>
          </p:cNvPr>
          <p:cNvSpPr>
            <a:spLocks noGrp="1"/>
          </p:cNvSpPr>
          <p:nvPr>
            <p:ph type="ftr" sz="quarter" idx="11"/>
          </p:nvPr>
        </p:nvSpPr>
        <p:spPr/>
        <p:txBody>
          <a:bodyPr/>
          <a:lstStyle/>
          <a:p>
            <a:r>
              <a:rPr lang="de-DE"/>
              <a:t>Einführung in die Circular Economy</a:t>
            </a:r>
          </a:p>
        </p:txBody>
      </p:sp>
      <p:sp>
        <p:nvSpPr>
          <p:cNvPr id="7" name="TextBox 6">
            <a:extLst>
              <a:ext uri="{FF2B5EF4-FFF2-40B4-BE49-F238E27FC236}">
                <a16:creationId xmlns:a16="http://schemas.microsoft.com/office/drawing/2014/main" id="{985A5201-A878-AB7A-231D-B6E32E65037F}"/>
              </a:ext>
            </a:extLst>
          </p:cNvPr>
          <p:cNvSpPr txBox="1"/>
          <p:nvPr/>
        </p:nvSpPr>
        <p:spPr>
          <a:xfrm>
            <a:off x="7977117" y="2097206"/>
            <a:ext cx="391463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Segoe UI"/>
              </a:rPr>
              <a:t>Was </a:t>
            </a:r>
            <a:r>
              <a:rPr lang="de-DE" sz="2800">
                <a:cs typeface="Segoe UI"/>
              </a:rPr>
              <a:t>hat</a:t>
            </a:r>
            <a:r>
              <a:rPr lang="en-US" sz="2800">
                <a:cs typeface="Segoe UI"/>
              </a:rPr>
              <a:t> Sie </a:t>
            </a:r>
            <a:r>
              <a:rPr lang="de-DE" sz="2800">
                <a:cs typeface="Segoe UI"/>
              </a:rPr>
              <a:t>überrascht</a:t>
            </a:r>
            <a:r>
              <a:rPr lang="en-US" sz="2800">
                <a:cs typeface="Segoe UI"/>
              </a:rPr>
              <a:t>?​</a:t>
            </a:r>
          </a:p>
        </p:txBody>
      </p:sp>
      <p:sp>
        <p:nvSpPr>
          <p:cNvPr id="8" name="TextBox 7">
            <a:extLst>
              <a:ext uri="{FF2B5EF4-FFF2-40B4-BE49-F238E27FC236}">
                <a16:creationId xmlns:a16="http://schemas.microsoft.com/office/drawing/2014/main" id="{78EE0C4E-A7EB-7BD3-66BB-5E04E5BF17B7}"/>
              </a:ext>
            </a:extLst>
          </p:cNvPr>
          <p:cNvSpPr txBox="1"/>
          <p:nvPr/>
        </p:nvSpPr>
        <p:spPr>
          <a:xfrm>
            <a:off x="7271982" y="4997355"/>
            <a:ext cx="363030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a:ea typeface="+mn-lt"/>
                <a:cs typeface="+mn-lt"/>
              </a:rPr>
              <a:t>Was nehmen Sie mit?</a:t>
            </a:r>
            <a:endParaRPr lang="de-DE" sz="2800">
              <a:cs typeface="Calibri"/>
            </a:endParaRPr>
          </a:p>
        </p:txBody>
      </p:sp>
    </p:spTree>
    <p:extLst>
      <p:ext uri="{BB962C8B-B14F-4D97-AF65-F5344CB8AC3E}">
        <p14:creationId xmlns:p14="http://schemas.microsoft.com/office/powerpoint/2010/main" val="4241142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931193A4-C966-424B-B142-3A93511B68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5638" y="263900"/>
            <a:ext cx="1861103" cy="775459"/>
          </a:xfrm>
          <a:prstGeom prst="rect">
            <a:avLst/>
          </a:prstGeom>
          <a:noFill/>
          <a:extLst>
            <a:ext uri="{909E8E84-426E-40DD-AFC4-6F175D3DCCD1}">
              <a14:hiddenFill xmlns:a14="http://schemas.microsoft.com/office/drawing/2010/main">
                <a:solidFill>
                  <a:srgbClr val="FFFFFF"/>
                </a:solidFill>
              </a14:hiddenFill>
            </a:ext>
          </a:extLst>
        </p:spPr>
      </p:pic>
      <p:sp>
        <p:nvSpPr>
          <p:cNvPr id="5" name="Titelplatzhalter 1">
            <a:extLst>
              <a:ext uri="{FF2B5EF4-FFF2-40B4-BE49-F238E27FC236}">
                <a16:creationId xmlns:a16="http://schemas.microsoft.com/office/drawing/2014/main" id="{DEF9DED1-F725-F748-95F4-A0560DEBCE1F}"/>
              </a:ext>
            </a:extLst>
          </p:cNvPr>
          <p:cNvSpPr txBox="1">
            <a:spLocks/>
          </p:cNvSpPr>
          <p:nvPr/>
        </p:nvSpPr>
        <p:spPr>
          <a:xfrm>
            <a:off x="300038" y="272716"/>
            <a:ext cx="11591924" cy="68798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de-DE">
                <a:solidFill>
                  <a:schemeClr val="tx1"/>
                </a:solidFill>
              </a:rPr>
              <a:t>Impressum</a:t>
            </a:r>
          </a:p>
        </p:txBody>
      </p:sp>
      <p:sp>
        <p:nvSpPr>
          <p:cNvPr id="6" name="Textfeld 5">
            <a:extLst>
              <a:ext uri="{FF2B5EF4-FFF2-40B4-BE49-F238E27FC236}">
                <a16:creationId xmlns:a16="http://schemas.microsoft.com/office/drawing/2014/main" id="{EF953E2D-17E3-8F47-B404-096B90D87FA9}"/>
              </a:ext>
            </a:extLst>
          </p:cNvPr>
          <p:cNvSpPr txBox="1"/>
          <p:nvPr/>
        </p:nvSpPr>
        <p:spPr>
          <a:xfrm>
            <a:off x="3761195" y="1804508"/>
            <a:ext cx="5215485" cy="4308872"/>
          </a:xfrm>
          <a:prstGeom prst="rect">
            <a:avLst/>
          </a:prstGeom>
          <a:noFill/>
        </p:spPr>
        <p:txBody>
          <a:bodyPr wrap="square" lIns="91440" tIns="45720" rIns="91440" bIns="45720" rtlCol="0" anchor="t">
            <a:spAutoFit/>
          </a:bodyPr>
          <a:lstStyle/>
          <a:p>
            <a:pPr defTabSz="914377">
              <a:defRPr/>
            </a:pPr>
            <a:r>
              <a:rPr lang="de-DE" b="1" dirty="0">
                <a:solidFill>
                  <a:schemeClr val="bg1"/>
                </a:solidFill>
                <a:latin typeface="Calibri"/>
                <a:cs typeface="Calibri"/>
              </a:rPr>
              <a:t>acatech – Deutsche Akademie der Technikwissenschaften</a:t>
            </a:r>
          </a:p>
          <a:p>
            <a:pPr defTabSz="914377">
              <a:defRPr/>
            </a:pPr>
            <a:r>
              <a:rPr lang="de-DE" dirty="0">
                <a:solidFill>
                  <a:schemeClr val="bg1"/>
                </a:solidFill>
                <a:ea typeface="+mn-lt"/>
                <a:cs typeface="+mn-lt"/>
              </a:rPr>
              <a:t>Karolinenplatz 4 </a:t>
            </a:r>
          </a:p>
          <a:p>
            <a:pPr defTabSz="914377">
              <a:defRPr/>
            </a:pPr>
            <a:r>
              <a:rPr lang="de-DE" dirty="0">
                <a:solidFill>
                  <a:schemeClr val="bg1"/>
                </a:solidFill>
                <a:ea typeface="+mn-lt"/>
                <a:cs typeface="+mn-lt"/>
              </a:rPr>
              <a:t>80333 München</a:t>
            </a:r>
          </a:p>
          <a:p>
            <a:pPr defTabSz="914377">
              <a:defRPr/>
            </a:pPr>
            <a:endParaRPr lang="de-DE" dirty="0">
              <a:solidFill>
                <a:schemeClr val="bg1"/>
              </a:solidFill>
              <a:ea typeface="+mn-lt"/>
              <a:cs typeface="+mn-lt"/>
            </a:endParaRPr>
          </a:p>
          <a:p>
            <a:pPr defTabSz="914377">
              <a:defRPr/>
            </a:pPr>
            <a:r>
              <a:rPr lang="de-DE" dirty="0">
                <a:solidFill>
                  <a:schemeClr val="bg1"/>
                </a:solidFill>
                <a:ea typeface="+mn-lt"/>
                <a:cs typeface="+mn-lt"/>
              </a:rPr>
              <a:t>assistenz-cei@acatech.de</a:t>
            </a:r>
          </a:p>
          <a:p>
            <a:pPr defTabSz="914377">
              <a:defRPr/>
            </a:pPr>
            <a:endParaRPr lang="de-DE" b="1" dirty="0">
              <a:solidFill>
                <a:schemeClr val="bg1"/>
              </a:solidFill>
              <a:ea typeface="+mn-lt"/>
              <a:cs typeface="+mn-lt"/>
            </a:endParaRPr>
          </a:p>
          <a:p>
            <a:pPr defTabSz="914377">
              <a:defRPr/>
            </a:pPr>
            <a:endParaRPr lang="de-DE" b="1" dirty="0">
              <a:solidFill>
                <a:schemeClr val="bg1"/>
              </a:solidFill>
              <a:ea typeface="+mn-lt"/>
              <a:cs typeface="+mn-lt"/>
            </a:endParaRPr>
          </a:p>
          <a:p>
            <a:pPr defTabSz="914377">
              <a:defRPr/>
            </a:pPr>
            <a:r>
              <a:rPr lang="de-DE" b="1" dirty="0">
                <a:solidFill>
                  <a:schemeClr val="bg1"/>
                </a:solidFill>
                <a:ea typeface="+mn-lt"/>
                <a:cs typeface="+mn-lt"/>
              </a:rPr>
              <a:t>WWF Deutschland</a:t>
            </a:r>
          </a:p>
          <a:p>
            <a:pPr defTabSz="914377">
              <a:defRPr/>
            </a:pPr>
            <a:r>
              <a:rPr lang="de-DE" dirty="0">
                <a:solidFill>
                  <a:schemeClr val="bg1"/>
                </a:solidFill>
                <a:ea typeface="+mn-lt"/>
                <a:cs typeface="+mn-lt"/>
              </a:rPr>
              <a:t>Reinhardstraße 18</a:t>
            </a:r>
            <a:endParaRPr lang="de-DE" b="1" dirty="0">
              <a:solidFill>
                <a:schemeClr val="bg1"/>
              </a:solidFill>
              <a:ea typeface="+mn-lt"/>
              <a:cs typeface="+mn-lt"/>
            </a:endParaRPr>
          </a:p>
          <a:p>
            <a:pPr defTabSz="914377">
              <a:defRPr/>
            </a:pPr>
            <a:r>
              <a:rPr lang="de-DE" dirty="0">
                <a:solidFill>
                  <a:schemeClr val="bg1"/>
                </a:solidFill>
                <a:ea typeface="+mn-lt"/>
                <a:cs typeface="+mn-lt"/>
              </a:rPr>
              <a:t>10117 Berlin</a:t>
            </a:r>
          </a:p>
          <a:p>
            <a:pPr defTabSz="914377">
              <a:defRPr/>
            </a:pPr>
            <a:endParaRPr lang="de-DE" dirty="0">
              <a:solidFill>
                <a:schemeClr val="bg1"/>
              </a:solidFill>
              <a:ea typeface="+mn-lt"/>
              <a:cs typeface="+mn-lt"/>
            </a:endParaRPr>
          </a:p>
          <a:p>
            <a:pPr defTabSz="914377">
              <a:defRPr/>
            </a:pPr>
            <a:r>
              <a:rPr lang="de-DE" dirty="0">
                <a:solidFill>
                  <a:schemeClr val="bg1"/>
                </a:solidFill>
                <a:ea typeface="+mn-lt"/>
                <a:cs typeface="+mn-lt"/>
              </a:rPr>
              <a:t>unternehmen@wwf.de</a:t>
            </a:r>
          </a:p>
          <a:p>
            <a:pPr defTabSz="914377">
              <a:defRPr/>
            </a:pPr>
            <a:endParaRPr lang="de-DE" sz="2000" dirty="0">
              <a:solidFill>
                <a:schemeClr val="bg1"/>
              </a:solidFill>
              <a:ea typeface="+mn-lt"/>
              <a:cs typeface="+mn-lt"/>
            </a:endParaRPr>
          </a:p>
          <a:p>
            <a:pPr defTabSz="914377">
              <a:defRPr/>
            </a:pPr>
            <a:r>
              <a:rPr lang="de-DE" sz="2000" dirty="0">
                <a:ea typeface="+mn-lt"/>
                <a:cs typeface="+mn-lt"/>
              </a:rPr>
              <a:t>assistenz-casei@acatech.de</a:t>
            </a:r>
            <a:endParaRPr lang="de-DE" dirty="0"/>
          </a:p>
        </p:txBody>
      </p:sp>
      <p:pic>
        <p:nvPicPr>
          <p:cNvPr id="7" name="Grafik 6">
            <a:extLst>
              <a:ext uri="{FF2B5EF4-FFF2-40B4-BE49-F238E27FC236}">
                <a16:creationId xmlns:a16="http://schemas.microsoft.com/office/drawing/2014/main" id="{13599116-95A0-6740-9F47-5BC72532D036}"/>
              </a:ext>
            </a:extLst>
          </p:cNvPr>
          <p:cNvPicPr>
            <a:picLocks noChangeAspect="1"/>
          </p:cNvPicPr>
          <p:nvPr/>
        </p:nvPicPr>
        <p:blipFill>
          <a:blip r:embed="rId3"/>
          <a:stretch>
            <a:fillRect/>
          </a:stretch>
        </p:blipFill>
        <p:spPr>
          <a:xfrm>
            <a:off x="10840462" y="1213328"/>
            <a:ext cx="1132957" cy="1275144"/>
          </a:xfrm>
          <a:prstGeom prst="rect">
            <a:avLst/>
          </a:prstGeom>
        </p:spPr>
      </p:pic>
      <p:sp>
        <p:nvSpPr>
          <p:cNvPr id="2" name="Footer Placeholder 1">
            <a:extLst>
              <a:ext uri="{FF2B5EF4-FFF2-40B4-BE49-F238E27FC236}">
                <a16:creationId xmlns:a16="http://schemas.microsoft.com/office/drawing/2014/main" id="{9C9C54AA-AA72-2A02-7FE2-BF8A4758FB0B}"/>
              </a:ext>
            </a:extLst>
          </p:cNvPr>
          <p:cNvSpPr>
            <a:spLocks noGrp="1"/>
          </p:cNvSpPr>
          <p:nvPr>
            <p:ph type="ftr" sz="quarter" idx="11"/>
          </p:nvPr>
        </p:nvSpPr>
        <p:spPr/>
        <p:txBody>
          <a:bodyPr/>
          <a:lstStyle/>
          <a:p>
            <a:r>
              <a:rPr lang="de-DE"/>
              <a:t>Einführung in die Circular Economy</a:t>
            </a:r>
            <a:endParaRPr lang="en-US"/>
          </a:p>
        </p:txBody>
      </p:sp>
      <p:pic>
        <p:nvPicPr>
          <p:cNvPr id="9" name="Picture 7">
            <a:extLst>
              <a:ext uri="{FF2B5EF4-FFF2-40B4-BE49-F238E27FC236}">
                <a16:creationId xmlns:a16="http://schemas.microsoft.com/office/drawing/2014/main" id="{E1354069-5D04-B4EA-D2F2-2834CE8BB5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6189" y="3431421"/>
            <a:ext cx="1103909" cy="11039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a:extLst>
              <a:ext uri="{FF2B5EF4-FFF2-40B4-BE49-F238E27FC236}">
                <a16:creationId xmlns:a16="http://schemas.microsoft.com/office/drawing/2014/main" id="{C20B8083-EC2B-232B-C476-483CC0D62F7B}"/>
              </a:ext>
            </a:extLst>
          </p:cNvPr>
          <p:cNvPicPr>
            <a:picLocks noChangeAspect="1"/>
          </p:cNvPicPr>
          <p:nvPr/>
        </p:nvPicPr>
        <p:blipFill>
          <a:blip r:embed="rId5"/>
          <a:stretch>
            <a:fillRect/>
          </a:stretch>
        </p:blipFill>
        <p:spPr>
          <a:xfrm>
            <a:off x="10206250" y="2704923"/>
            <a:ext cx="1844723" cy="538306"/>
          </a:xfrm>
          <a:prstGeom prst="rect">
            <a:avLst/>
          </a:prstGeom>
        </p:spPr>
      </p:pic>
    </p:spTree>
    <p:extLst>
      <p:ext uri="{BB962C8B-B14F-4D97-AF65-F5344CB8AC3E}">
        <p14:creationId xmlns:p14="http://schemas.microsoft.com/office/powerpoint/2010/main" val="457386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61FAC1-12EF-1340-B400-C470321608A3}"/>
              </a:ext>
            </a:extLst>
          </p:cNvPr>
          <p:cNvSpPr>
            <a:spLocks noGrp="1"/>
          </p:cNvSpPr>
          <p:nvPr>
            <p:ph type="title"/>
          </p:nvPr>
        </p:nvSpPr>
        <p:spPr/>
        <p:txBody>
          <a:bodyPr/>
          <a:lstStyle/>
          <a:p>
            <a:r>
              <a:rPr lang="de-DE" dirty="0"/>
              <a:t>Unser Planet ist an seinen Grenzen. </a:t>
            </a:r>
          </a:p>
        </p:txBody>
      </p:sp>
      <p:sp>
        <p:nvSpPr>
          <p:cNvPr id="3" name="Fußzeilenplatzhalter 2">
            <a:extLst>
              <a:ext uri="{FF2B5EF4-FFF2-40B4-BE49-F238E27FC236}">
                <a16:creationId xmlns:a16="http://schemas.microsoft.com/office/drawing/2014/main" id="{F4C5F1A1-4794-5745-B4CC-0B2D2675D567}"/>
              </a:ext>
            </a:extLst>
          </p:cNvPr>
          <p:cNvSpPr>
            <a:spLocks noGrp="1"/>
          </p:cNvSpPr>
          <p:nvPr>
            <p:ph type="ftr" sz="quarter" idx="11"/>
          </p:nvPr>
        </p:nvSpPr>
        <p:spPr/>
        <p:txBody>
          <a:bodyPr/>
          <a:lstStyle/>
          <a:p>
            <a:r>
              <a:rPr lang="de-DE" dirty="0"/>
              <a:t>Einführung in die Circular Economy</a:t>
            </a:r>
          </a:p>
        </p:txBody>
      </p:sp>
      <p:sp>
        <p:nvSpPr>
          <p:cNvPr id="4" name="Textfeld 3">
            <a:extLst>
              <a:ext uri="{FF2B5EF4-FFF2-40B4-BE49-F238E27FC236}">
                <a16:creationId xmlns:a16="http://schemas.microsoft.com/office/drawing/2014/main" id="{24B2C6DC-EBAA-854F-A196-B6E6724B5E9A}"/>
              </a:ext>
            </a:extLst>
          </p:cNvPr>
          <p:cNvSpPr txBox="1"/>
          <p:nvPr/>
        </p:nvSpPr>
        <p:spPr>
          <a:xfrm>
            <a:off x="300038" y="1268413"/>
            <a:ext cx="6188897" cy="560387"/>
          </a:xfrm>
          <a:prstGeom prst="rect">
            <a:avLst/>
          </a:prstGeom>
          <a:noFill/>
        </p:spPr>
        <p:txBody>
          <a:bodyPr wrap="square" lIns="0" tIns="0" rIns="0" bIns="0" rtlCol="0">
            <a:noAutofit/>
          </a:bodyPr>
          <a:lstStyle/>
          <a:p>
            <a:r>
              <a:rPr lang="de-DE" sz="3600" dirty="0"/>
              <a:t>Wir nutzen mehr als wir haben…</a:t>
            </a:r>
          </a:p>
        </p:txBody>
      </p:sp>
      <p:sp>
        <p:nvSpPr>
          <p:cNvPr id="6" name="TextBox 3">
            <a:extLst>
              <a:ext uri="{FF2B5EF4-FFF2-40B4-BE49-F238E27FC236}">
                <a16:creationId xmlns:a16="http://schemas.microsoft.com/office/drawing/2014/main" id="{813AAAF5-BB38-1140-BF74-E0F5802A4456}"/>
              </a:ext>
            </a:extLst>
          </p:cNvPr>
          <p:cNvSpPr txBox="1"/>
          <p:nvPr/>
        </p:nvSpPr>
        <p:spPr>
          <a:xfrm>
            <a:off x="5385288" y="6177930"/>
            <a:ext cx="650667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900" dirty="0">
                <a:latin typeface="Calibri"/>
                <a:cs typeface="Calibri"/>
              </a:rPr>
              <a:t>Quellen: National Footprint and Biocapacity Accounts (2022)</a:t>
            </a:r>
            <a:endParaRPr lang="en-US" sz="900" dirty="0">
              <a:latin typeface="Calibri"/>
              <a:ea typeface="Calibri"/>
              <a:cs typeface="Calibri"/>
            </a:endParaRPr>
          </a:p>
        </p:txBody>
      </p:sp>
      <p:sp>
        <p:nvSpPr>
          <p:cNvPr id="7" name="Textfeld 6">
            <a:extLst>
              <a:ext uri="{FF2B5EF4-FFF2-40B4-BE49-F238E27FC236}">
                <a16:creationId xmlns:a16="http://schemas.microsoft.com/office/drawing/2014/main" id="{019E7F2C-E11F-A241-A240-0E84DFDA6E58}"/>
              </a:ext>
            </a:extLst>
          </p:cNvPr>
          <p:cNvSpPr txBox="1"/>
          <p:nvPr/>
        </p:nvSpPr>
        <p:spPr>
          <a:xfrm>
            <a:off x="50807" y="2969315"/>
            <a:ext cx="3987793" cy="2308324"/>
          </a:xfrm>
          <a:prstGeom prst="rect">
            <a:avLst/>
          </a:prstGeom>
          <a:noFill/>
        </p:spPr>
        <p:txBody>
          <a:bodyPr wrap="square" lIns="91440" tIns="45720" rIns="91440" bIns="45720" rtlCol="0" anchor="t">
            <a:spAutoFit/>
          </a:bodyPr>
          <a:lstStyle/>
          <a:p>
            <a:pPr algn="ctr"/>
            <a:r>
              <a:rPr lang="de-DE" sz="2400" dirty="0">
                <a:latin typeface="Calibri" panose="020F0502020204030204" pitchFamily="34" charset="0"/>
                <a:cs typeface="Calibri" panose="020F0502020204030204" pitchFamily="34" charset="0"/>
              </a:rPr>
              <a:t>Der </a:t>
            </a:r>
            <a:r>
              <a:rPr lang="de-DE" sz="2400" b="1" dirty="0">
                <a:latin typeface="Calibri" panose="020F0502020204030204" pitchFamily="34" charset="0"/>
                <a:cs typeface="Calibri" panose="020F0502020204030204" pitchFamily="34" charset="0"/>
              </a:rPr>
              <a:t>globale Ressourcenverbrauch </a:t>
            </a:r>
            <a:r>
              <a:rPr lang="de-DE" sz="2400" dirty="0">
                <a:latin typeface="Calibri" panose="020F0502020204030204" pitchFamily="34" charset="0"/>
                <a:cs typeface="Calibri" panose="020F0502020204030204" pitchFamily="34" charset="0"/>
              </a:rPr>
              <a:t>hat sich von 27 Milliarden Tonnen im Jahr 1970 auf 92 Milliarden Tonnen im Jahr 2017 </a:t>
            </a:r>
            <a:br>
              <a:rPr lang="de-DE" sz="2400" dirty="0">
                <a:latin typeface="Calibri" panose="020F0502020204030204" pitchFamily="34" charset="0"/>
                <a:cs typeface="Calibri" panose="020F0502020204030204" pitchFamily="34" charset="0"/>
              </a:rPr>
            </a:br>
            <a:r>
              <a:rPr lang="de-DE" sz="2400" b="1" dirty="0">
                <a:latin typeface="Calibri" panose="020F0502020204030204" pitchFamily="34" charset="0"/>
                <a:cs typeface="Calibri" panose="020F0502020204030204" pitchFamily="34" charset="0"/>
              </a:rPr>
              <a:t>mehr als verdreifacht.</a:t>
            </a:r>
          </a:p>
        </p:txBody>
      </p:sp>
      <p:sp>
        <p:nvSpPr>
          <p:cNvPr id="8" name="Textfeld 7">
            <a:extLst>
              <a:ext uri="{FF2B5EF4-FFF2-40B4-BE49-F238E27FC236}">
                <a16:creationId xmlns:a16="http://schemas.microsoft.com/office/drawing/2014/main" id="{825C50E2-81AA-B947-A291-C40FBF8541CD}"/>
              </a:ext>
            </a:extLst>
          </p:cNvPr>
          <p:cNvSpPr txBox="1"/>
          <p:nvPr/>
        </p:nvSpPr>
        <p:spPr>
          <a:xfrm>
            <a:off x="9067800" y="3148897"/>
            <a:ext cx="2897082" cy="1938992"/>
          </a:xfrm>
          <a:prstGeom prst="rect">
            <a:avLst/>
          </a:prstGeom>
          <a:noFill/>
        </p:spPr>
        <p:txBody>
          <a:bodyPr wrap="square" lIns="91440" tIns="45720" rIns="91440" bIns="45720" rtlCol="0" anchor="t">
            <a:spAutoFit/>
          </a:bodyPr>
          <a:lstStyle/>
          <a:p>
            <a:pPr lvl="0" algn="ctr" defTabSz="914377">
              <a:defRPr/>
            </a:pPr>
            <a:r>
              <a:rPr lang="de-DE" sz="2400" b="1" dirty="0">
                <a:latin typeface="Calibri" panose="020F0502020204030204" pitchFamily="34" charset="0"/>
                <a:cs typeface="Calibri" panose="020F0502020204030204" pitchFamily="34" charset="0"/>
              </a:rPr>
              <a:t>1,75 Erden </a:t>
            </a:r>
            <a:br>
              <a:rPr lang="de-DE" sz="2400" b="1" dirty="0">
                <a:latin typeface="Calibri" panose="020F0502020204030204" pitchFamily="34" charset="0"/>
                <a:cs typeface="Calibri" panose="020F0502020204030204" pitchFamily="34" charset="0"/>
              </a:rPr>
            </a:br>
            <a:r>
              <a:rPr lang="de-DE" sz="2400" dirty="0">
                <a:latin typeface="Calibri" panose="020F0502020204030204" pitchFamily="34" charset="0"/>
                <a:cs typeface="Calibri" panose="020F0502020204030204" pitchFamily="34" charset="0"/>
              </a:rPr>
              <a:t>an Ressourcen verbraucht </a:t>
            </a:r>
            <a:br>
              <a:rPr lang="de-DE" sz="2400" dirty="0">
                <a:latin typeface="Calibri" panose="020F0502020204030204" pitchFamily="34" charset="0"/>
                <a:cs typeface="Calibri" panose="020F0502020204030204" pitchFamily="34" charset="0"/>
              </a:rPr>
            </a:br>
            <a:r>
              <a:rPr lang="de-DE" sz="2400" dirty="0">
                <a:latin typeface="Calibri" panose="020F0502020204030204" pitchFamily="34" charset="0"/>
                <a:cs typeface="Calibri" panose="020F0502020204030204" pitchFamily="34" charset="0"/>
              </a:rPr>
              <a:t>die Menschheit derzeit </a:t>
            </a:r>
            <a:r>
              <a:rPr lang="de-DE" sz="2400" b="1" dirty="0">
                <a:latin typeface="Calibri" panose="020F0502020204030204" pitchFamily="34" charset="0"/>
                <a:cs typeface="Calibri" panose="020F0502020204030204" pitchFamily="34" charset="0"/>
              </a:rPr>
              <a:t>pro Jahr.</a:t>
            </a:r>
          </a:p>
        </p:txBody>
      </p:sp>
      <p:pic>
        <p:nvPicPr>
          <p:cNvPr id="9" name="Graphic 236">
            <a:extLst>
              <a:ext uri="{FF2B5EF4-FFF2-40B4-BE49-F238E27FC236}">
                <a16:creationId xmlns:a16="http://schemas.microsoft.com/office/drawing/2014/main" id="{6DCFC405-A4D7-EE45-9B8C-58C893DF33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78420" y="0"/>
            <a:ext cx="2313542" cy="2313542"/>
          </a:xfrm>
          <a:prstGeom prst="rect">
            <a:avLst/>
          </a:prstGeom>
        </p:spPr>
      </p:pic>
      <p:pic>
        <p:nvPicPr>
          <p:cNvPr id="12" name="Picture 7">
            <a:extLst>
              <a:ext uri="{FF2B5EF4-FFF2-40B4-BE49-F238E27FC236}">
                <a16:creationId xmlns:a16="http://schemas.microsoft.com/office/drawing/2014/main" id="{15732E7B-28C3-48C5-A194-22EB6C32FE77}"/>
              </a:ext>
            </a:extLst>
          </p:cNvPr>
          <p:cNvPicPr>
            <a:picLocks noChangeAspect="1"/>
          </p:cNvPicPr>
          <p:nvPr/>
        </p:nvPicPr>
        <p:blipFill>
          <a:blip r:embed="rId5"/>
          <a:stretch>
            <a:fillRect/>
          </a:stretch>
        </p:blipFill>
        <p:spPr>
          <a:xfrm>
            <a:off x="4038600" y="2448200"/>
            <a:ext cx="5029200" cy="3340386"/>
          </a:xfrm>
          <a:prstGeom prst="rect">
            <a:avLst/>
          </a:prstGeom>
        </p:spPr>
      </p:pic>
      <p:sp>
        <p:nvSpPr>
          <p:cNvPr id="5" name="TextBox 4">
            <a:extLst>
              <a:ext uri="{FF2B5EF4-FFF2-40B4-BE49-F238E27FC236}">
                <a16:creationId xmlns:a16="http://schemas.microsoft.com/office/drawing/2014/main" id="{6E4EA3D5-168E-4EB8-9070-8BA12A1D4D9A}"/>
              </a:ext>
            </a:extLst>
          </p:cNvPr>
          <p:cNvSpPr txBox="1"/>
          <p:nvPr/>
        </p:nvSpPr>
        <p:spPr>
          <a:xfrm>
            <a:off x="4019266" y="5611505"/>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a:solidFill>
                  <a:schemeClr val="bg1"/>
                </a:solidFill>
                <a:latin typeface="Calibri"/>
                <a:cs typeface="Calibri"/>
              </a:rPr>
              <a:t>Bildquelle: WWF Brazil</a:t>
            </a:r>
          </a:p>
        </p:txBody>
      </p:sp>
    </p:spTree>
    <p:extLst>
      <p:ext uri="{BB962C8B-B14F-4D97-AF65-F5344CB8AC3E}">
        <p14:creationId xmlns:p14="http://schemas.microsoft.com/office/powerpoint/2010/main" val="2978429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Update planetare Grenzen: Grenze für Süsswasser überschritten">
            <a:extLst>
              <a:ext uri="{FF2B5EF4-FFF2-40B4-BE49-F238E27FC236}">
                <a16:creationId xmlns:a16="http://schemas.microsoft.com/office/drawing/2014/main" id="{B5AA4B14-E687-4D4F-B356-FA44B95240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9466" y="1919187"/>
            <a:ext cx="4286135" cy="404635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3861FAC1-12EF-1340-B400-C470321608A3}"/>
              </a:ext>
            </a:extLst>
          </p:cNvPr>
          <p:cNvSpPr>
            <a:spLocks noGrp="1"/>
          </p:cNvSpPr>
          <p:nvPr>
            <p:ph type="title"/>
          </p:nvPr>
        </p:nvSpPr>
        <p:spPr/>
        <p:txBody>
          <a:bodyPr/>
          <a:lstStyle/>
          <a:p>
            <a:r>
              <a:rPr lang="de-DE" dirty="0"/>
              <a:t>Unser Planet ist an seinen Grenzen. </a:t>
            </a:r>
          </a:p>
        </p:txBody>
      </p:sp>
      <p:sp>
        <p:nvSpPr>
          <p:cNvPr id="3" name="Fußzeilenplatzhalter 2">
            <a:extLst>
              <a:ext uri="{FF2B5EF4-FFF2-40B4-BE49-F238E27FC236}">
                <a16:creationId xmlns:a16="http://schemas.microsoft.com/office/drawing/2014/main" id="{F4C5F1A1-4794-5745-B4CC-0B2D2675D567}"/>
              </a:ext>
            </a:extLst>
          </p:cNvPr>
          <p:cNvSpPr>
            <a:spLocks noGrp="1"/>
          </p:cNvSpPr>
          <p:nvPr>
            <p:ph type="ftr" sz="quarter" idx="11"/>
          </p:nvPr>
        </p:nvSpPr>
        <p:spPr/>
        <p:txBody>
          <a:bodyPr/>
          <a:lstStyle/>
          <a:p>
            <a:r>
              <a:rPr lang="de-DE" dirty="0"/>
              <a:t>Einführung in die Circular Economy</a:t>
            </a:r>
          </a:p>
        </p:txBody>
      </p:sp>
      <p:sp>
        <p:nvSpPr>
          <p:cNvPr id="4" name="Textfeld 3">
            <a:extLst>
              <a:ext uri="{FF2B5EF4-FFF2-40B4-BE49-F238E27FC236}">
                <a16:creationId xmlns:a16="http://schemas.microsoft.com/office/drawing/2014/main" id="{24B2C6DC-EBAA-854F-A196-B6E6724B5E9A}"/>
              </a:ext>
            </a:extLst>
          </p:cNvPr>
          <p:cNvSpPr txBox="1"/>
          <p:nvPr/>
        </p:nvSpPr>
        <p:spPr>
          <a:xfrm>
            <a:off x="300038" y="1268413"/>
            <a:ext cx="6993128" cy="606325"/>
          </a:xfrm>
          <a:prstGeom prst="rect">
            <a:avLst/>
          </a:prstGeom>
          <a:noFill/>
        </p:spPr>
        <p:txBody>
          <a:bodyPr wrap="square" lIns="0" tIns="0" rIns="0" bIns="0" rtlCol="0">
            <a:noAutofit/>
          </a:bodyPr>
          <a:lstStyle/>
          <a:p>
            <a:r>
              <a:rPr lang="de-DE" sz="3600" dirty="0"/>
              <a:t>…mit katastrophalen Auswirkungen!</a:t>
            </a:r>
          </a:p>
        </p:txBody>
      </p:sp>
      <p:sp>
        <p:nvSpPr>
          <p:cNvPr id="6" name="TextBox 3">
            <a:extLst>
              <a:ext uri="{FF2B5EF4-FFF2-40B4-BE49-F238E27FC236}">
                <a16:creationId xmlns:a16="http://schemas.microsoft.com/office/drawing/2014/main" id="{813AAAF5-BB38-1140-BF74-E0F5802A4456}"/>
              </a:ext>
            </a:extLst>
          </p:cNvPr>
          <p:cNvSpPr txBox="1"/>
          <p:nvPr/>
        </p:nvSpPr>
        <p:spPr>
          <a:xfrm>
            <a:off x="5558971" y="6185951"/>
            <a:ext cx="6332991"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900" dirty="0">
                <a:latin typeface="Calibri"/>
                <a:cs typeface="Calibri"/>
              </a:rPr>
              <a:t>Quelle: International Resource Panel (2019), ), I</a:t>
            </a:r>
            <a:r>
              <a:rPr lang="en-US" sz="900" dirty="0">
                <a:latin typeface="Calibri"/>
                <a:ea typeface="Calibri"/>
                <a:cs typeface="Calibri"/>
              </a:rPr>
              <a:t>nternational Resource Panel (2019), </a:t>
            </a:r>
            <a:r>
              <a:rPr lang="en-US" sz="900" dirty="0">
                <a:ea typeface="+mn-lt"/>
                <a:cs typeface="+mn-lt"/>
              </a:rPr>
              <a:t>Stockholm Resilience Centre (2022)</a:t>
            </a:r>
            <a:endParaRPr lang="de-DE" sz="900" dirty="0">
              <a:latin typeface="Calibri" panose="020F0502020204030204" pitchFamily="34" charset="0"/>
              <a:cs typeface="Calibri" panose="020F0502020204030204" pitchFamily="34" charset="0"/>
            </a:endParaRPr>
          </a:p>
        </p:txBody>
      </p:sp>
      <p:pic>
        <p:nvPicPr>
          <p:cNvPr id="9" name="Graphic 236">
            <a:extLst>
              <a:ext uri="{FF2B5EF4-FFF2-40B4-BE49-F238E27FC236}">
                <a16:creationId xmlns:a16="http://schemas.microsoft.com/office/drawing/2014/main" id="{6DCFC405-A4D7-EE45-9B8C-58C893DF33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78420" y="0"/>
            <a:ext cx="2313542" cy="2313542"/>
          </a:xfrm>
          <a:prstGeom prst="rect">
            <a:avLst/>
          </a:prstGeom>
        </p:spPr>
      </p:pic>
      <p:sp>
        <p:nvSpPr>
          <p:cNvPr id="15" name="Textfeld 14">
            <a:extLst>
              <a:ext uri="{FF2B5EF4-FFF2-40B4-BE49-F238E27FC236}">
                <a16:creationId xmlns:a16="http://schemas.microsoft.com/office/drawing/2014/main" id="{E9E9399A-B014-7A45-8A21-B580ED1AFCD1}"/>
              </a:ext>
            </a:extLst>
          </p:cNvPr>
          <p:cNvSpPr txBox="1"/>
          <p:nvPr/>
        </p:nvSpPr>
        <p:spPr>
          <a:xfrm>
            <a:off x="302878" y="2033901"/>
            <a:ext cx="6079380" cy="1938992"/>
          </a:xfrm>
          <a:prstGeom prst="rect">
            <a:avLst/>
          </a:prstGeom>
          <a:noFill/>
        </p:spPr>
        <p:txBody>
          <a:bodyPr wrap="square" lIns="91440" tIns="45720" rIns="91440" bIns="45720" rtlCol="0" anchor="t">
            <a:spAutoFit/>
          </a:bodyPr>
          <a:lstStyle/>
          <a:p>
            <a:pPr defTabSz="914377">
              <a:defRPr/>
            </a:pPr>
            <a:r>
              <a:rPr lang="de-DE" sz="2400" dirty="0">
                <a:latin typeface="Calibri"/>
                <a:cs typeface="Calibri"/>
              </a:rPr>
              <a:t>Der Ressourcenverbrauch treibt den Klimawandel und den Verlust der biologischen Vielfalt voran.</a:t>
            </a:r>
            <a:endParaRPr lang="de-DE" sz="2400" dirty="0">
              <a:latin typeface="Calibri" panose="020F0502020204030204" pitchFamily="34" charset="0"/>
              <a:cs typeface="Calibri" panose="020F0502020204030204" pitchFamily="34" charset="0"/>
            </a:endParaRPr>
          </a:p>
          <a:p>
            <a:pPr algn="ctr" defTabSz="914377">
              <a:defRPr/>
            </a:pPr>
            <a:endParaRPr lang="de-DE" sz="2400" dirty="0">
              <a:latin typeface="Calibri" panose="020F0502020204030204" pitchFamily="34" charset="0"/>
              <a:cs typeface="Calibri" panose="020F0502020204030204" pitchFamily="34" charset="0"/>
            </a:endParaRPr>
          </a:p>
          <a:p>
            <a:pPr algn="ctr" defTabSz="914377">
              <a:defRPr/>
            </a:pPr>
            <a:endParaRPr lang="de-DE" sz="2400"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64A6E3BF-A615-4A79-0601-66C6C67C10C9}"/>
              </a:ext>
            </a:extLst>
          </p:cNvPr>
          <p:cNvSpPr txBox="1"/>
          <p:nvPr/>
        </p:nvSpPr>
        <p:spPr>
          <a:xfrm>
            <a:off x="1771649" y="3433234"/>
            <a:ext cx="482865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t>50%</a:t>
            </a:r>
            <a:r>
              <a:rPr lang="en-US" sz="2400" dirty="0"/>
              <a:t> globaler Treibhausgase...</a:t>
            </a:r>
            <a:endParaRPr lang="en-US" sz="2400" dirty="0">
              <a:cs typeface="Calibri"/>
            </a:endParaRPr>
          </a:p>
        </p:txBody>
      </p:sp>
      <p:sp>
        <p:nvSpPr>
          <p:cNvPr id="21" name="TextBox 20">
            <a:extLst>
              <a:ext uri="{FF2B5EF4-FFF2-40B4-BE49-F238E27FC236}">
                <a16:creationId xmlns:a16="http://schemas.microsoft.com/office/drawing/2014/main" id="{0A11F967-39C3-BA76-EA3B-BCD9238312E7}"/>
              </a:ext>
            </a:extLst>
          </p:cNvPr>
          <p:cNvSpPr txBox="1"/>
          <p:nvPr/>
        </p:nvSpPr>
        <p:spPr>
          <a:xfrm>
            <a:off x="1771648" y="4311649"/>
            <a:ext cx="504478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und</a:t>
            </a:r>
            <a:r>
              <a:rPr lang="en-US" sz="2400" b="1" dirty="0"/>
              <a:t> 90%</a:t>
            </a:r>
            <a:r>
              <a:rPr lang="en-US" sz="2400" dirty="0"/>
              <a:t> des Biodiversitäts- und Wasserstresses...</a:t>
            </a:r>
            <a:endParaRPr lang="en-US" sz="2400" dirty="0">
              <a:cs typeface="Calibri"/>
            </a:endParaRPr>
          </a:p>
        </p:txBody>
      </p:sp>
      <p:sp>
        <p:nvSpPr>
          <p:cNvPr id="22" name="TextBox 21">
            <a:extLst>
              <a:ext uri="{FF2B5EF4-FFF2-40B4-BE49-F238E27FC236}">
                <a16:creationId xmlns:a16="http://schemas.microsoft.com/office/drawing/2014/main" id="{4A9DCFAC-C2A7-CFA0-BF6B-5638CC6FEB67}"/>
              </a:ext>
            </a:extLst>
          </p:cNvPr>
          <p:cNvSpPr txBox="1"/>
          <p:nvPr/>
        </p:nvSpPr>
        <p:spPr>
          <a:xfrm>
            <a:off x="406398" y="5539315"/>
            <a:ext cx="64100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...sind</a:t>
            </a:r>
            <a:r>
              <a:rPr lang="en-US" sz="2400" b="1" dirty="0"/>
              <a:t> auf Ressourcenförderung und -</a:t>
            </a:r>
            <a:r>
              <a:rPr lang="en-US" sz="2400" b="1" dirty="0" err="1"/>
              <a:t>produktion</a:t>
            </a:r>
            <a:r>
              <a:rPr lang="en-US" sz="2400" b="1" dirty="0"/>
              <a:t> </a:t>
            </a:r>
            <a:r>
              <a:rPr lang="en-US" sz="2400" b="1" dirty="0" err="1"/>
              <a:t>zurückzuführen</a:t>
            </a:r>
            <a:r>
              <a:rPr lang="en-US" sz="2400" dirty="0"/>
              <a:t>.</a:t>
            </a:r>
          </a:p>
        </p:txBody>
      </p:sp>
      <p:pic>
        <p:nvPicPr>
          <p:cNvPr id="23" name="Graphic 23" descr="Cloud mit einfarbiger Füllung">
            <a:extLst>
              <a:ext uri="{FF2B5EF4-FFF2-40B4-BE49-F238E27FC236}">
                <a16:creationId xmlns:a16="http://schemas.microsoft.com/office/drawing/2014/main" id="{FB41365F-D2ED-C3B5-4B9A-2E4A2BA45C5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4634" y="3215217"/>
            <a:ext cx="829734" cy="840317"/>
          </a:xfrm>
          <a:prstGeom prst="rect">
            <a:avLst/>
          </a:prstGeom>
        </p:spPr>
      </p:pic>
      <p:pic>
        <p:nvPicPr>
          <p:cNvPr id="24" name="Graphic 24" descr="Wasser mit einfarbiger Füllung">
            <a:extLst>
              <a:ext uri="{FF2B5EF4-FFF2-40B4-BE49-F238E27FC236}">
                <a16:creationId xmlns:a16="http://schemas.microsoft.com/office/drawing/2014/main" id="{0A522EA4-C847-1510-EBF1-E4CB411161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9217" y="4474634"/>
            <a:ext cx="512234" cy="554567"/>
          </a:xfrm>
          <a:prstGeom prst="rect">
            <a:avLst/>
          </a:prstGeom>
        </p:spPr>
      </p:pic>
      <p:pic>
        <p:nvPicPr>
          <p:cNvPr id="25" name="Graphic 25" descr="Blatt mit einfarbiger Füllung">
            <a:extLst>
              <a:ext uri="{FF2B5EF4-FFF2-40B4-BE49-F238E27FC236}">
                <a16:creationId xmlns:a16="http://schemas.microsoft.com/office/drawing/2014/main" id="{8B88C326-99AD-E71A-11B1-5E4AF501A58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20000">
            <a:off x="579967" y="4241800"/>
            <a:ext cx="586317" cy="639234"/>
          </a:xfrm>
          <a:prstGeom prst="rect">
            <a:avLst/>
          </a:prstGeom>
        </p:spPr>
      </p:pic>
    </p:spTree>
    <p:extLst>
      <p:ext uri="{BB962C8B-B14F-4D97-AF65-F5344CB8AC3E}">
        <p14:creationId xmlns:p14="http://schemas.microsoft.com/office/powerpoint/2010/main" val="31705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kt 27" hidden="1">
            <a:extLst>
              <a:ext uri="{FF2B5EF4-FFF2-40B4-BE49-F238E27FC236}">
                <a16:creationId xmlns:a16="http://schemas.microsoft.com/office/drawing/2014/main" id="{1113F59B-FE70-446C-B6FE-75E3C1E81691}"/>
              </a:ext>
            </a:extLst>
          </p:cNvPr>
          <p:cNvGraphicFramePr>
            <a:graphicFrameLocks noChangeAspect="1"/>
          </p:cNvGraphicFramePr>
          <p:nvPr>
            <p:custDataLst>
              <p:tags r:id="rId1"/>
            </p:custDataLst>
            <p:extLst>
              <p:ext uri="{D42A27DB-BD31-4B8C-83A1-F6EECF244321}">
                <p14:modId xmlns:p14="http://schemas.microsoft.com/office/powerpoint/2010/main" val="25379277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4" imgH="338" progId="TCLayout.ActiveDocument.1">
                  <p:embed/>
                </p:oleObj>
              </mc:Choice>
              <mc:Fallback>
                <p:oleObj name="think-cell Folie" r:id="rId4" imgW="304" imgH="338" progId="TCLayout.ActiveDocument.1">
                  <p:embed/>
                  <p:pic>
                    <p:nvPicPr>
                      <p:cNvPr id="28" name="Objekt 27" hidden="1">
                        <a:extLst>
                          <a:ext uri="{FF2B5EF4-FFF2-40B4-BE49-F238E27FC236}">
                            <a16:creationId xmlns:a16="http://schemas.microsoft.com/office/drawing/2014/main" id="{1113F59B-FE70-446C-B6FE-75E3C1E8169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hteck 4">
            <a:extLst>
              <a:ext uri="{FF2B5EF4-FFF2-40B4-BE49-F238E27FC236}">
                <a16:creationId xmlns:a16="http://schemas.microsoft.com/office/drawing/2014/main" id="{62338A0F-C6B1-9A4D-879C-E58BEF94AF06}"/>
              </a:ext>
            </a:extLst>
          </p:cNvPr>
          <p:cNvSpPr/>
          <p:nvPr/>
        </p:nvSpPr>
        <p:spPr>
          <a:xfrm>
            <a:off x="0" y="0"/>
            <a:ext cx="12192000" cy="1454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BFCC1272-06A0-CA4E-9634-6A62E5A68378}"/>
              </a:ext>
            </a:extLst>
          </p:cNvPr>
          <p:cNvSpPr>
            <a:spLocks noGrp="1"/>
          </p:cNvSpPr>
          <p:nvPr>
            <p:ph type="title"/>
          </p:nvPr>
        </p:nvSpPr>
        <p:spPr/>
        <p:txBody>
          <a:bodyPr vert="horz"/>
          <a:lstStyle/>
          <a:p>
            <a:r>
              <a:rPr lang="de-DE" sz="3400" dirty="0"/>
              <a:t>Unsere lineare Wirtschaft geht mit deutlichen Verlusten in der Wertschöpfung einher und birgt hohe Risiken für Unternehmen.</a:t>
            </a:r>
          </a:p>
        </p:txBody>
      </p:sp>
      <p:sp>
        <p:nvSpPr>
          <p:cNvPr id="27" name="Inhaltsplatzhalter 26">
            <a:extLst>
              <a:ext uri="{FF2B5EF4-FFF2-40B4-BE49-F238E27FC236}">
                <a16:creationId xmlns:a16="http://schemas.microsoft.com/office/drawing/2014/main" id="{0DE6C373-D2C3-4FF8-8052-D09EA3855C76}"/>
              </a:ext>
            </a:extLst>
          </p:cNvPr>
          <p:cNvSpPr>
            <a:spLocks noGrp="1"/>
          </p:cNvSpPr>
          <p:nvPr>
            <p:ph idx="1"/>
          </p:nvPr>
        </p:nvSpPr>
        <p:spPr>
          <a:xfrm>
            <a:off x="300038" y="1584310"/>
            <a:ext cx="7625131" cy="4417221"/>
          </a:xfrm>
        </p:spPr>
        <p:txBody>
          <a:bodyPr/>
          <a:lstStyle/>
          <a:p>
            <a:pPr marL="0" indent="0">
              <a:buNone/>
            </a:pPr>
            <a:r>
              <a:rPr lang="de-DE" sz="2000" dirty="0"/>
              <a:t>Aktuelle Prozesse sind höchst ineffizient:</a:t>
            </a:r>
          </a:p>
          <a:p>
            <a:pPr marL="266700" indent="-266700">
              <a:spcBef>
                <a:spcPts val="0"/>
              </a:spcBef>
            </a:pPr>
            <a:r>
              <a:rPr lang="de-DE" sz="1800" b="1" dirty="0"/>
              <a:t>Nur 5%</a:t>
            </a:r>
            <a:r>
              <a:rPr lang="de-DE" sz="1800" dirty="0"/>
              <a:t> des durchschnittlichen Rohstoffwerts wird nach der ersten Nutzung eines Produkts </a:t>
            </a:r>
            <a:r>
              <a:rPr lang="de-DE" sz="1800" b="1" dirty="0"/>
              <a:t>wiederhergestellt</a:t>
            </a:r>
          </a:p>
          <a:p>
            <a:pPr marL="266700" indent="-266700"/>
            <a:r>
              <a:rPr lang="de-DE" sz="1800" b="1" dirty="0"/>
              <a:t>Nur 2% </a:t>
            </a:r>
            <a:r>
              <a:rPr lang="de-DE" sz="1800" dirty="0"/>
              <a:t>des global anfallenden Mülls an </a:t>
            </a:r>
            <a:r>
              <a:rPr lang="de-DE" sz="1800" b="1" dirty="0"/>
              <a:t>Plastikverpackungen</a:t>
            </a:r>
            <a:r>
              <a:rPr lang="de-DE" sz="1800" dirty="0"/>
              <a:t> wird </a:t>
            </a:r>
            <a:r>
              <a:rPr lang="de-DE" sz="1800" b="1" dirty="0"/>
              <a:t>hochwertig stofflich verwertet </a:t>
            </a:r>
            <a:r>
              <a:rPr lang="de-DE" sz="1800" dirty="0"/>
              <a:t>– dies entspricht einem </a:t>
            </a:r>
            <a:r>
              <a:rPr lang="de-DE" sz="1800" b="1" dirty="0"/>
              <a:t>jährlichen Wertverlust von 95%</a:t>
            </a:r>
            <a:r>
              <a:rPr lang="de-DE" sz="1800" dirty="0"/>
              <a:t> (70-105 Milliarden €) </a:t>
            </a:r>
          </a:p>
          <a:p>
            <a:pPr marL="0" indent="0">
              <a:buNone/>
            </a:pPr>
            <a:r>
              <a:rPr lang="de-DE" sz="2000" dirty="0"/>
              <a:t>Es bestehen dringende Fragen zu Rohstoffabhängigkeit und Versorgungssicherheit: </a:t>
            </a:r>
          </a:p>
          <a:p>
            <a:pPr marL="266700" indent="-266700">
              <a:lnSpc>
                <a:spcPct val="100000"/>
              </a:lnSpc>
              <a:spcBef>
                <a:spcPts val="0"/>
              </a:spcBef>
              <a:defRPr/>
            </a:pPr>
            <a:r>
              <a:rPr lang="de-DE" sz="1800" b="1" dirty="0">
                <a:ea typeface="+mn-lt"/>
                <a:cs typeface="+mn-lt"/>
              </a:rPr>
              <a:t>Europa importiert 60 % </a:t>
            </a:r>
            <a:r>
              <a:rPr lang="de-DE" sz="1800" dirty="0">
                <a:ea typeface="+mn-lt"/>
                <a:cs typeface="+mn-lt"/>
              </a:rPr>
              <a:t>seiner fossilen Brennstoffe und Metallressourcen; die EU hat </a:t>
            </a:r>
            <a:r>
              <a:rPr lang="de-DE" sz="1800" b="1" dirty="0">
                <a:ea typeface="+mn-lt"/>
                <a:cs typeface="+mn-lt"/>
              </a:rPr>
              <a:t>20 Materialien als kritisch</a:t>
            </a:r>
            <a:r>
              <a:rPr lang="de-DE" sz="1800" dirty="0">
                <a:ea typeface="+mn-lt"/>
                <a:cs typeface="+mn-lt"/>
              </a:rPr>
              <a:t> </a:t>
            </a:r>
            <a:r>
              <a:rPr lang="de-DE" sz="1800" dirty="0"/>
              <a:t>mit Blick auf die Versorgungssicherheit eingestuft. </a:t>
            </a:r>
            <a:endParaRPr lang="de-DE" sz="1800" dirty="0">
              <a:ea typeface="+mn-lt"/>
              <a:cs typeface="+mn-lt"/>
            </a:endParaRPr>
          </a:p>
          <a:p>
            <a:pPr marL="266700" indent="-266700">
              <a:lnSpc>
                <a:spcPct val="100000"/>
              </a:lnSpc>
              <a:spcBef>
                <a:spcPts val="0"/>
              </a:spcBef>
              <a:defRPr/>
            </a:pPr>
            <a:r>
              <a:rPr lang="de-DE" sz="1800" dirty="0">
                <a:ea typeface="+mn-lt"/>
                <a:cs typeface="+mn-lt"/>
              </a:rPr>
              <a:t>Die globale </a:t>
            </a:r>
            <a:r>
              <a:rPr lang="de-DE" sz="1800" b="1" dirty="0">
                <a:ea typeface="+mn-lt"/>
                <a:cs typeface="+mn-lt"/>
              </a:rPr>
              <a:t>Nachfrage nach Kobalt wird sich voraussichtlich bis 2025 mehr als verdoppeln</a:t>
            </a:r>
            <a:r>
              <a:rPr lang="de-DE" sz="1800" dirty="0">
                <a:ea typeface="+mn-lt"/>
                <a:cs typeface="+mn-lt"/>
              </a:rPr>
              <a:t>, was hauptsächlich auf den Verkauf von Elektrofahrzeugen zurückzuführen ist.</a:t>
            </a:r>
          </a:p>
          <a:p>
            <a:pPr marL="266700" indent="-266700">
              <a:lnSpc>
                <a:spcPct val="100000"/>
              </a:lnSpc>
              <a:spcBef>
                <a:spcPts val="0"/>
              </a:spcBef>
              <a:defRPr/>
            </a:pPr>
            <a:r>
              <a:rPr lang="de-DE" sz="1800" dirty="0">
                <a:ea typeface="+mn-lt"/>
                <a:cs typeface="+mn-lt"/>
              </a:rPr>
              <a:t>Gleichzeitig stehen </a:t>
            </a:r>
            <a:r>
              <a:rPr lang="de-DE" sz="1800" b="1" dirty="0">
                <a:ea typeface="+mn-lt"/>
                <a:cs typeface="+mn-lt"/>
              </a:rPr>
              <a:t>erneuerbare Materialien </a:t>
            </a:r>
            <a:r>
              <a:rPr lang="de-DE" sz="1800" dirty="0">
                <a:ea typeface="+mn-lt"/>
                <a:cs typeface="+mn-lt"/>
              </a:rPr>
              <a:t>wie Holz- und                 Faserprodukte als Alternative zu fossilen Rohstoffen </a:t>
            </a:r>
            <a:r>
              <a:rPr lang="de-DE" sz="1800" b="1" dirty="0">
                <a:ea typeface="+mn-lt"/>
                <a:cs typeface="+mn-lt"/>
              </a:rPr>
              <a:t>im Fokus vieler Industrien</a:t>
            </a:r>
            <a:r>
              <a:rPr lang="de-DE" sz="1800" dirty="0">
                <a:ea typeface="+mn-lt"/>
                <a:cs typeface="+mn-lt"/>
              </a:rPr>
              <a:t>.</a:t>
            </a:r>
            <a:endParaRPr lang="de-DE" sz="1800" dirty="0"/>
          </a:p>
        </p:txBody>
      </p:sp>
      <p:sp>
        <p:nvSpPr>
          <p:cNvPr id="4" name="Fußzeilenplatzhalter 3">
            <a:extLst>
              <a:ext uri="{FF2B5EF4-FFF2-40B4-BE49-F238E27FC236}">
                <a16:creationId xmlns:a16="http://schemas.microsoft.com/office/drawing/2014/main" id="{305084F4-202B-454E-9578-B67927D4C1CE}"/>
              </a:ext>
            </a:extLst>
          </p:cNvPr>
          <p:cNvSpPr>
            <a:spLocks noGrp="1"/>
          </p:cNvSpPr>
          <p:nvPr>
            <p:ph type="ftr" sz="quarter" idx="11"/>
          </p:nvPr>
        </p:nvSpPr>
        <p:spPr/>
        <p:txBody>
          <a:bodyPr/>
          <a:lstStyle/>
          <a:p>
            <a:r>
              <a:rPr lang="de-DE"/>
              <a:t>Einführung in die Circular Economy</a:t>
            </a:r>
          </a:p>
        </p:txBody>
      </p:sp>
      <p:sp>
        <p:nvSpPr>
          <p:cNvPr id="10" name="TextBox 3">
            <a:extLst>
              <a:ext uri="{FF2B5EF4-FFF2-40B4-BE49-F238E27FC236}">
                <a16:creationId xmlns:a16="http://schemas.microsoft.com/office/drawing/2014/main" id="{ED3D37F2-C39D-7F4E-AABF-1AA90F9563BE}"/>
              </a:ext>
            </a:extLst>
          </p:cNvPr>
          <p:cNvSpPr txBox="1"/>
          <p:nvPr/>
        </p:nvSpPr>
        <p:spPr>
          <a:xfrm>
            <a:off x="300038" y="6104097"/>
            <a:ext cx="1159192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Quellen: McKinsey Center </a:t>
            </a:r>
            <a:r>
              <a:rPr lang="de-DE" sz="900" dirty="0" err="1">
                <a:latin typeface="Calibri"/>
                <a:cs typeface="Calibri"/>
              </a:rPr>
              <a:t>for</a:t>
            </a:r>
            <a:r>
              <a:rPr lang="de-DE" sz="900" dirty="0">
                <a:latin typeface="Calibri"/>
                <a:cs typeface="Calibri"/>
              </a:rPr>
              <a:t> Business and Environment, Ellen MacArthur </a:t>
            </a:r>
            <a:r>
              <a:rPr lang="de-DE" sz="900" dirty="0" err="1">
                <a:latin typeface="Calibri"/>
                <a:cs typeface="Calibri"/>
              </a:rPr>
              <a:t>Foundation</a:t>
            </a:r>
            <a:r>
              <a:rPr lang="de-DE" sz="900" dirty="0">
                <a:latin typeface="Calibri"/>
                <a:cs typeface="Calibri"/>
              </a:rPr>
              <a:t> &amp; SUN (2015), WWF Deutschland (2022), </a:t>
            </a:r>
            <a:r>
              <a:rPr lang="de-DE" sz="900" dirty="0">
                <a:ea typeface="+mn-lt"/>
                <a:cs typeface="+mn-lt"/>
              </a:rPr>
              <a:t>McKinsey Basic Materials Institute (2018), Ellen MacArthur </a:t>
            </a:r>
            <a:r>
              <a:rPr lang="de-DE" sz="900" dirty="0" err="1">
                <a:ea typeface="+mn-lt"/>
                <a:cs typeface="+mn-lt"/>
              </a:rPr>
              <a:t>Foundation</a:t>
            </a:r>
            <a:r>
              <a:rPr lang="de-DE" sz="900" dirty="0">
                <a:ea typeface="+mn-lt"/>
                <a:cs typeface="+mn-lt"/>
              </a:rPr>
              <a:t> (2013),  McKinsey Global Institute (2011), Circle Economy (2018), SYSTEMIQ, McKinsey Center </a:t>
            </a:r>
            <a:r>
              <a:rPr lang="de-DE" sz="900" dirty="0" err="1">
                <a:ea typeface="+mn-lt"/>
                <a:cs typeface="+mn-lt"/>
              </a:rPr>
              <a:t>for</a:t>
            </a:r>
            <a:r>
              <a:rPr lang="de-DE" sz="900" dirty="0">
                <a:ea typeface="+mn-lt"/>
                <a:cs typeface="+mn-lt"/>
              </a:rPr>
              <a:t> Business and Environment, Ellen MacArthur </a:t>
            </a:r>
            <a:r>
              <a:rPr lang="de-DE" sz="900" dirty="0" err="1">
                <a:ea typeface="+mn-lt"/>
                <a:cs typeface="+mn-lt"/>
              </a:rPr>
              <a:t>Foundation</a:t>
            </a:r>
            <a:r>
              <a:rPr lang="de-DE" sz="900" dirty="0">
                <a:ea typeface="+mn-lt"/>
                <a:cs typeface="+mn-lt"/>
              </a:rPr>
              <a:t> &amp; SUN (2018)</a:t>
            </a:r>
            <a:endParaRPr lang="de-DE" dirty="0">
              <a:latin typeface="Calibri"/>
              <a:cs typeface="Calibri"/>
            </a:endParaRPr>
          </a:p>
        </p:txBody>
      </p:sp>
      <p:grpSp>
        <p:nvGrpSpPr>
          <p:cNvPr id="25" name="Gruppieren 24">
            <a:extLst>
              <a:ext uri="{FF2B5EF4-FFF2-40B4-BE49-F238E27FC236}">
                <a16:creationId xmlns:a16="http://schemas.microsoft.com/office/drawing/2014/main" id="{1739E664-EE3B-1B49-A3B7-3935B25356FA}"/>
              </a:ext>
            </a:extLst>
          </p:cNvPr>
          <p:cNvGrpSpPr/>
          <p:nvPr/>
        </p:nvGrpSpPr>
        <p:grpSpPr>
          <a:xfrm>
            <a:off x="7803042" y="1503093"/>
            <a:ext cx="4388958" cy="4593738"/>
            <a:chOff x="7672339" y="1736725"/>
            <a:chExt cx="4388958" cy="4593738"/>
          </a:xfrm>
        </p:grpSpPr>
        <p:sp>
          <p:nvSpPr>
            <p:cNvPr id="11" name="Rechteck 10">
              <a:extLst>
                <a:ext uri="{FF2B5EF4-FFF2-40B4-BE49-F238E27FC236}">
                  <a16:creationId xmlns:a16="http://schemas.microsoft.com/office/drawing/2014/main" id="{A031105A-0AB5-934E-9994-856A15C32CFA}"/>
                </a:ext>
              </a:extLst>
            </p:cNvPr>
            <p:cNvSpPr/>
            <p:nvPr/>
          </p:nvSpPr>
          <p:spPr>
            <a:xfrm>
              <a:off x="8258550" y="2204975"/>
              <a:ext cx="2703535" cy="867072"/>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solidFill>
                    <a:schemeClr val="bg1"/>
                  </a:solidFill>
                  <a:latin typeface="Calibri" panose="020F0502020204030204" pitchFamily="34" charset="0"/>
                  <a:cs typeface="Calibri" panose="020F0502020204030204" pitchFamily="34" charset="0"/>
                </a:rPr>
                <a:t>Rohstoffentnahme </a:t>
              </a:r>
              <a:br>
                <a:rPr lang="de-DE" b="1">
                  <a:solidFill>
                    <a:schemeClr val="bg1"/>
                  </a:solidFill>
                  <a:latin typeface="Calibri" panose="020F0502020204030204" pitchFamily="34" charset="0"/>
                  <a:cs typeface="Calibri" panose="020F0502020204030204" pitchFamily="34" charset="0"/>
                </a:rPr>
              </a:br>
              <a:r>
                <a:rPr lang="de-DE" b="1">
                  <a:solidFill>
                    <a:schemeClr val="bg1"/>
                  </a:solidFill>
                  <a:latin typeface="Calibri" panose="020F0502020204030204" pitchFamily="34" charset="0"/>
                  <a:cs typeface="Calibri" panose="020F0502020204030204" pitchFamily="34" charset="0"/>
                </a:rPr>
                <a:t>&amp; Produktion</a:t>
              </a:r>
            </a:p>
          </p:txBody>
        </p:sp>
        <p:sp>
          <p:nvSpPr>
            <p:cNvPr id="12" name="Textfeld 11">
              <a:extLst>
                <a:ext uri="{FF2B5EF4-FFF2-40B4-BE49-F238E27FC236}">
                  <a16:creationId xmlns:a16="http://schemas.microsoft.com/office/drawing/2014/main" id="{45B9155E-A514-E443-8ADD-38817C95263D}"/>
                </a:ext>
              </a:extLst>
            </p:cNvPr>
            <p:cNvSpPr txBox="1"/>
            <p:nvPr/>
          </p:nvSpPr>
          <p:spPr>
            <a:xfrm>
              <a:off x="8654194" y="1736725"/>
              <a:ext cx="1912242" cy="369332"/>
            </a:xfrm>
            <a:prstGeom prst="rect">
              <a:avLst/>
            </a:prstGeom>
            <a:noFill/>
          </p:spPr>
          <p:txBody>
            <a:bodyPr wrap="square">
              <a:spAutoFit/>
            </a:bodyPr>
            <a:lstStyle/>
            <a:p>
              <a:pPr algn="ctr"/>
              <a:r>
                <a:rPr lang="de-DE" b="1">
                  <a:solidFill>
                    <a:schemeClr val="accent3"/>
                  </a:solidFill>
                  <a:latin typeface="Calibri" panose="020F0502020204030204" pitchFamily="34" charset="0"/>
                  <a:cs typeface="Calibri" panose="020F0502020204030204" pitchFamily="34" charset="0"/>
                </a:rPr>
                <a:t>Lineares System</a:t>
              </a:r>
            </a:p>
          </p:txBody>
        </p:sp>
        <p:sp>
          <p:nvSpPr>
            <p:cNvPr id="13" name="Rechteck 12">
              <a:extLst>
                <a:ext uri="{FF2B5EF4-FFF2-40B4-BE49-F238E27FC236}">
                  <a16:creationId xmlns:a16="http://schemas.microsoft.com/office/drawing/2014/main" id="{9E0EA20A-85EB-404F-AE6E-54F5BBB88896}"/>
                </a:ext>
              </a:extLst>
            </p:cNvPr>
            <p:cNvSpPr/>
            <p:nvPr/>
          </p:nvSpPr>
          <p:spPr>
            <a:xfrm>
              <a:off x="8258550" y="3499690"/>
              <a:ext cx="2703535" cy="936000"/>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bg1"/>
                  </a:solidFill>
                  <a:latin typeface="Calibri" panose="020F0502020204030204" pitchFamily="34" charset="0"/>
                  <a:cs typeface="Calibri" panose="020F0502020204030204" pitchFamily="34" charset="0"/>
                </a:rPr>
                <a:t>Nutzung</a:t>
              </a:r>
            </a:p>
          </p:txBody>
        </p:sp>
        <p:sp>
          <p:nvSpPr>
            <p:cNvPr id="14" name="Rechteck 13">
              <a:extLst>
                <a:ext uri="{FF2B5EF4-FFF2-40B4-BE49-F238E27FC236}">
                  <a16:creationId xmlns:a16="http://schemas.microsoft.com/office/drawing/2014/main" id="{1FE07151-43B7-BE43-8F62-1264449F3C9F}"/>
                </a:ext>
              </a:extLst>
            </p:cNvPr>
            <p:cNvSpPr/>
            <p:nvPr/>
          </p:nvSpPr>
          <p:spPr>
            <a:xfrm>
              <a:off x="8258549" y="4863334"/>
              <a:ext cx="2703535" cy="936000"/>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solidFill>
                    <a:schemeClr val="bg1"/>
                  </a:solidFill>
                  <a:latin typeface="Calibri" panose="020F0502020204030204" pitchFamily="34" charset="0"/>
                  <a:cs typeface="Calibri" panose="020F0502020204030204" pitchFamily="34" charset="0"/>
                </a:rPr>
                <a:t>Abfall</a:t>
              </a:r>
            </a:p>
          </p:txBody>
        </p:sp>
        <p:pic>
          <p:nvPicPr>
            <p:cNvPr id="15" name="Graphic 16">
              <a:extLst>
                <a:ext uri="{FF2B5EF4-FFF2-40B4-BE49-F238E27FC236}">
                  <a16:creationId xmlns:a16="http://schemas.microsoft.com/office/drawing/2014/main" id="{468E56DA-7F0D-8F4F-9384-A23B3D7206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9334210" y="2970312"/>
              <a:ext cx="552210" cy="504153"/>
            </a:xfrm>
            <a:prstGeom prst="rect">
              <a:avLst/>
            </a:prstGeom>
          </p:spPr>
        </p:pic>
        <p:pic>
          <p:nvPicPr>
            <p:cNvPr id="16" name="Graphic 16">
              <a:extLst>
                <a:ext uri="{FF2B5EF4-FFF2-40B4-BE49-F238E27FC236}">
                  <a16:creationId xmlns:a16="http://schemas.microsoft.com/office/drawing/2014/main" id="{8EADBD67-B240-4640-85E7-87434CD6A4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9334210" y="4332098"/>
              <a:ext cx="552210" cy="504153"/>
            </a:xfrm>
            <a:prstGeom prst="rect">
              <a:avLst/>
            </a:prstGeom>
          </p:spPr>
        </p:pic>
        <p:pic>
          <p:nvPicPr>
            <p:cNvPr id="17" name="Graphic 116">
              <a:extLst>
                <a:ext uri="{FF2B5EF4-FFF2-40B4-BE49-F238E27FC236}">
                  <a16:creationId xmlns:a16="http://schemas.microsoft.com/office/drawing/2014/main" id="{D9908425-11E4-5B40-B54C-9FD0D75B9AE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59292" y="5062782"/>
              <a:ext cx="586210" cy="586210"/>
            </a:xfrm>
            <a:prstGeom prst="rect">
              <a:avLst/>
            </a:prstGeom>
          </p:spPr>
        </p:pic>
        <p:pic>
          <p:nvPicPr>
            <p:cNvPr id="18" name="Graphic 116">
              <a:extLst>
                <a:ext uri="{FF2B5EF4-FFF2-40B4-BE49-F238E27FC236}">
                  <a16:creationId xmlns:a16="http://schemas.microsoft.com/office/drawing/2014/main" id="{938278BC-6046-8641-B9A4-BB3FF8295D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672339" y="5355887"/>
              <a:ext cx="586210" cy="586210"/>
            </a:xfrm>
            <a:prstGeom prst="rect">
              <a:avLst/>
            </a:prstGeom>
          </p:spPr>
        </p:pic>
        <p:pic>
          <p:nvPicPr>
            <p:cNvPr id="19" name="Graphic 116">
              <a:extLst>
                <a:ext uri="{FF2B5EF4-FFF2-40B4-BE49-F238E27FC236}">
                  <a16:creationId xmlns:a16="http://schemas.microsoft.com/office/drawing/2014/main" id="{4DB6F6FA-BFA3-7B4A-B1F1-FF1C87E0D4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75087" y="5702652"/>
              <a:ext cx="586210" cy="586210"/>
            </a:xfrm>
            <a:prstGeom prst="rect">
              <a:avLst/>
            </a:prstGeom>
          </p:spPr>
        </p:pic>
        <p:pic>
          <p:nvPicPr>
            <p:cNvPr id="20" name="Graphic 116">
              <a:extLst>
                <a:ext uri="{FF2B5EF4-FFF2-40B4-BE49-F238E27FC236}">
                  <a16:creationId xmlns:a16="http://schemas.microsoft.com/office/drawing/2014/main" id="{190662E5-2EFB-0F43-B5F4-296828B0D6F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61800" y="4957786"/>
              <a:ext cx="568568" cy="568568"/>
            </a:xfrm>
            <a:prstGeom prst="rect">
              <a:avLst/>
            </a:prstGeom>
          </p:spPr>
        </p:pic>
        <p:pic>
          <p:nvPicPr>
            <p:cNvPr id="21" name="Graphic 116">
              <a:extLst>
                <a:ext uri="{FF2B5EF4-FFF2-40B4-BE49-F238E27FC236}">
                  <a16:creationId xmlns:a16="http://schemas.microsoft.com/office/drawing/2014/main" id="{87B0AEFD-2E5E-A24D-A221-CD7A30BA3E7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784675" y="4653956"/>
              <a:ext cx="483666" cy="483666"/>
            </a:xfrm>
            <a:prstGeom prst="rect">
              <a:avLst/>
            </a:prstGeom>
          </p:spPr>
        </p:pic>
        <p:pic>
          <p:nvPicPr>
            <p:cNvPr id="22" name="Graphic 116">
              <a:extLst>
                <a:ext uri="{FF2B5EF4-FFF2-40B4-BE49-F238E27FC236}">
                  <a16:creationId xmlns:a16="http://schemas.microsoft.com/office/drawing/2014/main" id="{A03AD49D-075D-394E-BF7E-D7035637F1A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117088" y="5846797"/>
              <a:ext cx="483666" cy="483666"/>
            </a:xfrm>
            <a:prstGeom prst="rect">
              <a:avLst/>
            </a:prstGeom>
          </p:spPr>
        </p:pic>
        <p:pic>
          <p:nvPicPr>
            <p:cNvPr id="23" name="Graphic 116">
              <a:extLst>
                <a:ext uri="{FF2B5EF4-FFF2-40B4-BE49-F238E27FC236}">
                  <a16:creationId xmlns:a16="http://schemas.microsoft.com/office/drawing/2014/main" id="{31DDDADB-4310-9A4F-9C99-20E400A6DA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18820" y="5062782"/>
              <a:ext cx="586210" cy="586210"/>
            </a:xfrm>
            <a:prstGeom prst="rect">
              <a:avLst/>
            </a:prstGeom>
          </p:spPr>
        </p:pic>
        <p:pic>
          <p:nvPicPr>
            <p:cNvPr id="24" name="Graphic 116">
              <a:extLst>
                <a:ext uri="{FF2B5EF4-FFF2-40B4-BE49-F238E27FC236}">
                  <a16:creationId xmlns:a16="http://schemas.microsoft.com/office/drawing/2014/main" id="{127CF009-3044-B04E-BF9D-7E84C3F6B8E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942501" y="5635923"/>
              <a:ext cx="483666" cy="483666"/>
            </a:xfrm>
            <a:prstGeom prst="rect">
              <a:avLst/>
            </a:prstGeom>
          </p:spPr>
        </p:pic>
      </p:grpSp>
    </p:spTree>
    <p:extLst>
      <p:ext uri="{BB962C8B-B14F-4D97-AF65-F5344CB8AC3E}">
        <p14:creationId xmlns:p14="http://schemas.microsoft.com/office/powerpoint/2010/main" val="1572855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GR 2021">
            <a:extLst>
              <a:ext uri="{FF2B5EF4-FFF2-40B4-BE49-F238E27FC236}">
                <a16:creationId xmlns:a16="http://schemas.microsoft.com/office/drawing/2014/main" id="{3D2C4B88-E646-4B23-BD55-63335A67E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3327" y="1295939"/>
            <a:ext cx="1455419" cy="205739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0DF57412-F745-EA4D-858F-02FAA629C818}"/>
              </a:ext>
            </a:extLst>
          </p:cNvPr>
          <p:cNvSpPr>
            <a:spLocks noGrp="1"/>
          </p:cNvSpPr>
          <p:nvPr>
            <p:ph type="title"/>
          </p:nvPr>
        </p:nvSpPr>
        <p:spPr/>
        <p:txBody>
          <a:bodyPr/>
          <a:lstStyle/>
          <a:p>
            <a:r>
              <a:rPr lang="de-DE" dirty="0"/>
              <a:t>Druck und Nachfrage nach zirkulären Lösungen steigen.</a:t>
            </a:r>
          </a:p>
        </p:txBody>
      </p:sp>
      <p:sp>
        <p:nvSpPr>
          <p:cNvPr id="3" name="Fußzeilenplatzhalter 2">
            <a:extLst>
              <a:ext uri="{FF2B5EF4-FFF2-40B4-BE49-F238E27FC236}">
                <a16:creationId xmlns:a16="http://schemas.microsoft.com/office/drawing/2014/main" id="{07B2491B-CF47-1149-9A44-9C27CB299527}"/>
              </a:ext>
            </a:extLst>
          </p:cNvPr>
          <p:cNvSpPr>
            <a:spLocks noGrp="1"/>
          </p:cNvSpPr>
          <p:nvPr>
            <p:ph type="ftr" sz="quarter" idx="11"/>
          </p:nvPr>
        </p:nvSpPr>
        <p:spPr/>
        <p:txBody>
          <a:bodyPr/>
          <a:lstStyle/>
          <a:p>
            <a:r>
              <a:rPr lang="de-DE"/>
              <a:t>Einführung in die </a:t>
            </a:r>
            <a:r>
              <a:rPr lang="de-DE" err="1"/>
              <a:t>Circular</a:t>
            </a:r>
            <a:r>
              <a:rPr lang="de-DE"/>
              <a:t> Economy</a:t>
            </a:r>
          </a:p>
        </p:txBody>
      </p:sp>
      <p:pic>
        <p:nvPicPr>
          <p:cNvPr id="4" name="Grafik 3" descr="Ein Bild, das Karte enthält.  Automatisch generierte Beschreibung">
            <a:extLst>
              <a:ext uri="{FF2B5EF4-FFF2-40B4-BE49-F238E27FC236}">
                <a16:creationId xmlns:a16="http://schemas.microsoft.com/office/drawing/2014/main" id="{0E19DA03-D9E7-8944-B8EB-8AE40E32DB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5773" y="1216261"/>
            <a:ext cx="1641410" cy="2216756"/>
          </a:xfrm>
          <a:prstGeom prst="rect">
            <a:avLst/>
          </a:prstGeom>
        </p:spPr>
      </p:pic>
      <p:pic>
        <p:nvPicPr>
          <p:cNvPr id="5" name="Grafik 4">
            <a:extLst>
              <a:ext uri="{FF2B5EF4-FFF2-40B4-BE49-F238E27FC236}">
                <a16:creationId xmlns:a16="http://schemas.microsoft.com/office/drawing/2014/main" id="{E2BD73C8-631E-EC43-B593-A7012B1E6A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7137" y="4177260"/>
            <a:ext cx="1503492" cy="1903800"/>
          </a:xfrm>
          <a:prstGeom prst="rect">
            <a:avLst/>
          </a:prstGeom>
        </p:spPr>
      </p:pic>
      <p:pic>
        <p:nvPicPr>
          <p:cNvPr id="8" name="Grafik 7">
            <a:extLst>
              <a:ext uri="{FF2B5EF4-FFF2-40B4-BE49-F238E27FC236}">
                <a16:creationId xmlns:a16="http://schemas.microsoft.com/office/drawing/2014/main" id="{AD2EB13C-86F8-324A-913B-D1FCB1310E62}"/>
              </a:ext>
            </a:extLst>
          </p:cNvPr>
          <p:cNvPicPr>
            <a:picLocks noChangeAspect="1"/>
          </p:cNvPicPr>
          <p:nvPr/>
        </p:nvPicPr>
        <p:blipFill>
          <a:blip r:embed="rId6"/>
          <a:stretch>
            <a:fillRect/>
          </a:stretch>
        </p:blipFill>
        <p:spPr>
          <a:xfrm>
            <a:off x="4040101" y="3083662"/>
            <a:ext cx="1327789" cy="1906256"/>
          </a:xfrm>
          <a:prstGeom prst="rect">
            <a:avLst/>
          </a:prstGeom>
        </p:spPr>
      </p:pic>
      <p:pic>
        <p:nvPicPr>
          <p:cNvPr id="9" name="Grafik 8" descr="Ein Bild, das Text, Schild enthält.  Automatisch generierte Beschreibung">
            <a:extLst>
              <a:ext uri="{FF2B5EF4-FFF2-40B4-BE49-F238E27FC236}">
                <a16:creationId xmlns:a16="http://schemas.microsoft.com/office/drawing/2014/main" id="{B77CADAC-D0BF-E44A-BF0F-0BF3C44148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68900" y="2058094"/>
            <a:ext cx="1967286" cy="873475"/>
          </a:xfrm>
          <a:prstGeom prst="rect">
            <a:avLst/>
          </a:prstGeom>
        </p:spPr>
      </p:pic>
      <p:pic>
        <p:nvPicPr>
          <p:cNvPr id="10" name="Grafik 9">
            <a:extLst>
              <a:ext uri="{FF2B5EF4-FFF2-40B4-BE49-F238E27FC236}">
                <a16:creationId xmlns:a16="http://schemas.microsoft.com/office/drawing/2014/main" id="{B398B770-EE2A-1345-A751-502387FA5596}"/>
              </a:ext>
            </a:extLst>
          </p:cNvPr>
          <p:cNvPicPr>
            <a:picLocks noChangeAspect="1"/>
          </p:cNvPicPr>
          <p:nvPr/>
        </p:nvPicPr>
        <p:blipFill rotWithShape="1">
          <a:blip r:embed="rId8"/>
          <a:srcRect l="25275" r="559" b="40741"/>
          <a:stretch/>
        </p:blipFill>
        <p:spPr>
          <a:xfrm>
            <a:off x="8753197" y="5319311"/>
            <a:ext cx="2816057" cy="661733"/>
          </a:xfrm>
          <a:prstGeom prst="rect">
            <a:avLst/>
          </a:prstGeom>
        </p:spPr>
      </p:pic>
      <p:pic>
        <p:nvPicPr>
          <p:cNvPr id="11" name="Grafik 10">
            <a:extLst>
              <a:ext uri="{FF2B5EF4-FFF2-40B4-BE49-F238E27FC236}">
                <a16:creationId xmlns:a16="http://schemas.microsoft.com/office/drawing/2014/main" id="{19F5CAD2-8363-DC4C-8BCF-376A6830BE3B}"/>
              </a:ext>
            </a:extLst>
          </p:cNvPr>
          <p:cNvPicPr>
            <a:picLocks noChangeAspect="1"/>
          </p:cNvPicPr>
          <p:nvPr/>
        </p:nvPicPr>
        <p:blipFill>
          <a:blip r:embed="rId9"/>
          <a:stretch>
            <a:fillRect/>
          </a:stretch>
        </p:blipFill>
        <p:spPr>
          <a:xfrm>
            <a:off x="4036641" y="5455265"/>
            <a:ext cx="2388866" cy="506136"/>
          </a:xfrm>
          <a:prstGeom prst="rect">
            <a:avLst/>
          </a:prstGeom>
        </p:spPr>
      </p:pic>
      <p:pic>
        <p:nvPicPr>
          <p:cNvPr id="12" name="Grafik 11">
            <a:extLst>
              <a:ext uri="{FF2B5EF4-FFF2-40B4-BE49-F238E27FC236}">
                <a16:creationId xmlns:a16="http://schemas.microsoft.com/office/drawing/2014/main" id="{197457A5-0543-CB47-9FBB-C88F7BAEE968}"/>
              </a:ext>
            </a:extLst>
          </p:cNvPr>
          <p:cNvPicPr>
            <a:picLocks noChangeAspect="1"/>
          </p:cNvPicPr>
          <p:nvPr/>
        </p:nvPicPr>
        <p:blipFill>
          <a:blip r:embed="rId10"/>
          <a:stretch>
            <a:fillRect/>
          </a:stretch>
        </p:blipFill>
        <p:spPr>
          <a:xfrm>
            <a:off x="1942553" y="945264"/>
            <a:ext cx="1429566" cy="1226589"/>
          </a:xfrm>
          <a:prstGeom prst="rect">
            <a:avLst/>
          </a:prstGeom>
        </p:spPr>
      </p:pic>
      <p:pic>
        <p:nvPicPr>
          <p:cNvPr id="13" name="Grafik 12" descr="Ein Bild, das Text enthält.  Automatisch generierte Beschreibung">
            <a:extLst>
              <a:ext uri="{FF2B5EF4-FFF2-40B4-BE49-F238E27FC236}">
                <a16:creationId xmlns:a16="http://schemas.microsoft.com/office/drawing/2014/main" id="{9D6AE1CA-E196-7749-8BCF-60AE86A000B0}"/>
              </a:ext>
            </a:extLst>
          </p:cNvPr>
          <p:cNvPicPr>
            <a:picLocks noChangeAspect="1"/>
          </p:cNvPicPr>
          <p:nvPr/>
        </p:nvPicPr>
        <p:blipFill>
          <a:blip r:embed="rId11"/>
          <a:stretch>
            <a:fillRect/>
          </a:stretch>
        </p:blipFill>
        <p:spPr>
          <a:xfrm>
            <a:off x="2483807" y="2269905"/>
            <a:ext cx="973634" cy="1394029"/>
          </a:xfrm>
          <a:prstGeom prst="rect">
            <a:avLst/>
          </a:prstGeom>
        </p:spPr>
      </p:pic>
      <p:pic>
        <p:nvPicPr>
          <p:cNvPr id="14" name="Grafik 13" descr="Ein Bild, das Text, Person, Dokument, Screenshot enthält.  Automatisch generierte Beschreibung">
            <a:extLst>
              <a:ext uri="{FF2B5EF4-FFF2-40B4-BE49-F238E27FC236}">
                <a16:creationId xmlns:a16="http://schemas.microsoft.com/office/drawing/2014/main" id="{9F0B8C4D-4966-C14E-BC5F-10F77D21C9A1}"/>
              </a:ext>
            </a:extLst>
          </p:cNvPr>
          <p:cNvPicPr>
            <a:picLocks noChangeAspect="1"/>
          </p:cNvPicPr>
          <p:nvPr/>
        </p:nvPicPr>
        <p:blipFill>
          <a:blip r:embed="rId12"/>
          <a:stretch>
            <a:fillRect/>
          </a:stretch>
        </p:blipFill>
        <p:spPr>
          <a:xfrm>
            <a:off x="323488" y="4864322"/>
            <a:ext cx="2746904" cy="1082721"/>
          </a:xfrm>
          <a:prstGeom prst="rect">
            <a:avLst/>
          </a:prstGeom>
        </p:spPr>
      </p:pic>
      <p:pic>
        <p:nvPicPr>
          <p:cNvPr id="15" name="Picture 15">
            <a:extLst>
              <a:ext uri="{FF2B5EF4-FFF2-40B4-BE49-F238E27FC236}">
                <a16:creationId xmlns:a16="http://schemas.microsoft.com/office/drawing/2014/main" id="{AF483DBC-04D0-E54A-A12B-7D737ECB506B}"/>
              </a:ext>
            </a:extLst>
          </p:cNvPr>
          <p:cNvPicPr>
            <a:picLocks noChangeAspect="1"/>
          </p:cNvPicPr>
          <p:nvPr/>
        </p:nvPicPr>
        <p:blipFill>
          <a:blip r:embed="rId13"/>
          <a:stretch>
            <a:fillRect/>
          </a:stretch>
        </p:blipFill>
        <p:spPr>
          <a:xfrm>
            <a:off x="311763" y="1274335"/>
            <a:ext cx="1355679" cy="1888473"/>
          </a:xfrm>
          <a:prstGeom prst="rect">
            <a:avLst/>
          </a:prstGeom>
        </p:spPr>
      </p:pic>
      <p:sp>
        <p:nvSpPr>
          <p:cNvPr id="16" name="Rechteck 15">
            <a:extLst>
              <a:ext uri="{FF2B5EF4-FFF2-40B4-BE49-F238E27FC236}">
                <a16:creationId xmlns:a16="http://schemas.microsoft.com/office/drawing/2014/main" id="{B6097B8F-5F78-EA4E-9065-B64F843A1578}"/>
              </a:ext>
            </a:extLst>
          </p:cNvPr>
          <p:cNvSpPr/>
          <p:nvPr/>
        </p:nvSpPr>
        <p:spPr>
          <a:xfrm>
            <a:off x="5095091" y="3978364"/>
            <a:ext cx="1805302" cy="733534"/>
          </a:xfrm>
          <a:prstGeom prst="rect">
            <a:avLst/>
          </a:prstGeom>
        </p:spPr>
        <p:txBody>
          <a:bodyPr wrap="none">
            <a:spAutoFit/>
          </a:bodyPr>
          <a:lstStyle/>
          <a:p>
            <a:pPr algn="ctr">
              <a:lnSpc>
                <a:spcPts val="2480"/>
              </a:lnSpc>
            </a:pPr>
            <a:r>
              <a:rPr lang="de-DE" sz="2300" b="1">
                <a:solidFill>
                  <a:schemeClr val="bg1"/>
                </a:solidFill>
                <a:cs typeface="Calibri" panose="020F0502020204030204" pitchFamily="34" charset="0"/>
              </a:rPr>
              <a:t>Die</a:t>
            </a:r>
            <a:br>
              <a:rPr lang="de-DE" sz="2300" b="1">
                <a:solidFill>
                  <a:schemeClr val="bg1"/>
                </a:solidFill>
                <a:cs typeface="Calibri" panose="020F0502020204030204" pitchFamily="34" charset="0"/>
              </a:rPr>
            </a:br>
            <a:r>
              <a:rPr lang="de-DE" sz="2300" b="1">
                <a:solidFill>
                  <a:schemeClr val="bg1"/>
                </a:solidFill>
                <a:cs typeface="Calibri" panose="020F0502020204030204" pitchFamily="34" charset="0"/>
              </a:rPr>
              <a:t>Wissenschaft</a:t>
            </a:r>
            <a:endParaRPr lang="de-DE" sz="2300">
              <a:solidFill>
                <a:schemeClr val="bg1"/>
              </a:solidFill>
              <a:cs typeface="Calibri" panose="020F0502020204030204" pitchFamily="34" charset="0"/>
            </a:endParaRPr>
          </a:p>
        </p:txBody>
      </p:sp>
      <p:grpSp>
        <p:nvGrpSpPr>
          <p:cNvPr id="17" name="Gruppieren 16">
            <a:extLst>
              <a:ext uri="{FF2B5EF4-FFF2-40B4-BE49-F238E27FC236}">
                <a16:creationId xmlns:a16="http://schemas.microsoft.com/office/drawing/2014/main" id="{D1CE5CFC-ABC2-A14D-9164-07901AE80AD1}"/>
              </a:ext>
            </a:extLst>
          </p:cNvPr>
          <p:cNvGrpSpPr/>
          <p:nvPr/>
        </p:nvGrpSpPr>
        <p:grpSpPr>
          <a:xfrm>
            <a:off x="523938" y="2607589"/>
            <a:ext cx="2810589" cy="2810589"/>
            <a:chOff x="558077" y="2521501"/>
            <a:chExt cx="2810589" cy="2810589"/>
          </a:xfrm>
        </p:grpSpPr>
        <p:sp>
          <p:nvSpPr>
            <p:cNvPr id="18" name="Oval 17">
              <a:extLst>
                <a:ext uri="{FF2B5EF4-FFF2-40B4-BE49-F238E27FC236}">
                  <a16:creationId xmlns:a16="http://schemas.microsoft.com/office/drawing/2014/main" id="{C00E4061-3A10-6144-827D-ED3202CE8C08}"/>
                </a:ext>
              </a:extLst>
            </p:cNvPr>
            <p:cNvSpPr/>
            <p:nvPr/>
          </p:nvSpPr>
          <p:spPr>
            <a:xfrm>
              <a:off x="558077" y="2521501"/>
              <a:ext cx="2810589" cy="28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48C37F29-0A83-4345-8B39-D0248D591E41}"/>
                </a:ext>
              </a:extLst>
            </p:cNvPr>
            <p:cNvSpPr/>
            <p:nvPr/>
          </p:nvSpPr>
          <p:spPr>
            <a:xfrm>
              <a:off x="567124" y="2715313"/>
              <a:ext cx="2792494" cy="2003497"/>
            </a:xfrm>
            <a:prstGeom prst="rect">
              <a:avLst/>
            </a:prstGeom>
          </p:spPr>
          <p:txBody>
            <a:bodyPr wrap="square">
              <a:spAutoFit/>
            </a:bodyPr>
            <a:lstStyle/>
            <a:p>
              <a:pPr algn="ctr">
                <a:lnSpc>
                  <a:spcPts val="2480"/>
                </a:lnSpc>
              </a:pPr>
              <a:r>
                <a:rPr lang="de-DE" sz="2300" b="1" dirty="0">
                  <a:solidFill>
                    <a:schemeClr val="bg1"/>
                  </a:solidFill>
                  <a:cs typeface="Calibri" panose="020F0502020204030204" pitchFamily="34" charset="0"/>
                </a:rPr>
                <a:t>Die</a:t>
              </a:r>
              <a:br>
                <a:rPr lang="de-DE" sz="2300" b="1" dirty="0">
                  <a:solidFill>
                    <a:schemeClr val="bg1"/>
                  </a:solidFill>
                  <a:cs typeface="Calibri" panose="020F0502020204030204" pitchFamily="34" charset="0"/>
                </a:rPr>
              </a:br>
              <a:r>
                <a:rPr lang="de-DE" sz="2300" b="1" dirty="0">
                  <a:solidFill>
                    <a:schemeClr val="bg1"/>
                  </a:solidFill>
                  <a:cs typeface="Calibri" panose="020F0502020204030204" pitchFamily="34" charset="0"/>
                </a:rPr>
                <a:t>Politik</a:t>
              </a:r>
            </a:p>
            <a:p>
              <a:pPr algn="ctr">
                <a:lnSpc>
                  <a:spcPts val="2480"/>
                </a:lnSpc>
              </a:pPr>
              <a:r>
                <a:rPr lang="de-DE" sz="2000" dirty="0">
                  <a:solidFill>
                    <a:schemeClr val="bg1"/>
                  </a:solidFill>
                </a:rPr>
                <a:t>setzt einen immer konkreter werdenden Rahmen für zirkuläres Wirtschaften.</a:t>
              </a:r>
            </a:p>
          </p:txBody>
        </p:sp>
      </p:grpSp>
      <p:sp>
        <p:nvSpPr>
          <p:cNvPr id="20" name="TextBox 3">
            <a:extLst>
              <a:ext uri="{FF2B5EF4-FFF2-40B4-BE49-F238E27FC236}">
                <a16:creationId xmlns:a16="http://schemas.microsoft.com/office/drawing/2014/main" id="{FD6994BF-1F08-5D4D-A5BE-8F22A8FB10A6}"/>
              </a:ext>
            </a:extLst>
          </p:cNvPr>
          <p:cNvSpPr txBox="1"/>
          <p:nvPr/>
        </p:nvSpPr>
        <p:spPr>
          <a:xfrm>
            <a:off x="300038" y="6095232"/>
            <a:ext cx="1159192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Quellen: United </a:t>
            </a:r>
            <a:r>
              <a:rPr lang="de-DE" sz="900" dirty="0" err="1">
                <a:latin typeface="Calibri"/>
                <a:cs typeface="Calibri"/>
              </a:rPr>
              <a:t>Nations</a:t>
            </a:r>
            <a:r>
              <a:rPr lang="de-DE" sz="900" dirty="0">
                <a:latin typeface="Calibri"/>
                <a:cs typeface="Calibri"/>
              </a:rPr>
              <a:t>, European Union, Bundesregierung, IRP, Research Network </a:t>
            </a:r>
            <a:r>
              <a:rPr lang="de-DE" sz="900" dirty="0" err="1">
                <a:latin typeface="Calibri"/>
                <a:cs typeface="Calibri"/>
              </a:rPr>
              <a:t>Sustainable</a:t>
            </a:r>
            <a:r>
              <a:rPr lang="de-DE" sz="900" dirty="0">
                <a:latin typeface="Calibri"/>
                <a:cs typeface="Calibri"/>
              </a:rPr>
              <a:t> Global Supply Chains, Circle Economy, CEID, Runder Tisch Reparatur, BDE &amp; BNW, social design lab &amp; Hans Sauer Stiftung, DIN, Prevent </a:t>
            </a:r>
            <a:r>
              <a:rPr lang="de-DE" sz="900" dirty="0" err="1">
                <a:latin typeface="Calibri"/>
                <a:cs typeface="Calibri"/>
              </a:rPr>
              <a:t>alliance</a:t>
            </a:r>
            <a:endParaRPr lang="de-DE" sz="900" dirty="0">
              <a:latin typeface="Calibri"/>
              <a:cs typeface="Calibri"/>
            </a:endParaRPr>
          </a:p>
        </p:txBody>
      </p:sp>
      <p:grpSp>
        <p:nvGrpSpPr>
          <p:cNvPr id="21" name="Gruppieren 20">
            <a:extLst>
              <a:ext uri="{FF2B5EF4-FFF2-40B4-BE49-F238E27FC236}">
                <a16:creationId xmlns:a16="http://schemas.microsoft.com/office/drawing/2014/main" id="{2446432E-CBB2-344C-95A7-1142FA16E31B}"/>
              </a:ext>
            </a:extLst>
          </p:cNvPr>
          <p:cNvGrpSpPr/>
          <p:nvPr/>
        </p:nvGrpSpPr>
        <p:grpSpPr>
          <a:xfrm>
            <a:off x="8745447" y="2607589"/>
            <a:ext cx="2810589" cy="2838510"/>
            <a:chOff x="558077" y="2521501"/>
            <a:chExt cx="2810589" cy="2838510"/>
          </a:xfrm>
        </p:grpSpPr>
        <p:sp>
          <p:nvSpPr>
            <p:cNvPr id="22" name="Oval 21">
              <a:extLst>
                <a:ext uri="{FF2B5EF4-FFF2-40B4-BE49-F238E27FC236}">
                  <a16:creationId xmlns:a16="http://schemas.microsoft.com/office/drawing/2014/main" id="{F23E089D-9D40-A440-BD5F-5B932BA87D16}"/>
                </a:ext>
              </a:extLst>
            </p:cNvPr>
            <p:cNvSpPr/>
            <p:nvPr/>
          </p:nvSpPr>
          <p:spPr>
            <a:xfrm>
              <a:off x="558077" y="2521501"/>
              <a:ext cx="2810589" cy="28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310C53D5-F947-794A-A8D8-E4E2FAAA0FCF}"/>
                </a:ext>
              </a:extLst>
            </p:cNvPr>
            <p:cNvSpPr/>
            <p:nvPr/>
          </p:nvSpPr>
          <p:spPr>
            <a:xfrm>
              <a:off x="567124" y="2715313"/>
              <a:ext cx="2792494" cy="2644698"/>
            </a:xfrm>
            <a:prstGeom prst="rect">
              <a:avLst/>
            </a:prstGeom>
          </p:spPr>
          <p:txBody>
            <a:bodyPr wrap="square">
              <a:spAutoFit/>
            </a:bodyPr>
            <a:lstStyle/>
            <a:p>
              <a:pPr algn="ctr">
                <a:lnSpc>
                  <a:spcPts val="2480"/>
                </a:lnSpc>
              </a:pPr>
              <a:r>
                <a:rPr lang="de-DE" sz="2300" b="1">
                  <a:solidFill>
                    <a:schemeClr val="bg1"/>
                  </a:solidFill>
                  <a:cs typeface="Calibri" panose="020F0502020204030204" pitchFamily="34" charset="0"/>
                </a:rPr>
                <a:t>Gesellschaft </a:t>
              </a:r>
              <a:br>
                <a:rPr lang="de-DE" sz="2300" b="1">
                  <a:solidFill>
                    <a:schemeClr val="bg1"/>
                  </a:solidFill>
                  <a:cs typeface="Calibri" panose="020F0502020204030204" pitchFamily="34" charset="0"/>
                </a:rPr>
              </a:br>
              <a:r>
                <a:rPr lang="de-DE" sz="2300" b="1">
                  <a:solidFill>
                    <a:schemeClr val="bg1"/>
                  </a:solidFill>
                  <a:cs typeface="Calibri" panose="020F0502020204030204" pitchFamily="34" charset="0"/>
                </a:rPr>
                <a:t>und</a:t>
              </a:r>
              <a:br>
                <a:rPr lang="de-DE" sz="2300" b="1">
                  <a:solidFill>
                    <a:schemeClr val="bg1"/>
                  </a:solidFill>
                  <a:cs typeface="Calibri" panose="020F0502020204030204" pitchFamily="34" charset="0"/>
                </a:rPr>
              </a:br>
              <a:r>
                <a:rPr lang="de-DE" sz="2300" b="1">
                  <a:solidFill>
                    <a:schemeClr val="bg1"/>
                  </a:solidFill>
                  <a:cs typeface="Calibri" panose="020F0502020204030204" pitchFamily="34" charset="0"/>
                </a:rPr>
                <a:t> Unternehmen </a:t>
              </a:r>
              <a:endParaRPr lang="de-DE" sz="2300">
                <a:solidFill>
                  <a:schemeClr val="bg1"/>
                </a:solidFill>
                <a:cs typeface="Calibri" panose="020F0502020204030204" pitchFamily="34" charset="0"/>
              </a:endParaRPr>
            </a:p>
            <a:p>
              <a:pPr algn="ctr">
                <a:lnSpc>
                  <a:spcPts val="2480"/>
                </a:lnSpc>
              </a:pPr>
              <a:r>
                <a:rPr lang="de-DE" sz="2000">
                  <a:solidFill>
                    <a:schemeClr val="bg1"/>
                  </a:solidFill>
                </a:rPr>
                <a:t>engagieren sich zunehmend und fordern aktiv nachhaltige Lösungen.</a:t>
              </a:r>
            </a:p>
            <a:p>
              <a:pPr algn="ctr">
                <a:lnSpc>
                  <a:spcPts val="2480"/>
                </a:lnSpc>
              </a:pPr>
              <a:endParaRPr lang="de-DE" sz="2000">
                <a:solidFill>
                  <a:schemeClr val="bg1"/>
                </a:solidFill>
              </a:endParaRPr>
            </a:p>
          </p:txBody>
        </p:sp>
      </p:grpSp>
      <p:grpSp>
        <p:nvGrpSpPr>
          <p:cNvPr id="24" name="Gruppieren 23">
            <a:extLst>
              <a:ext uri="{FF2B5EF4-FFF2-40B4-BE49-F238E27FC236}">
                <a16:creationId xmlns:a16="http://schemas.microsoft.com/office/drawing/2014/main" id="{ACC08CA7-449B-C645-85A5-F1E0CA447A9E}"/>
              </a:ext>
            </a:extLst>
          </p:cNvPr>
          <p:cNvGrpSpPr/>
          <p:nvPr/>
        </p:nvGrpSpPr>
        <p:grpSpPr>
          <a:xfrm>
            <a:off x="4696149" y="2607589"/>
            <a:ext cx="2810589" cy="2810589"/>
            <a:chOff x="558077" y="2521501"/>
            <a:chExt cx="2810589" cy="2810589"/>
          </a:xfrm>
        </p:grpSpPr>
        <p:sp>
          <p:nvSpPr>
            <p:cNvPr id="25" name="Oval 24">
              <a:extLst>
                <a:ext uri="{FF2B5EF4-FFF2-40B4-BE49-F238E27FC236}">
                  <a16:creationId xmlns:a16="http://schemas.microsoft.com/office/drawing/2014/main" id="{8E94ED7A-A910-FB49-A696-2221CD95C235}"/>
                </a:ext>
              </a:extLst>
            </p:cNvPr>
            <p:cNvSpPr/>
            <p:nvPr/>
          </p:nvSpPr>
          <p:spPr>
            <a:xfrm>
              <a:off x="558077" y="2521501"/>
              <a:ext cx="2810589" cy="28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a:extLst>
                <a:ext uri="{FF2B5EF4-FFF2-40B4-BE49-F238E27FC236}">
                  <a16:creationId xmlns:a16="http://schemas.microsoft.com/office/drawing/2014/main" id="{8BCB023F-FA1A-8644-8540-1A4020750B55}"/>
                </a:ext>
              </a:extLst>
            </p:cNvPr>
            <p:cNvSpPr/>
            <p:nvPr/>
          </p:nvSpPr>
          <p:spPr>
            <a:xfrm>
              <a:off x="567124" y="2715313"/>
              <a:ext cx="2792494" cy="2324098"/>
            </a:xfrm>
            <a:prstGeom prst="rect">
              <a:avLst/>
            </a:prstGeom>
          </p:spPr>
          <p:txBody>
            <a:bodyPr wrap="square">
              <a:spAutoFit/>
            </a:bodyPr>
            <a:lstStyle/>
            <a:p>
              <a:pPr algn="ctr">
                <a:lnSpc>
                  <a:spcPts val="2480"/>
                </a:lnSpc>
              </a:pPr>
              <a:r>
                <a:rPr lang="de-DE" sz="2300" b="1" dirty="0">
                  <a:solidFill>
                    <a:schemeClr val="bg1"/>
                  </a:solidFill>
                  <a:cs typeface="Calibri" panose="020F0502020204030204" pitchFamily="34" charset="0"/>
                </a:rPr>
                <a:t>Die</a:t>
              </a:r>
              <a:br>
                <a:rPr lang="de-DE" sz="2300" b="1" dirty="0">
                  <a:solidFill>
                    <a:schemeClr val="bg1"/>
                  </a:solidFill>
                  <a:cs typeface="Calibri" panose="020F0502020204030204" pitchFamily="34" charset="0"/>
                </a:rPr>
              </a:br>
              <a:r>
                <a:rPr lang="de-DE" sz="2300" b="1" dirty="0">
                  <a:solidFill>
                    <a:schemeClr val="bg1"/>
                  </a:solidFill>
                  <a:cs typeface="Calibri" panose="020F0502020204030204" pitchFamily="34" charset="0"/>
                </a:rPr>
                <a:t>Wissenschaft</a:t>
              </a:r>
            </a:p>
            <a:p>
              <a:pPr algn="ctr">
                <a:lnSpc>
                  <a:spcPts val="2480"/>
                </a:lnSpc>
              </a:pPr>
              <a:r>
                <a:rPr lang="de-DE" sz="2000" dirty="0">
                  <a:solidFill>
                    <a:schemeClr val="bg1"/>
                  </a:solidFill>
                </a:rPr>
                <a:t>zeigt eindringlich die Notwendigkeit und Wege für eine Kreislaufwirtschaft </a:t>
              </a:r>
            </a:p>
            <a:p>
              <a:pPr algn="ctr">
                <a:lnSpc>
                  <a:spcPts val="2480"/>
                </a:lnSpc>
              </a:pPr>
              <a:r>
                <a:rPr lang="de-DE" sz="2000" dirty="0">
                  <a:solidFill>
                    <a:schemeClr val="bg1"/>
                  </a:solidFill>
                </a:rPr>
                <a:t>auf.</a:t>
              </a:r>
            </a:p>
          </p:txBody>
        </p:sp>
      </p:grpSp>
      <p:pic>
        <p:nvPicPr>
          <p:cNvPr id="7" name="Picture 28">
            <a:extLst>
              <a:ext uri="{FF2B5EF4-FFF2-40B4-BE49-F238E27FC236}">
                <a16:creationId xmlns:a16="http://schemas.microsoft.com/office/drawing/2014/main" id="{FBAD9308-1A9A-C762-BFB9-87EF0F64FADA}"/>
              </a:ext>
            </a:extLst>
          </p:cNvPr>
          <p:cNvPicPr>
            <a:picLocks noChangeAspect="1"/>
          </p:cNvPicPr>
          <p:nvPr/>
        </p:nvPicPr>
        <p:blipFill>
          <a:blip r:embed="rId14"/>
          <a:stretch>
            <a:fillRect/>
          </a:stretch>
        </p:blipFill>
        <p:spPr>
          <a:xfrm>
            <a:off x="9111192" y="1307040"/>
            <a:ext cx="1261534" cy="412751"/>
          </a:xfrm>
          <a:prstGeom prst="rect">
            <a:avLst/>
          </a:prstGeom>
        </p:spPr>
      </p:pic>
      <p:pic>
        <p:nvPicPr>
          <p:cNvPr id="30" name="Picture 30">
            <a:extLst>
              <a:ext uri="{FF2B5EF4-FFF2-40B4-BE49-F238E27FC236}">
                <a16:creationId xmlns:a16="http://schemas.microsoft.com/office/drawing/2014/main" id="{762033CB-7947-F380-99E1-19EE2D1EA6B2}"/>
              </a:ext>
            </a:extLst>
          </p:cNvPr>
          <p:cNvPicPr>
            <a:picLocks noChangeAspect="1"/>
          </p:cNvPicPr>
          <p:nvPr/>
        </p:nvPicPr>
        <p:blipFill>
          <a:blip r:embed="rId15"/>
          <a:stretch>
            <a:fillRect/>
          </a:stretch>
        </p:blipFill>
        <p:spPr>
          <a:xfrm>
            <a:off x="9052983" y="1684222"/>
            <a:ext cx="2743200" cy="208722"/>
          </a:xfrm>
          <a:prstGeom prst="rect">
            <a:avLst/>
          </a:prstGeom>
        </p:spPr>
      </p:pic>
      <p:pic>
        <p:nvPicPr>
          <p:cNvPr id="2054" name="Picture 6" descr="PREVENT Waste Alliance – Gemeinsam für Kreislaufwirtschaft">
            <a:extLst>
              <a:ext uri="{FF2B5EF4-FFF2-40B4-BE49-F238E27FC236}">
                <a16:creationId xmlns:a16="http://schemas.microsoft.com/office/drawing/2014/main" id="{6583F134-87D7-4C6C-8653-AEFE77B670F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541620" y="2009552"/>
            <a:ext cx="815553" cy="815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627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1E6498-ED0C-8C49-B5FF-4AE4124F25AA}"/>
              </a:ext>
            </a:extLst>
          </p:cNvPr>
          <p:cNvSpPr>
            <a:spLocks noGrp="1"/>
          </p:cNvSpPr>
          <p:nvPr>
            <p:ph type="title"/>
          </p:nvPr>
        </p:nvSpPr>
        <p:spPr/>
        <p:txBody>
          <a:bodyPr/>
          <a:lstStyle/>
          <a:p>
            <a:r>
              <a:rPr lang="de-DE"/>
              <a:t>Doch noch steht die Transformation in Deutschland aus.</a:t>
            </a:r>
          </a:p>
        </p:txBody>
      </p:sp>
      <p:sp>
        <p:nvSpPr>
          <p:cNvPr id="4" name="Fußzeilenplatzhalter 3">
            <a:extLst>
              <a:ext uri="{FF2B5EF4-FFF2-40B4-BE49-F238E27FC236}">
                <a16:creationId xmlns:a16="http://schemas.microsoft.com/office/drawing/2014/main" id="{FFCD962C-5E17-FF4A-8736-FC0417071C5B}"/>
              </a:ext>
            </a:extLst>
          </p:cNvPr>
          <p:cNvSpPr>
            <a:spLocks noGrp="1"/>
          </p:cNvSpPr>
          <p:nvPr>
            <p:ph type="ftr" sz="quarter" idx="11"/>
          </p:nvPr>
        </p:nvSpPr>
        <p:spPr/>
        <p:txBody>
          <a:bodyPr/>
          <a:lstStyle/>
          <a:p>
            <a:r>
              <a:rPr lang="de-DE"/>
              <a:t>Einführung in die Circular Economy</a:t>
            </a:r>
          </a:p>
        </p:txBody>
      </p:sp>
      <p:graphicFrame>
        <p:nvGraphicFramePr>
          <p:cNvPr id="15" name="Diagramm 6">
            <a:extLst>
              <a:ext uri="{FF2B5EF4-FFF2-40B4-BE49-F238E27FC236}">
                <a16:creationId xmlns:a16="http://schemas.microsoft.com/office/drawing/2014/main" id="{7514D247-3C9D-4B40-808D-7B5E8F2D786A}"/>
              </a:ext>
            </a:extLst>
          </p:cNvPr>
          <p:cNvGraphicFramePr/>
          <p:nvPr>
            <p:extLst>
              <p:ext uri="{D42A27DB-BD31-4B8C-83A1-F6EECF244321}">
                <p14:modId xmlns:p14="http://schemas.microsoft.com/office/powerpoint/2010/main" val="3269565438"/>
              </p:ext>
            </p:extLst>
          </p:nvPr>
        </p:nvGraphicFramePr>
        <p:xfrm>
          <a:off x="7632422" y="946587"/>
          <a:ext cx="5174613" cy="4006626"/>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Gruppieren 16">
            <a:extLst>
              <a:ext uri="{FF2B5EF4-FFF2-40B4-BE49-F238E27FC236}">
                <a16:creationId xmlns:a16="http://schemas.microsoft.com/office/drawing/2014/main" id="{CCF122FE-0419-FC46-8A7C-5656023AEB52}"/>
              </a:ext>
            </a:extLst>
          </p:cNvPr>
          <p:cNvGrpSpPr/>
          <p:nvPr/>
        </p:nvGrpSpPr>
        <p:grpSpPr>
          <a:xfrm>
            <a:off x="4235746" y="2819804"/>
            <a:ext cx="4114521" cy="3375000"/>
            <a:chOff x="7717583" y="2476337"/>
            <a:chExt cx="4114521" cy="3514300"/>
          </a:xfrm>
        </p:grpSpPr>
        <p:sp>
          <p:nvSpPr>
            <p:cNvPr id="18" name="Rectangle 28">
              <a:extLst>
                <a:ext uri="{FF2B5EF4-FFF2-40B4-BE49-F238E27FC236}">
                  <a16:creationId xmlns:a16="http://schemas.microsoft.com/office/drawing/2014/main" id="{65AB7DF7-F245-FE43-955A-9FDD23667CC3}"/>
                </a:ext>
              </a:extLst>
            </p:cNvPr>
            <p:cNvSpPr/>
            <p:nvPr/>
          </p:nvSpPr>
          <p:spPr>
            <a:xfrm>
              <a:off x="7944002" y="2476337"/>
              <a:ext cx="3695226" cy="35143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graphicFrame>
          <p:nvGraphicFramePr>
            <p:cNvPr id="19" name="Diagramm 50">
              <a:extLst>
                <a:ext uri="{FF2B5EF4-FFF2-40B4-BE49-F238E27FC236}">
                  <a16:creationId xmlns:a16="http://schemas.microsoft.com/office/drawing/2014/main" id="{CA0AB628-1CE2-6440-87CB-A19FB3D915DA}"/>
                </a:ext>
              </a:extLst>
            </p:cNvPr>
            <p:cNvGraphicFramePr>
              <a:graphicFrameLocks/>
            </p:cNvGraphicFramePr>
            <p:nvPr>
              <p:extLst>
                <p:ext uri="{D42A27DB-BD31-4B8C-83A1-F6EECF244321}">
                  <p14:modId xmlns:p14="http://schemas.microsoft.com/office/powerpoint/2010/main" val="2371623602"/>
                </p:ext>
              </p:extLst>
            </p:nvPr>
          </p:nvGraphicFramePr>
          <p:xfrm>
            <a:off x="7717583" y="3189413"/>
            <a:ext cx="4114521" cy="2683563"/>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feld 4">
              <a:extLst>
                <a:ext uri="{FF2B5EF4-FFF2-40B4-BE49-F238E27FC236}">
                  <a16:creationId xmlns:a16="http://schemas.microsoft.com/office/drawing/2014/main" id="{9482010A-30B4-A94C-ACF4-87EDE4780B68}"/>
                </a:ext>
              </a:extLst>
            </p:cNvPr>
            <p:cNvSpPr txBox="1"/>
            <p:nvPr/>
          </p:nvSpPr>
          <p:spPr bwMode="auto">
            <a:xfrm>
              <a:off x="8575769" y="2760510"/>
              <a:ext cx="2639709" cy="48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p>
              <a:pPr marL="0" marR="0" lvl="0" indent="0" algn="ctr" defTabSz="914400" rtl="0" eaLnBrk="1" fontAlgn="auto" latinLnBrk="0" hangingPunct="1">
                <a:lnSpc>
                  <a:spcPct val="110000"/>
                </a:lnSpc>
                <a:spcBef>
                  <a:spcPts val="0"/>
                </a:spcBef>
                <a:spcAft>
                  <a:spcPts val="0"/>
                </a:spcAft>
                <a:buClrTx/>
                <a:buSzPct val="100000"/>
                <a:buFontTx/>
                <a:buNone/>
                <a:tabLst/>
                <a:defRPr/>
              </a:pPr>
              <a:r>
                <a:rPr kumimoji="0" lang="de-DE" sz="1400" b="0" i="0" u="none" strike="noStrike" kern="1200" cap="none" spc="0" normalizeH="0" baseline="0" noProof="0" dirty="0">
                  <a:ln>
                    <a:noFill/>
                  </a:ln>
                  <a:solidFill>
                    <a:srgbClr val="003C69"/>
                  </a:solidFill>
                  <a:effectLst/>
                  <a:uLnTx/>
                  <a:uFillTx/>
                  <a:latin typeface="+mj-lt"/>
                  <a:ea typeface="+mn-ea"/>
                  <a:cs typeface="Calibri" panose="020F0502020204030204" pitchFamily="34" charset="0"/>
                </a:rPr>
                <a:t>Circular Material Use Rate ausgewählter EU-Länder</a:t>
              </a:r>
            </a:p>
          </p:txBody>
        </p:sp>
      </p:grpSp>
      <p:grpSp>
        <p:nvGrpSpPr>
          <p:cNvPr id="21" name="Gruppieren 20">
            <a:extLst>
              <a:ext uri="{FF2B5EF4-FFF2-40B4-BE49-F238E27FC236}">
                <a16:creationId xmlns:a16="http://schemas.microsoft.com/office/drawing/2014/main" id="{EC1FFF02-7B6B-4743-8083-9148CA1C9AA0}"/>
              </a:ext>
            </a:extLst>
          </p:cNvPr>
          <p:cNvGrpSpPr/>
          <p:nvPr/>
        </p:nvGrpSpPr>
        <p:grpSpPr>
          <a:xfrm>
            <a:off x="166740" y="2680504"/>
            <a:ext cx="4069006" cy="3538843"/>
            <a:chOff x="421751" y="2330275"/>
            <a:chExt cx="4069006" cy="3684905"/>
          </a:xfrm>
        </p:grpSpPr>
        <p:sp>
          <p:nvSpPr>
            <p:cNvPr id="22" name="Rectangle 23">
              <a:extLst>
                <a:ext uri="{FF2B5EF4-FFF2-40B4-BE49-F238E27FC236}">
                  <a16:creationId xmlns:a16="http://schemas.microsoft.com/office/drawing/2014/main" id="{DA5850BC-8510-F44F-84F5-05632E7B500C}"/>
                </a:ext>
              </a:extLst>
            </p:cNvPr>
            <p:cNvSpPr/>
            <p:nvPr/>
          </p:nvSpPr>
          <p:spPr>
            <a:xfrm>
              <a:off x="557939" y="2476337"/>
              <a:ext cx="3932818" cy="35143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graphicFrame>
          <p:nvGraphicFramePr>
            <p:cNvPr id="23" name="Diagramm 22">
              <a:extLst>
                <a:ext uri="{FF2B5EF4-FFF2-40B4-BE49-F238E27FC236}">
                  <a16:creationId xmlns:a16="http://schemas.microsoft.com/office/drawing/2014/main" id="{A1F2C0D5-5AEA-C441-87D5-4ABFBFDC3BD9}"/>
                </a:ext>
              </a:extLst>
            </p:cNvPr>
            <p:cNvGraphicFramePr>
              <a:graphicFrameLocks/>
            </p:cNvGraphicFramePr>
            <p:nvPr>
              <p:extLst>
                <p:ext uri="{D42A27DB-BD31-4B8C-83A1-F6EECF244321}">
                  <p14:modId xmlns:p14="http://schemas.microsoft.com/office/powerpoint/2010/main" val="566876829"/>
                </p:ext>
              </p:extLst>
            </p:nvPr>
          </p:nvGraphicFramePr>
          <p:xfrm>
            <a:off x="421751" y="2330275"/>
            <a:ext cx="4047559" cy="3684905"/>
          </p:xfrm>
          <a:graphic>
            <a:graphicData uri="http://schemas.openxmlformats.org/drawingml/2006/chart">
              <c:chart xmlns:c="http://schemas.openxmlformats.org/drawingml/2006/chart" xmlns:r="http://schemas.openxmlformats.org/officeDocument/2006/relationships" r:id="rId5"/>
            </a:graphicData>
          </a:graphic>
        </p:graphicFrame>
      </p:grpSp>
      <p:sp>
        <p:nvSpPr>
          <p:cNvPr id="24" name="Rechteck 23">
            <a:extLst>
              <a:ext uri="{FF2B5EF4-FFF2-40B4-BE49-F238E27FC236}">
                <a16:creationId xmlns:a16="http://schemas.microsoft.com/office/drawing/2014/main" id="{711C1625-9884-2647-9A6E-60A6522CFAE0}"/>
              </a:ext>
            </a:extLst>
          </p:cNvPr>
          <p:cNvSpPr/>
          <p:nvPr/>
        </p:nvSpPr>
        <p:spPr>
          <a:xfrm>
            <a:off x="8498434" y="3981207"/>
            <a:ext cx="3439758" cy="1538883"/>
          </a:xfrm>
          <a:prstGeom prst="rect">
            <a:avLst/>
          </a:prstGeom>
        </p:spPr>
        <p:txBody>
          <a:bodyPr wrap="square">
            <a:spAutoFit/>
          </a:bodyPr>
          <a:lstStyle/>
          <a:p>
            <a:pPr algn="ctr">
              <a:defRPr/>
            </a:pPr>
            <a:r>
              <a:rPr lang="de-DE" b="1" dirty="0">
                <a:latin typeface="Calibri" panose="020F0502020204030204" pitchFamily="34" charset="0"/>
                <a:cs typeface="Calibri" panose="020F0502020204030204" pitchFamily="34" charset="0"/>
              </a:rPr>
              <a:t>Ressourceneinsparungen</a:t>
            </a:r>
            <a:r>
              <a:rPr lang="de-DE" dirty="0">
                <a:latin typeface="Calibri" panose="020F0502020204030204" pitchFamily="34" charset="0"/>
                <a:cs typeface="Calibri" panose="020F0502020204030204" pitchFamily="34" charset="0"/>
              </a:rPr>
              <a:t> durch Sekundärrohstoffeinsatz liegen bei ca. </a:t>
            </a:r>
          </a:p>
          <a:p>
            <a:pPr algn="ctr">
              <a:defRPr/>
            </a:pPr>
            <a:r>
              <a:rPr lang="de-DE" sz="4000" b="1" dirty="0">
                <a:latin typeface="Calibri" panose="020F0502020204030204" pitchFamily="34" charset="0"/>
                <a:cs typeface="Calibri" panose="020F0502020204030204" pitchFamily="34" charset="0"/>
              </a:rPr>
              <a:t>13 %</a:t>
            </a:r>
            <a:endParaRPr lang="de-DE" sz="4000" b="1" strike="sngStrike" dirty="0">
              <a:latin typeface="Calibri" panose="020F0502020204030204" pitchFamily="34" charset="0"/>
              <a:cs typeface="Calibri" panose="020F0502020204030204" pitchFamily="34" charset="0"/>
            </a:endParaRPr>
          </a:p>
        </p:txBody>
      </p:sp>
      <p:sp>
        <p:nvSpPr>
          <p:cNvPr id="26" name="TextBox 3">
            <a:extLst>
              <a:ext uri="{FF2B5EF4-FFF2-40B4-BE49-F238E27FC236}">
                <a16:creationId xmlns:a16="http://schemas.microsoft.com/office/drawing/2014/main" id="{9518C0DE-FDB5-FA45-83E9-D4EF34D1FA49}"/>
              </a:ext>
            </a:extLst>
          </p:cNvPr>
          <p:cNvSpPr txBox="1"/>
          <p:nvPr/>
        </p:nvSpPr>
        <p:spPr>
          <a:xfrm>
            <a:off x="300038" y="6190482"/>
            <a:ext cx="1159192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dirty="0">
                <a:latin typeface="Calibri"/>
                <a:cs typeface="Calibri"/>
              </a:rPr>
              <a:t>Quellen: Statistisches Bundesamt (2021),UBA (2020), Steger et al. (2019), Eurostat (2021), Umweltbundesamt (2022)</a:t>
            </a:r>
          </a:p>
        </p:txBody>
      </p:sp>
      <p:sp>
        <p:nvSpPr>
          <p:cNvPr id="27" name="Rechteck 26">
            <a:extLst>
              <a:ext uri="{FF2B5EF4-FFF2-40B4-BE49-F238E27FC236}">
                <a16:creationId xmlns:a16="http://schemas.microsoft.com/office/drawing/2014/main" id="{8AF3F60F-41EB-FE42-9AF7-F4678509A2CC}"/>
              </a:ext>
            </a:extLst>
          </p:cNvPr>
          <p:cNvSpPr/>
          <p:nvPr/>
        </p:nvSpPr>
        <p:spPr>
          <a:xfrm>
            <a:off x="300038" y="1057824"/>
            <a:ext cx="9209722" cy="1641475"/>
          </a:xfrm>
          <a:prstGeom prst="rect">
            <a:avLst/>
          </a:prstGeom>
        </p:spPr>
        <p:txBody>
          <a:bodyPr wrap="square" lIns="0" tIns="0" rIns="0" bIns="0" anchor="t">
            <a:spAutoFit/>
          </a:bodyPr>
          <a:lstStyle/>
          <a:p>
            <a:pPr>
              <a:spcBef>
                <a:spcPts val="1000"/>
              </a:spcBef>
              <a:defRPr/>
            </a:pPr>
            <a:r>
              <a:rPr lang="de-DE" dirty="0">
                <a:latin typeface="Calibri"/>
                <a:ea typeface="Calibri"/>
                <a:cs typeface="Calibri"/>
                <a:sym typeface="Wingdings" panose="05000000000000000000" pitchFamily="2" charset="2"/>
              </a:rPr>
              <a:t>Selbst im Abfallmanagement ist der Fortschritt noch nicht groß:</a:t>
            </a:r>
          </a:p>
          <a:p>
            <a:pPr marL="285750" indent="-285750">
              <a:spcBef>
                <a:spcPts val="1000"/>
              </a:spcBef>
              <a:buFont typeface="Arial" panose="020B0604020202020204" pitchFamily="34" charset="0"/>
              <a:buChar char="•"/>
              <a:defRPr/>
            </a:pPr>
            <a:r>
              <a:rPr lang="de-DE" dirty="0">
                <a:latin typeface="Calibri"/>
                <a:ea typeface="Calibri"/>
                <a:cs typeface="Calibri"/>
                <a:sym typeface="Wingdings" panose="05000000000000000000" pitchFamily="2" charset="2"/>
              </a:rPr>
              <a:t>Insgesamt sind zwar </a:t>
            </a:r>
            <a:r>
              <a:rPr lang="de-DE" b="1" dirty="0">
                <a:latin typeface="Calibri"/>
                <a:ea typeface="Calibri"/>
                <a:cs typeface="Calibri"/>
                <a:sym typeface="Wingdings" panose="05000000000000000000" pitchFamily="2" charset="2"/>
              </a:rPr>
              <a:t>hohe Verwertungsquoten </a:t>
            </a:r>
            <a:r>
              <a:rPr lang="de-DE" dirty="0">
                <a:latin typeface="Calibri"/>
                <a:ea typeface="Calibri"/>
                <a:cs typeface="Calibri"/>
                <a:sym typeface="Wingdings" panose="05000000000000000000" pitchFamily="2" charset="2"/>
              </a:rPr>
              <a:t>bei Abfällen zu verzeichnen, allerdings               basieren diese (noch) auf Input-Mengen ohne die Output-Qualität zu berücksichtigen.</a:t>
            </a:r>
          </a:p>
          <a:p>
            <a:pPr marL="285750" indent="-285750">
              <a:spcBef>
                <a:spcPts val="1000"/>
              </a:spcBef>
              <a:buFont typeface="Arial" panose="020B0604020202020204" pitchFamily="34" charset="0"/>
              <a:buChar char="•"/>
              <a:defRPr/>
            </a:pPr>
            <a:r>
              <a:rPr lang="de-DE" dirty="0"/>
              <a:t>Im </a:t>
            </a:r>
            <a:r>
              <a:rPr lang="de-DE" b="1" dirty="0"/>
              <a:t>EU-Vergleich </a:t>
            </a:r>
            <a:r>
              <a:rPr lang="de-DE" dirty="0"/>
              <a:t>liegt </a:t>
            </a:r>
            <a:r>
              <a:rPr lang="de-DE" b="1" dirty="0"/>
              <a:t>Deutschland</a:t>
            </a:r>
            <a:r>
              <a:rPr lang="de-DE" dirty="0"/>
              <a:t> trotz einer moderaten Steigerung der Circular Material                Use Rate noch </a:t>
            </a:r>
            <a:r>
              <a:rPr lang="de-DE" b="1" dirty="0"/>
              <a:t>unterhalb des Durchschnittswerts </a:t>
            </a:r>
            <a:r>
              <a:rPr lang="de-DE" dirty="0"/>
              <a:t>aller EU-Länder.</a:t>
            </a:r>
            <a:endParaRPr lang="de-DE" b="1" strike="sngStrike"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CFDB785-DE92-F647-3E91-18ADD8CDD960}"/>
              </a:ext>
            </a:extLst>
          </p:cNvPr>
          <p:cNvSpPr txBox="1"/>
          <p:nvPr/>
        </p:nvSpPr>
        <p:spPr>
          <a:xfrm>
            <a:off x="8387292" y="5588000"/>
            <a:ext cx="394758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100" dirty="0">
                <a:ea typeface="+mn-lt"/>
                <a:cs typeface="+mn-lt"/>
              </a:rPr>
              <a:t>*</a:t>
            </a:r>
            <a:r>
              <a:rPr lang="de-DE" sz="1100" dirty="0" err="1">
                <a:ea typeface="+mn-lt"/>
                <a:cs typeface="+mn-lt"/>
              </a:rPr>
              <a:t>DERec</a:t>
            </a:r>
            <a:r>
              <a:rPr lang="de-DE" sz="1100" dirty="0">
                <a:ea typeface="+mn-lt"/>
                <a:cs typeface="+mn-lt"/>
              </a:rPr>
              <a:t> (</a:t>
            </a:r>
            <a:r>
              <a:rPr lang="de-DE" sz="1100" dirty="0" err="1">
                <a:ea typeface="+mn-lt"/>
                <a:cs typeface="+mn-lt"/>
              </a:rPr>
              <a:t>Direct</a:t>
            </a:r>
            <a:r>
              <a:rPr lang="de-DE" sz="1100" dirty="0">
                <a:ea typeface="+mn-lt"/>
                <a:cs typeface="+mn-lt"/>
              </a:rPr>
              <a:t> </a:t>
            </a:r>
            <a:r>
              <a:rPr lang="de-DE" sz="1100" dirty="0" err="1">
                <a:ea typeface="+mn-lt"/>
                <a:cs typeface="+mn-lt"/>
              </a:rPr>
              <a:t>Effects</a:t>
            </a:r>
            <a:r>
              <a:rPr lang="de-DE" sz="1100" dirty="0">
                <a:ea typeface="+mn-lt"/>
                <a:cs typeface="+mn-lt"/>
              </a:rPr>
              <a:t> </a:t>
            </a:r>
            <a:r>
              <a:rPr lang="de-DE" sz="1100" dirty="0" err="1">
                <a:ea typeface="+mn-lt"/>
                <a:cs typeface="+mn-lt"/>
              </a:rPr>
              <a:t>of</a:t>
            </a:r>
            <a:r>
              <a:rPr lang="de-DE" sz="1100" dirty="0">
                <a:ea typeface="+mn-lt"/>
                <a:cs typeface="+mn-lt"/>
              </a:rPr>
              <a:t> Recovery) ist ein Sekundärrohstoff-indikator. Er bildet ab, in welchem Umfang Primärrohstoffe importiert bzw. inländisch gewonnen werden müssten, wenn keine Verwertung von Sekundärrohstoffen erfolgen würde.</a:t>
            </a:r>
            <a:endParaRPr lang="de-DE" sz="1100" dirty="0">
              <a:cs typeface="Calibri"/>
            </a:endParaRPr>
          </a:p>
        </p:txBody>
      </p:sp>
    </p:spTree>
    <p:extLst>
      <p:ext uri="{BB962C8B-B14F-4D97-AF65-F5344CB8AC3E}">
        <p14:creationId xmlns:p14="http://schemas.microsoft.com/office/powerpoint/2010/main" val="3489699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6B6F12-07DF-B54B-B1AD-BC5F42D21334}"/>
              </a:ext>
            </a:extLst>
          </p:cNvPr>
          <p:cNvSpPr>
            <a:spLocks noGrp="1"/>
          </p:cNvSpPr>
          <p:nvPr>
            <p:ph type="title"/>
          </p:nvPr>
        </p:nvSpPr>
        <p:spPr/>
        <p:txBody>
          <a:bodyPr/>
          <a:lstStyle/>
          <a:p>
            <a:r>
              <a:rPr lang="de-DE"/>
              <a:t>Diskussion</a:t>
            </a:r>
          </a:p>
        </p:txBody>
      </p:sp>
      <p:sp>
        <p:nvSpPr>
          <p:cNvPr id="3" name="Fußzeilenplatzhalter 2">
            <a:extLst>
              <a:ext uri="{FF2B5EF4-FFF2-40B4-BE49-F238E27FC236}">
                <a16:creationId xmlns:a16="http://schemas.microsoft.com/office/drawing/2014/main" id="{E0E8B815-9B45-3F43-B511-B082C7B507E7}"/>
              </a:ext>
            </a:extLst>
          </p:cNvPr>
          <p:cNvSpPr>
            <a:spLocks noGrp="1"/>
          </p:cNvSpPr>
          <p:nvPr>
            <p:ph type="ftr" sz="quarter" idx="11"/>
          </p:nvPr>
        </p:nvSpPr>
        <p:spPr/>
        <p:txBody>
          <a:bodyPr/>
          <a:lstStyle/>
          <a:p>
            <a:r>
              <a:rPr lang="de-DE"/>
              <a:t>Einführung in die Circular Economy</a:t>
            </a:r>
          </a:p>
        </p:txBody>
      </p:sp>
      <p:pic>
        <p:nvPicPr>
          <p:cNvPr id="4" name="Grafik 3">
            <a:extLst>
              <a:ext uri="{FF2B5EF4-FFF2-40B4-BE49-F238E27FC236}">
                <a16:creationId xmlns:a16="http://schemas.microsoft.com/office/drawing/2014/main" id="{9AA19AFA-D830-654B-A240-F2ABDAD461EA}"/>
              </a:ext>
            </a:extLst>
          </p:cNvPr>
          <p:cNvPicPr>
            <a:picLocks noChangeAspect="1"/>
          </p:cNvPicPr>
          <p:nvPr/>
        </p:nvPicPr>
        <p:blipFill rotWithShape="1">
          <a:blip r:embed="rId3"/>
          <a:srcRect l="32283" r="30707" b="9565"/>
          <a:stretch/>
        </p:blipFill>
        <p:spPr>
          <a:xfrm>
            <a:off x="4038600" y="1099457"/>
            <a:ext cx="3793642" cy="5102560"/>
          </a:xfrm>
          <a:prstGeom prst="rect">
            <a:avLst/>
          </a:prstGeom>
        </p:spPr>
      </p:pic>
      <p:sp>
        <p:nvSpPr>
          <p:cNvPr id="5" name="Rechteck 4">
            <a:extLst>
              <a:ext uri="{FF2B5EF4-FFF2-40B4-BE49-F238E27FC236}">
                <a16:creationId xmlns:a16="http://schemas.microsoft.com/office/drawing/2014/main" id="{93D7B4DD-6CED-3B43-AD34-C055FEB5E31D}"/>
              </a:ext>
            </a:extLst>
          </p:cNvPr>
          <p:cNvSpPr/>
          <p:nvPr/>
        </p:nvSpPr>
        <p:spPr>
          <a:xfrm>
            <a:off x="5414549" y="3049612"/>
            <a:ext cx="6096000" cy="2862322"/>
          </a:xfrm>
          <a:prstGeom prst="rect">
            <a:avLst/>
          </a:prstGeom>
        </p:spPr>
        <p:txBody>
          <a:bodyPr>
            <a:spAutoFit/>
          </a:bodyPr>
          <a:lstStyle/>
          <a:p>
            <a:pPr algn="r"/>
            <a:r>
              <a:rPr lang="de-DE" sz="3600">
                <a:solidFill>
                  <a:schemeClr val="tx2"/>
                </a:solidFill>
              </a:rPr>
              <a:t>Welche (weiteren) </a:t>
            </a:r>
            <a:r>
              <a:rPr lang="de-DE" sz="3600" b="1">
                <a:solidFill>
                  <a:schemeClr val="tx2"/>
                </a:solidFill>
              </a:rPr>
              <a:t>Unternehmensrisiken</a:t>
            </a:r>
            <a:r>
              <a:rPr lang="de-DE" sz="3600">
                <a:solidFill>
                  <a:schemeClr val="tx2"/>
                </a:solidFill>
              </a:rPr>
              <a:t> </a:t>
            </a:r>
            <a:br>
              <a:rPr lang="de-DE" sz="3600">
                <a:solidFill>
                  <a:schemeClr val="tx2"/>
                </a:solidFill>
              </a:rPr>
            </a:br>
            <a:r>
              <a:rPr lang="de-DE" sz="3600">
                <a:solidFill>
                  <a:schemeClr val="tx2"/>
                </a:solidFill>
              </a:rPr>
              <a:t>sehen Sie durch </a:t>
            </a:r>
            <a:br>
              <a:rPr lang="de-DE" sz="3600">
                <a:solidFill>
                  <a:schemeClr val="tx2"/>
                </a:solidFill>
              </a:rPr>
            </a:br>
            <a:r>
              <a:rPr lang="de-DE" sz="3600">
                <a:solidFill>
                  <a:schemeClr val="tx2"/>
                </a:solidFill>
              </a:rPr>
              <a:t>das aktuelle lineare Wirtschaftssystem?</a:t>
            </a:r>
          </a:p>
        </p:txBody>
      </p:sp>
      <p:sp>
        <p:nvSpPr>
          <p:cNvPr id="6" name="Rechteck 5">
            <a:extLst>
              <a:ext uri="{FF2B5EF4-FFF2-40B4-BE49-F238E27FC236}">
                <a16:creationId xmlns:a16="http://schemas.microsoft.com/office/drawing/2014/main" id="{D6F6D3C8-66B4-6844-9463-D49C05D85A43}"/>
              </a:ext>
            </a:extLst>
          </p:cNvPr>
          <p:cNvSpPr/>
          <p:nvPr/>
        </p:nvSpPr>
        <p:spPr>
          <a:xfrm>
            <a:off x="428551" y="2514814"/>
            <a:ext cx="5948924" cy="2862322"/>
          </a:xfrm>
          <a:prstGeom prst="rect">
            <a:avLst/>
          </a:prstGeom>
        </p:spPr>
        <p:txBody>
          <a:bodyPr wrap="square">
            <a:spAutoFit/>
          </a:bodyPr>
          <a:lstStyle/>
          <a:p>
            <a:r>
              <a:rPr lang="de-DE" sz="3600"/>
              <a:t>Haben Sie einige </a:t>
            </a:r>
            <a:br>
              <a:rPr lang="de-DE" sz="3600"/>
            </a:br>
            <a:r>
              <a:rPr lang="de-DE" sz="3600"/>
              <a:t>der Fakten zum aktuellen Ressourcenverbrauch </a:t>
            </a:r>
            <a:r>
              <a:rPr lang="de-DE" sz="3600" b="1"/>
              <a:t>überrascht? </a:t>
            </a:r>
          </a:p>
          <a:p>
            <a:r>
              <a:rPr lang="de-DE" sz="3600"/>
              <a:t>Wenn ja, welche?</a:t>
            </a:r>
          </a:p>
        </p:txBody>
      </p:sp>
    </p:spTree>
    <p:extLst>
      <p:ext uri="{BB962C8B-B14F-4D97-AF65-F5344CB8AC3E}">
        <p14:creationId xmlns:p14="http://schemas.microsoft.com/office/powerpoint/2010/main" val="2021337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a:themeElements>
    <a:clrScheme name="CE_Farben_NEU">
      <a:dk1>
        <a:srgbClr val="032C3A"/>
      </a:dk1>
      <a:lt1>
        <a:srgbClr val="FFFFFF"/>
      </a:lt1>
      <a:dk2>
        <a:srgbClr val="032C3A"/>
      </a:dk2>
      <a:lt2>
        <a:srgbClr val="9CB226"/>
      </a:lt2>
      <a:accent1>
        <a:srgbClr val="D0A32C"/>
      </a:accent1>
      <a:accent2>
        <a:srgbClr val="032C3A"/>
      </a:accent2>
      <a:accent3>
        <a:srgbClr val="15709A"/>
      </a:accent3>
      <a:accent4>
        <a:srgbClr val="006A46"/>
      </a:accent4>
      <a:accent5>
        <a:srgbClr val="B27E3A"/>
      </a:accent5>
      <a:accent6>
        <a:srgbClr val="772E46"/>
      </a:accent6>
      <a:hlink>
        <a:srgbClr val="15709A"/>
      </a:hlink>
      <a:folHlink>
        <a:srgbClr val="97AD3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90FDF7F584D22B479FF5BDD0C7B0030A" ma:contentTypeVersion="14" ma:contentTypeDescription="Ein neues Dokument erstellen." ma:contentTypeScope="" ma:versionID="78139d51738a5cdc84ff9326dadff5e5">
  <xsd:schema xmlns:xsd="http://www.w3.org/2001/XMLSchema" xmlns:xs="http://www.w3.org/2001/XMLSchema" xmlns:p="http://schemas.microsoft.com/office/2006/metadata/properties" xmlns:ns2="d2f8a8f3-767d-4768-aa8f-b9ddee6713c7" xmlns:ns3="92c50ae6-6530-4a85-acc5-6c9b100934cd" targetNamespace="http://schemas.microsoft.com/office/2006/metadata/properties" ma:root="true" ma:fieldsID="67d46c884f22dee6a3580afc2b4111e2" ns2:_="" ns3:_="">
    <xsd:import namespace="d2f8a8f3-767d-4768-aa8f-b9ddee6713c7"/>
    <xsd:import namespace="92c50ae6-6530-4a85-acc5-6c9b10093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f8a8f3-767d-4768-aa8f-b9ddee6713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4fc58ff6-2a3f-40a3-8d32-e116a35ec156"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c50ae6-6530-4a85-acc5-6c9b100934cd"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18bd7bb-2aff-4715-8835-318c3e74ab6d}" ma:internalName="TaxCatchAll" ma:showField="CatchAllData" ma:web="92c50ae6-6530-4a85-acc5-6c9b100934cd">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2c50ae6-6530-4a85-acc5-6c9b100934cd">
      <UserInfo>
        <DisplayName>Pfeiffer, Claudia</DisplayName>
        <AccountId>483</AccountId>
        <AccountType/>
      </UserInfo>
      <UserInfo>
        <DisplayName>Völpel, Berit</DisplayName>
        <AccountId>400</AccountId>
        <AccountType/>
      </UserInfo>
      <UserInfo>
        <DisplayName>Tauer, Rebecca</DisplayName>
        <AccountId>6</AccountId>
        <AccountType/>
      </UserInfo>
    </SharedWithUsers>
    <lcf76f155ced4ddcb4097134ff3c332f xmlns="d2f8a8f3-767d-4768-aa8f-b9ddee6713c7">
      <Terms xmlns="http://schemas.microsoft.com/office/infopath/2007/PartnerControls"/>
    </lcf76f155ced4ddcb4097134ff3c332f>
    <TaxCatchAll xmlns="92c50ae6-6530-4a85-acc5-6c9b100934cd" xsi:nil="true"/>
  </documentManagement>
</p:properties>
</file>

<file path=customXml/itemProps1.xml><?xml version="1.0" encoding="utf-8"?>
<ds:datastoreItem xmlns:ds="http://schemas.openxmlformats.org/officeDocument/2006/customXml" ds:itemID="{BCAF1765-9B8B-429C-8282-62052C84BB5B}">
  <ds:schemaRefs>
    <ds:schemaRef ds:uri="http://schemas.microsoft.com/sharepoint/v3/contenttype/forms"/>
  </ds:schemaRefs>
</ds:datastoreItem>
</file>

<file path=customXml/itemProps2.xml><?xml version="1.0" encoding="utf-8"?>
<ds:datastoreItem xmlns:ds="http://schemas.openxmlformats.org/officeDocument/2006/customXml" ds:itemID="{67FF8744-A4EA-41FF-9BF4-0CB0D2F276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f8a8f3-767d-4768-aa8f-b9ddee6713c7"/>
    <ds:schemaRef ds:uri="92c50ae6-6530-4a85-acc5-6c9b100934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939D88-878D-4645-BA11-7573F8A45E9B}">
  <ds:schemaRefs>
    <ds:schemaRef ds:uri="http://purl.org/dc/elements/1.1/"/>
    <ds:schemaRef ds:uri="http://www.w3.org/XML/1998/namespace"/>
    <ds:schemaRef ds:uri="http://schemas.microsoft.com/office/2006/metadata/properties"/>
    <ds:schemaRef ds:uri="92c50ae6-6530-4a85-acc5-6c9b100934cd"/>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d2f8a8f3-767d-4768-aa8f-b9ddee6713c7"/>
  </ds:schemaRefs>
</ds:datastoreItem>
</file>

<file path=docProps/app.xml><?xml version="1.0" encoding="utf-8"?>
<Properties xmlns="http://schemas.openxmlformats.org/officeDocument/2006/extended-properties" xmlns:vt="http://schemas.openxmlformats.org/officeDocument/2006/docPropsVTypes">
  <TotalTime>0</TotalTime>
  <Words>8537</Words>
  <Application>Microsoft Office PowerPoint</Application>
  <PresentationFormat>Breitbild</PresentationFormat>
  <Paragraphs>590</Paragraphs>
  <Slides>35</Slides>
  <Notes>30</Notes>
  <HiddenSlides>0</HiddenSlides>
  <MMClips>0</MMClips>
  <ScaleCrop>false</ScaleCrop>
  <HeadingPairs>
    <vt:vector size="8" baseType="variant">
      <vt:variant>
        <vt:lpstr>Verwendete Schriftarten</vt:lpstr>
      </vt:variant>
      <vt:variant>
        <vt:i4>12</vt:i4>
      </vt:variant>
      <vt:variant>
        <vt:lpstr>Design</vt:lpstr>
      </vt:variant>
      <vt:variant>
        <vt:i4>1</vt:i4>
      </vt:variant>
      <vt:variant>
        <vt:lpstr>Eingebettete OLE-Server</vt:lpstr>
      </vt:variant>
      <vt:variant>
        <vt:i4>1</vt:i4>
      </vt:variant>
      <vt:variant>
        <vt:lpstr>Folientitel</vt:lpstr>
      </vt:variant>
      <vt:variant>
        <vt:i4>35</vt:i4>
      </vt:variant>
    </vt:vector>
  </HeadingPairs>
  <TitlesOfParts>
    <vt:vector size="49" baseType="lpstr">
      <vt:lpstr>Arial</vt:lpstr>
      <vt:lpstr>Arial,Sans-Serif</vt:lpstr>
      <vt:lpstr>Calibri</vt:lpstr>
      <vt:lpstr>DIN</vt:lpstr>
      <vt:lpstr>Montserrat</vt:lpstr>
      <vt:lpstr>Nunito</vt:lpstr>
      <vt:lpstr>Quay Sans ITC Std Book</vt:lpstr>
      <vt:lpstr>Quay Sans ITC Std Medium</vt:lpstr>
      <vt:lpstr>QuaySansITCStd-Book</vt:lpstr>
      <vt:lpstr>Sailec-Regular</vt:lpstr>
      <vt:lpstr>wfont_047586_3cbc04f6e40844179d100e64b02d66f7</vt:lpstr>
      <vt:lpstr>Work Sans</vt:lpstr>
      <vt:lpstr>Office</vt:lpstr>
      <vt:lpstr>think-cell Folie</vt:lpstr>
      <vt:lpstr>PowerPoint-Präsentation</vt:lpstr>
      <vt:lpstr>Agenda</vt:lpstr>
      <vt:lpstr>PowerPoint-Präsentation</vt:lpstr>
      <vt:lpstr>Unser Planet ist an seinen Grenzen. </vt:lpstr>
      <vt:lpstr>Unser Planet ist an seinen Grenzen. </vt:lpstr>
      <vt:lpstr>Unsere lineare Wirtschaft geht mit deutlichen Verlusten in der Wertschöpfung einher und birgt hohe Risiken für Unternehmen.</vt:lpstr>
      <vt:lpstr>Druck und Nachfrage nach zirkulären Lösungen steigen.</vt:lpstr>
      <vt:lpstr>Doch noch steht die Transformation in Deutschland aus.</vt:lpstr>
      <vt:lpstr>Diskussion</vt:lpstr>
      <vt:lpstr>PowerPoint-Präsentation</vt:lpstr>
      <vt:lpstr>Der Übergang zu einer Circular Economy ist kein Selbstzweck sondern zahlt auf unterschiedliche Zielsetzungen ein.  </vt:lpstr>
      <vt:lpstr>Für die Umsetzung einer Circular Economy stehen unterschiedliche Ansätze zur Verfügung. </vt:lpstr>
      <vt:lpstr>Vermeidung und Reduktion sind essenzielle Hebel.</vt:lpstr>
      <vt:lpstr>Design für Zirkularität ist der Enabler einer Kreislaufwirtschaft.</vt:lpstr>
      <vt:lpstr>Produkte so lange und so intensiv wie möglich nutzen.</vt:lpstr>
      <vt:lpstr>Den Lebenszyklus von Produkten und Komponenten verlängern. </vt:lpstr>
      <vt:lpstr>Nur durch hochwertiges Recycling können Primärrohstoffe ersetzt werden. </vt:lpstr>
      <vt:lpstr>Diskussion</vt:lpstr>
      <vt:lpstr>PowerPoint-Präsentation</vt:lpstr>
      <vt:lpstr>Eine Circular Economy erfordert Zusammenarbeit in zirkulären Ökosystemen.</vt:lpstr>
      <vt:lpstr>Digitale Technologien sind ein Schlüsselelement für die Umsetzung zirkulärer Strategien. </vt:lpstr>
      <vt:lpstr>Mehrwert durch gezielte Nutzung von Daten</vt:lpstr>
      <vt:lpstr>PowerPoint-Präsentation</vt:lpstr>
      <vt:lpstr>Das Strategiespiel baut auf wissenschaftlichen Erkenntnissen zu zirkulären Geschäftsmodellen auf.</vt:lpstr>
      <vt:lpstr>In drei Schritten zum zirkulären Geschäftsmodell...</vt:lpstr>
      <vt:lpstr>Die zirkulären Geschäftsmodelle können aus unterschiedlichen Akteurs-Perspektiven entwickelt werden.  </vt:lpstr>
      <vt:lpstr>Ausgehend von der Akteursrolle ergeben sich  verschiedene zirkuläre Geschäftsmodellmuster.</vt:lpstr>
      <vt:lpstr>Der Servicegrad entscheidet über die Art der Umsetzung.</vt:lpstr>
      <vt:lpstr>Zur Veranschaulichung: Anwendungsfall „Fernseher”</vt:lpstr>
      <vt:lpstr>PowerPoint-Präsentation</vt:lpstr>
      <vt:lpstr>Die Entwicklung des Strategiespiels </vt:lpstr>
      <vt:lpstr>Mithilfe der Spielkarten werden Ihnen  zirkuläre Geschäftsmodelle nähergebracht.</vt:lpstr>
      <vt:lpstr>Diskussion mit Praxisbeispielen</vt:lpstr>
      <vt:lpstr>Diskussion zum Überthema zirkuläre Geschäftsmodelle</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anke hohmeister</dc:creator>
  <cp:lastModifiedBy>Akinci, Seda</cp:lastModifiedBy>
  <cp:revision>585</cp:revision>
  <dcterms:created xsi:type="dcterms:W3CDTF">2022-06-18T06:17:01Z</dcterms:created>
  <dcterms:modified xsi:type="dcterms:W3CDTF">2022-11-07T21:32:21Z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ies>
</file>